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02"/>
  </p:notesMasterIdLst>
  <p:handoutMasterIdLst>
    <p:handoutMasterId r:id="rId203"/>
  </p:handoutMasterIdLst>
  <p:sldIdLst>
    <p:sldId id="367" r:id="rId2"/>
    <p:sldId id="368" r:id="rId3"/>
    <p:sldId id="369" r:id="rId4"/>
    <p:sldId id="370" r:id="rId5"/>
    <p:sldId id="533" r:id="rId6"/>
    <p:sldId id="534" r:id="rId7"/>
    <p:sldId id="526" r:id="rId8"/>
    <p:sldId id="371" r:id="rId9"/>
    <p:sldId id="373" r:id="rId10"/>
    <p:sldId id="374" r:id="rId11"/>
    <p:sldId id="375" r:id="rId12"/>
    <p:sldId id="376" r:id="rId13"/>
    <p:sldId id="377" r:id="rId14"/>
    <p:sldId id="403" r:id="rId15"/>
    <p:sldId id="404" r:id="rId16"/>
    <p:sldId id="405" r:id="rId17"/>
    <p:sldId id="407" r:id="rId18"/>
    <p:sldId id="409" r:id="rId19"/>
    <p:sldId id="437" r:id="rId20"/>
    <p:sldId id="438" r:id="rId21"/>
    <p:sldId id="439" r:id="rId22"/>
    <p:sldId id="447" r:id="rId23"/>
    <p:sldId id="443" r:id="rId24"/>
    <p:sldId id="444" r:id="rId25"/>
    <p:sldId id="445" r:id="rId26"/>
    <p:sldId id="446" r:id="rId27"/>
    <p:sldId id="426" r:id="rId28"/>
    <p:sldId id="582" r:id="rId29"/>
    <p:sldId id="415" r:id="rId30"/>
    <p:sldId id="416" r:id="rId31"/>
    <p:sldId id="514" r:id="rId32"/>
    <p:sldId id="587" r:id="rId33"/>
    <p:sldId id="418" r:id="rId34"/>
    <p:sldId id="430" r:id="rId35"/>
    <p:sldId id="448" r:id="rId36"/>
    <p:sldId id="457" r:id="rId37"/>
    <p:sldId id="541" r:id="rId38"/>
    <p:sldId id="540" r:id="rId39"/>
    <p:sldId id="547" r:id="rId40"/>
    <p:sldId id="542" r:id="rId41"/>
    <p:sldId id="588" r:id="rId42"/>
    <p:sldId id="538" r:id="rId43"/>
    <p:sldId id="532" r:id="rId44"/>
    <p:sldId id="519" r:id="rId45"/>
    <p:sldId id="450" r:id="rId46"/>
    <p:sldId id="451" r:id="rId47"/>
    <p:sldId id="452" r:id="rId48"/>
    <p:sldId id="453" r:id="rId49"/>
    <p:sldId id="543" r:id="rId50"/>
    <p:sldId id="544" r:id="rId51"/>
    <p:sldId id="545" r:id="rId52"/>
    <p:sldId id="546" r:id="rId53"/>
    <p:sldId id="454" r:id="rId54"/>
    <p:sldId id="537" r:id="rId55"/>
    <p:sldId id="456" r:id="rId56"/>
    <p:sldId id="520" r:id="rId57"/>
    <p:sldId id="521" r:id="rId58"/>
    <p:sldId id="522" r:id="rId59"/>
    <p:sldId id="463" r:id="rId60"/>
    <p:sldId id="434" r:id="rId61"/>
    <p:sldId id="435" r:id="rId62"/>
    <p:sldId id="632" r:id="rId63"/>
    <p:sldId id="553" r:id="rId64"/>
    <p:sldId id="552" r:id="rId65"/>
    <p:sldId id="529" r:id="rId66"/>
    <p:sldId id="554" r:id="rId67"/>
    <p:sldId id="531" r:id="rId68"/>
    <p:sldId id="465" r:id="rId69"/>
    <p:sldId id="466" r:id="rId70"/>
    <p:sldId id="467" r:id="rId71"/>
    <p:sldId id="468" r:id="rId72"/>
    <p:sldId id="469" r:id="rId73"/>
    <p:sldId id="470" r:id="rId74"/>
    <p:sldId id="471" r:id="rId75"/>
    <p:sldId id="472" r:id="rId76"/>
    <p:sldId id="633" r:id="rId77"/>
    <p:sldId id="634" r:id="rId78"/>
    <p:sldId id="635" r:id="rId79"/>
    <p:sldId id="636" r:id="rId80"/>
    <p:sldId id="637" r:id="rId81"/>
    <p:sldId id="638" r:id="rId82"/>
    <p:sldId id="639" r:id="rId83"/>
    <p:sldId id="640" r:id="rId84"/>
    <p:sldId id="555" r:id="rId85"/>
    <p:sldId id="473" r:id="rId86"/>
    <p:sldId id="605" r:id="rId87"/>
    <p:sldId id="475" r:id="rId88"/>
    <p:sldId id="561" r:id="rId89"/>
    <p:sldId id="476" r:id="rId90"/>
    <p:sldId id="477" r:id="rId91"/>
    <p:sldId id="478" r:id="rId92"/>
    <p:sldId id="572" r:id="rId93"/>
    <p:sldId id="580" r:id="rId94"/>
    <p:sldId id="574" r:id="rId95"/>
    <p:sldId id="644" r:id="rId96"/>
    <p:sldId id="642" r:id="rId97"/>
    <p:sldId id="602" r:id="rId98"/>
    <p:sldId id="604" r:id="rId99"/>
    <p:sldId id="482" r:id="rId100"/>
    <p:sldId id="641" r:id="rId101"/>
    <p:sldId id="646" r:id="rId102"/>
    <p:sldId id="484" r:id="rId103"/>
    <p:sldId id="486" r:id="rId104"/>
    <p:sldId id="487" r:id="rId105"/>
    <p:sldId id="485" r:id="rId106"/>
    <p:sldId id="488" r:id="rId107"/>
    <p:sldId id="645" r:id="rId108"/>
    <p:sldId id="601" r:id="rId109"/>
    <p:sldId id="489" r:id="rId110"/>
    <p:sldId id="490" r:id="rId111"/>
    <p:sldId id="491" r:id="rId112"/>
    <p:sldId id="496" r:id="rId113"/>
    <p:sldId id="498" r:id="rId114"/>
    <p:sldId id="652" r:id="rId115"/>
    <p:sldId id="493" r:id="rId116"/>
    <p:sldId id="606" r:id="rId117"/>
    <p:sldId id="653" r:id="rId118"/>
    <p:sldId id="608" r:id="rId119"/>
    <p:sldId id="654" r:id="rId120"/>
    <p:sldId id="494" r:id="rId121"/>
    <p:sldId id="495" r:id="rId122"/>
    <p:sldId id="696" r:id="rId123"/>
    <p:sldId id="563" r:id="rId124"/>
    <p:sldId id="600" r:id="rId125"/>
    <p:sldId id="682" r:id="rId126"/>
    <p:sldId id="684" r:id="rId127"/>
    <p:sldId id="685" r:id="rId128"/>
    <p:sldId id="686" r:id="rId129"/>
    <p:sldId id="687" r:id="rId130"/>
    <p:sldId id="688" r:id="rId131"/>
    <p:sldId id="697" r:id="rId132"/>
    <p:sldId id="689" r:id="rId133"/>
    <p:sldId id="690" r:id="rId134"/>
    <p:sldId id="691" r:id="rId135"/>
    <p:sldId id="692" r:id="rId136"/>
    <p:sldId id="693" r:id="rId137"/>
    <p:sldId id="694" r:id="rId138"/>
    <p:sldId id="695" r:id="rId139"/>
    <p:sldId id="571" r:id="rId140"/>
    <p:sldId id="564" r:id="rId141"/>
    <p:sldId id="565" r:id="rId142"/>
    <p:sldId id="566" r:id="rId143"/>
    <p:sldId id="567" r:id="rId144"/>
    <p:sldId id="568" r:id="rId145"/>
    <p:sldId id="569" r:id="rId146"/>
    <p:sldId id="570" r:id="rId147"/>
    <p:sldId id="513" r:id="rId148"/>
    <p:sldId id="680" r:id="rId149"/>
    <p:sldId id="681" r:id="rId150"/>
    <p:sldId id="595" r:id="rId151"/>
    <p:sldId id="596" r:id="rId152"/>
    <p:sldId id="597" r:id="rId153"/>
    <p:sldId id="598" r:id="rId154"/>
    <p:sldId id="599" r:id="rId155"/>
    <p:sldId id="294" r:id="rId156"/>
    <p:sldId id="295" r:id="rId157"/>
    <p:sldId id="594" r:id="rId158"/>
    <p:sldId id="353" r:id="rId159"/>
    <p:sldId id="354" r:id="rId160"/>
    <p:sldId id="355" r:id="rId161"/>
    <p:sldId id="356" r:id="rId162"/>
    <p:sldId id="357" r:id="rId163"/>
    <p:sldId id="358" r:id="rId164"/>
    <p:sldId id="359" r:id="rId165"/>
    <p:sldId id="360" r:id="rId166"/>
    <p:sldId id="361" r:id="rId167"/>
    <p:sldId id="527" r:id="rId168"/>
    <p:sldId id="655" r:id="rId169"/>
    <p:sldId id="656" r:id="rId170"/>
    <p:sldId id="657" r:id="rId171"/>
    <p:sldId id="658" r:id="rId172"/>
    <p:sldId id="659" r:id="rId173"/>
    <p:sldId id="660" r:id="rId174"/>
    <p:sldId id="661" r:id="rId175"/>
    <p:sldId id="662" r:id="rId176"/>
    <p:sldId id="663" r:id="rId177"/>
    <p:sldId id="664" r:id="rId178"/>
    <p:sldId id="665" r:id="rId179"/>
    <p:sldId id="666" r:id="rId180"/>
    <p:sldId id="667" r:id="rId181"/>
    <p:sldId id="668" r:id="rId182"/>
    <p:sldId id="669" r:id="rId183"/>
    <p:sldId id="670" r:id="rId184"/>
    <p:sldId id="671" r:id="rId185"/>
    <p:sldId id="672" r:id="rId186"/>
    <p:sldId id="673" r:id="rId187"/>
    <p:sldId id="674" r:id="rId188"/>
    <p:sldId id="675" r:id="rId189"/>
    <p:sldId id="676" r:id="rId190"/>
    <p:sldId id="677" r:id="rId191"/>
    <p:sldId id="678" r:id="rId192"/>
    <p:sldId id="698" r:id="rId193"/>
    <p:sldId id="699" r:id="rId194"/>
    <p:sldId id="700" r:id="rId195"/>
    <p:sldId id="701" r:id="rId196"/>
    <p:sldId id="702" r:id="rId197"/>
    <p:sldId id="703" r:id="rId198"/>
    <p:sldId id="704" r:id="rId199"/>
    <p:sldId id="705" r:id="rId200"/>
    <p:sldId id="706" r:id="rId201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99FF"/>
    <a:srgbClr val="B1A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032" y="9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6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4" Type="http://schemas.openxmlformats.org/officeDocument/2006/relationships/image" Target="../media/image12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4" Type="http://schemas.openxmlformats.org/officeDocument/2006/relationships/image" Target="../media/image131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6" Type="http://schemas.openxmlformats.org/officeDocument/2006/relationships/image" Target="../media/image184.wmf"/><Relationship Id="rId5" Type="http://schemas.openxmlformats.org/officeDocument/2006/relationships/image" Target="../media/image183.wmf"/><Relationship Id="rId4" Type="http://schemas.openxmlformats.org/officeDocument/2006/relationships/image" Target="../media/image18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5.wmf"/><Relationship Id="rId1" Type="http://schemas.openxmlformats.org/officeDocument/2006/relationships/image" Target="../media/image18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wmf"/><Relationship Id="rId1" Type="http://schemas.openxmlformats.org/officeDocument/2006/relationships/image" Target="../media/image18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211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211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F4D78DB-4E5F-411B-91C0-DB54D6229911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441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3EE779C-4F86-4AED-92AA-2B13D19DD00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13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0014A4-DA90-4851-8B62-144F07D73EB8}" type="slidenum">
              <a:rPr lang="fr-FR"/>
              <a:pPr/>
              <a:t>1</a:t>
            </a:fld>
            <a:endParaRPr lang="fr-FR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A6DE2A-F0C2-4449-A1B2-588069513FBE}" type="slidenum">
              <a:rPr lang="fr-FR"/>
              <a:pPr/>
              <a:t>38</a:t>
            </a:fld>
            <a:endParaRPr lang="fr-FR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367820-136E-478F-907C-DB387DE3243D}" type="slidenum">
              <a:rPr lang="fr-FR"/>
              <a:pPr/>
              <a:t>45</a:t>
            </a:fld>
            <a:endParaRPr lang="fr-FR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80E9-5BC3-4C97-8BD0-D4E9BB1ABF06}" type="slidenum">
              <a:rPr lang="fr-FR"/>
              <a:pPr/>
              <a:t>46</a:t>
            </a:fld>
            <a:endParaRPr lang="fr-FR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80E9-5BC3-4C97-8BD0-D4E9BB1ABF06}" type="slidenum">
              <a:rPr lang="fr-FR"/>
              <a:pPr/>
              <a:t>48</a:t>
            </a:fld>
            <a:endParaRPr lang="fr-FR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80E9-5BC3-4C97-8BD0-D4E9BB1ABF06}" type="slidenum">
              <a:rPr lang="fr-FR"/>
              <a:pPr/>
              <a:t>49</a:t>
            </a:fld>
            <a:endParaRPr lang="fr-FR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80E9-5BC3-4C97-8BD0-D4E9BB1ABF06}" type="slidenum">
              <a:rPr lang="fr-FR"/>
              <a:pPr/>
              <a:t>50</a:t>
            </a:fld>
            <a:endParaRPr lang="fr-FR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480E9-5BC3-4C97-8BD0-D4E9BB1ABF06}" type="slidenum">
              <a:rPr lang="fr-FR"/>
              <a:pPr/>
              <a:t>51</a:t>
            </a:fld>
            <a:endParaRPr lang="fr-FR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1FA2E6-9F2F-41B7-B61E-FF96085B64FA}" type="slidenum">
              <a:rPr lang="fr-FR"/>
              <a:pPr/>
              <a:t>59</a:t>
            </a:fld>
            <a:endParaRPr lang="fr-FR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6FDA3-42A3-4D79-89B0-68257DB1DE22}" type="slidenum">
              <a:rPr lang="fr-FR"/>
              <a:pPr/>
              <a:t>60</a:t>
            </a:fld>
            <a:endParaRPr lang="fr-FR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6FDA3-42A3-4D79-89B0-68257DB1DE22}" type="slidenum">
              <a:rPr lang="fr-FR"/>
              <a:pPr/>
              <a:t>61</a:t>
            </a:fld>
            <a:endParaRPr lang="fr-FR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AE043F-F262-4F56-ADFF-A3FCD5B0B6D7}" type="slidenum">
              <a:rPr lang="fr-FR"/>
              <a:pPr/>
              <a:t>9</a:t>
            </a:fld>
            <a:endParaRPr lang="fr-FR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B56CE9-2C5D-4951-9CC6-6F5C83AA30FD}" type="slidenum">
              <a:rPr lang="fr-FR"/>
              <a:pPr/>
              <a:t>68</a:t>
            </a:fld>
            <a:endParaRPr lang="fr-FR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B7DA16-0A53-41EE-8D1B-A37257282C68}" type="slidenum">
              <a:rPr lang="fr-FR"/>
              <a:pPr/>
              <a:t>69</a:t>
            </a:fld>
            <a:endParaRPr lang="fr-FR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E52B2A-2FEE-4625-A579-B5216583C0DE}" type="slidenum">
              <a:rPr lang="fr-FR"/>
              <a:pPr/>
              <a:t>70</a:t>
            </a:fld>
            <a:endParaRPr lang="fr-FR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7E28F2-6742-416A-9197-AD15400A50B8}" type="slidenum">
              <a:rPr lang="fr-FR"/>
              <a:pPr/>
              <a:t>71</a:t>
            </a:fld>
            <a:endParaRPr lang="fr-FR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12C6B8-097C-497C-9BFE-F89C2A189A1C}" type="slidenum">
              <a:rPr lang="fr-FR"/>
              <a:pPr/>
              <a:t>72</a:t>
            </a:fld>
            <a:endParaRPr lang="fr-FR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24CC57-E0DA-4030-BC13-E40F978BE230}" type="slidenum">
              <a:rPr lang="fr-FR"/>
              <a:pPr/>
              <a:t>73</a:t>
            </a:fld>
            <a:endParaRPr lang="fr-FR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0B1EDF-D12B-4D71-AC74-2CA019E66A56}" type="slidenum">
              <a:rPr lang="fr-FR"/>
              <a:pPr/>
              <a:t>74</a:t>
            </a:fld>
            <a:endParaRPr lang="fr-FR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7924D0-4325-4821-87FD-4321CE257BAA}" type="slidenum">
              <a:rPr lang="fr-FR"/>
              <a:pPr/>
              <a:t>75</a:t>
            </a:fld>
            <a:endParaRPr lang="fr-FR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1C496A-A3C4-441C-9BA2-D0B530C73F78}" type="slidenum">
              <a:rPr lang="fr-FR"/>
              <a:pPr/>
              <a:t>84</a:t>
            </a:fld>
            <a:endParaRPr lang="fr-FR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3B0F87-EDC6-438F-9395-E90AC214894A}" type="slidenum">
              <a:rPr lang="fr-FR"/>
              <a:pPr/>
              <a:t>85</a:t>
            </a:fld>
            <a:endParaRPr lang="fr-FR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AE043F-F262-4F56-ADFF-A3FCD5B0B6D7}" type="slidenum">
              <a:rPr lang="fr-FR"/>
              <a:pPr/>
              <a:t>10</a:t>
            </a:fld>
            <a:endParaRPr lang="fr-FR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6E6E31-C548-41E3-B5E5-6D4D9D9CA923}" type="slidenum">
              <a:rPr lang="fr-FR"/>
              <a:pPr/>
              <a:t>87</a:t>
            </a:fld>
            <a:endParaRPr lang="fr-FR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3FE20-0C54-4034-8D8A-F166AF6A4BB5}" type="slidenum">
              <a:rPr lang="fr-FR"/>
              <a:pPr/>
              <a:t>89</a:t>
            </a:fld>
            <a:endParaRPr lang="fr-FR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20304-A1DE-41F1-BF0A-A9348D101271}" type="slidenum">
              <a:rPr lang="fr-FR"/>
              <a:pPr/>
              <a:t>90</a:t>
            </a:fld>
            <a:endParaRPr lang="fr-FR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4AA1E6-4B44-439E-B4D6-05F4F75FA3B5}" type="slidenum">
              <a:rPr lang="fr-FR"/>
              <a:pPr/>
              <a:t>91</a:t>
            </a:fld>
            <a:endParaRPr lang="fr-FR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94A659-1AFD-4208-AB95-21CBFEA55158}" type="slidenum">
              <a:rPr lang="fr-FR"/>
              <a:pPr/>
              <a:t>92</a:t>
            </a:fld>
            <a:endParaRPr lang="fr-FR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94A659-1AFD-4208-AB95-21CBFEA55158}" type="slidenum">
              <a:rPr lang="fr-FR"/>
              <a:pPr/>
              <a:t>93</a:t>
            </a:fld>
            <a:endParaRPr lang="fr-FR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A699F3-7CC4-42C2-9FAF-68FC905CF975}" type="slidenum">
              <a:rPr lang="fr-FR"/>
              <a:pPr/>
              <a:t>94</a:t>
            </a:fld>
            <a:endParaRPr lang="fr-FR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8A1047-4E3A-4A71-A2E5-D2607FFB230F}" type="slidenum">
              <a:rPr lang="fr-FR"/>
              <a:pPr/>
              <a:t>96</a:t>
            </a:fld>
            <a:endParaRPr lang="fr-FR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27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99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CE504-5F6C-4701-9B1E-94C2221C3C91}" type="slidenum">
              <a:rPr lang="fr-FR"/>
              <a:pPr/>
              <a:t>102</a:t>
            </a:fld>
            <a:endParaRPr lang="fr-FR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CB63BD-EC2D-42BD-9F80-EB711B4789FF}" type="slidenum">
              <a:rPr lang="fr-FR"/>
              <a:pPr/>
              <a:t>11</a:t>
            </a:fld>
            <a:endParaRPr lang="fr-FR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A857F1-D019-490F-BBF3-18C09A7ADE23}" type="slidenum">
              <a:rPr lang="fr-FR"/>
              <a:pPr/>
              <a:t>103</a:t>
            </a:fld>
            <a:endParaRPr lang="fr-FR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754821-154C-44BD-8578-A44745A93B98}" type="slidenum">
              <a:rPr lang="fr-FR"/>
              <a:pPr/>
              <a:t>104</a:t>
            </a:fld>
            <a:endParaRPr lang="fr-FR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815C7-2605-494C-BDB0-94E0092C2D21}" type="slidenum">
              <a:rPr lang="fr-FR"/>
              <a:pPr/>
              <a:t>105</a:t>
            </a:fld>
            <a:endParaRPr lang="fr-FR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4F3B5-39C4-4329-A2BA-ABE167205FD2}" type="slidenum">
              <a:rPr lang="fr-FR"/>
              <a:pPr/>
              <a:t>106</a:t>
            </a:fld>
            <a:endParaRPr lang="fr-FR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815C7-2605-494C-BDB0-94E0092C2D21}" type="slidenum">
              <a:rPr lang="fr-FR"/>
              <a:pPr/>
              <a:t>108</a:t>
            </a:fld>
            <a:endParaRPr lang="fr-FR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04A6BB-1DF0-4378-A1E6-1806B016B655}" type="slidenum">
              <a:rPr lang="fr-FR"/>
              <a:pPr/>
              <a:t>109</a:t>
            </a:fld>
            <a:endParaRPr lang="fr-FR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C6FD61-D68F-44CB-8B81-73FB3151BA36}" type="slidenum">
              <a:rPr lang="fr-FR"/>
              <a:pPr/>
              <a:t>110</a:t>
            </a:fld>
            <a:endParaRPr lang="fr-FR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D6D1AC-10D3-49A4-A946-9C163EB75EDF}" type="slidenum">
              <a:rPr lang="fr-FR"/>
              <a:pPr/>
              <a:t>111</a:t>
            </a:fld>
            <a:endParaRPr lang="fr-FR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E46DBD-1185-4AA2-9FA2-D9805294F044}" type="slidenum">
              <a:rPr lang="fr-FR"/>
              <a:pPr/>
              <a:t>112</a:t>
            </a:fld>
            <a:endParaRPr lang="fr-FR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FBB6A-5D7E-4544-BE2F-FD8AF552E2C8}" type="slidenum">
              <a:rPr lang="fr-FR"/>
              <a:pPr/>
              <a:t>113</a:t>
            </a:fld>
            <a:endParaRPr lang="fr-FR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6E95AA-9CA2-4062-9FBC-0D27AB432803}" type="slidenum">
              <a:rPr lang="fr-FR"/>
              <a:pPr/>
              <a:t>19</a:t>
            </a:fld>
            <a:endParaRPr lang="fr-FR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114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8595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4EC30D-2D76-432B-8A61-59188A281127}" type="slidenum">
              <a:rPr lang="fr-FR"/>
              <a:pPr/>
              <a:t>115</a:t>
            </a:fld>
            <a:endParaRPr lang="fr-FR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117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1911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118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5354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119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2000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2A69BB-E70F-40A6-A1BB-9BB9EDD7F7CC}" type="slidenum">
              <a:rPr lang="fr-FR"/>
              <a:pPr/>
              <a:t>120</a:t>
            </a:fld>
            <a:endParaRPr lang="fr-FR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0CE7E-2DDC-487B-B7F6-94D35BA8CDF6}" type="slidenum">
              <a:rPr lang="fr-FR"/>
              <a:pPr/>
              <a:t>121</a:t>
            </a:fld>
            <a:endParaRPr lang="fr-FR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77A9BA-FBB5-41F0-AB84-C9B455A0AF60}" type="slidenum">
              <a:rPr lang="fr-FR"/>
              <a:pPr/>
              <a:t>126</a:t>
            </a:fld>
            <a:endParaRPr lang="fr-FR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8403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82254-ADA7-4ECD-848F-DC70506D69B8}" type="slidenum">
              <a:rPr lang="fr-FR"/>
              <a:pPr/>
              <a:t>127</a:t>
            </a:fld>
            <a:endParaRPr lang="fr-FR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006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007369-E45A-4FC5-A377-85C6ACC24831}" type="slidenum">
              <a:rPr lang="fr-FR"/>
              <a:pPr/>
              <a:t>128</a:t>
            </a:fld>
            <a:endParaRPr lang="fr-F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31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47596-EE3F-4581-9148-64A7B5EB5D56}" type="slidenum">
              <a:rPr lang="fr-FR"/>
              <a:pPr/>
              <a:t>20</a:t>
            </a:fld>
            <a:endParaRPr lang="fr-FR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A71756-FE10-422E-9F61-4924DB4FEE4B}" type="slidenum">
              <a:rPr lang="fr-FR"/>
              <a:pPr/>
              <a:t>129</a:t>
            </a:fld>
            <a:endParaRPr lang="fr-FR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5689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6FC358-F779-41F0-9648-B8F5FD64B982}" type="slidenum">
              <a:rPr lang="fr-FR"/>
              <a:pPr/>
              <a:t>130</a:t>
            </a:fld>
            <a:endParaRPr lang="fr-FR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1510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C3DBC-0CE1-44A7-8F71-DFED084D64BA}" type="slidenum">
              <a:rPr lang="fr-FR"/>
              <a:pPr/>
              <a:t>132</a:t>
            </a:fld>
            <a:endParaRPr lang="fr-FR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7485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AA1392-04D3-42E6-B550-34BE60E52C5B}" type="slidenum">
              <a:rPr lang="fr-FR"/>
              <a:pPr/>
              <a:t>133</a:t>
            </a:fld>
            <a:endParaRPr lang="fr-FR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3502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6FDA3-42A3-4D79-89B0-68257DB1DE22}" type="slidenum">
              <a:rPr lang="fr-FR"/>
              <a:pPr/>
              <a:t>134</a:t>
            </a:fld>
            <a:endParaRPr lang="fr-FR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4243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A766E3-F284-4209-8A0E-EDCA8981B138}" type="slidenum">
              <a:rPr lang="fr-FR"/>
              <a:pPr/>
              <a:t>137</a:t>
            </a:fld>
            <a:endParaRPr lang="fr-FR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2115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A766E3-F284-4209-8A0E-EDCA8981B138}" type="slidenum">
              <a:rPr lang="fr-FR"/>
              <a:pPr/>
              <a:t>138</a:t>
            </a:fld>
            <a:endParaRPr lang="fr-FR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0571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C1C88C-353D-42E5-89F0-8E3ADD5F703A}" type="slidenum">
              <a:rPr lang="fr-FR"/>
              <a:pPr/>
              <a:t>148</a:t>
            </a:fld>
            <a:endParaRPr lang="fr-FR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5406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D49131-F980-41CF-86DB-D160F17C7DF0}" type="slidenum">
              <a:rPr lang="fr-FR"/>
              <a:pPr/>
              <a:t>149</a:t>
            </a:fld>
            <a:endParaRPr lang="fr-F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2865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86BB40-1CE2-43D4-B5A0-827B31AB3779}" type="slidenum">
              <a:rPr lang="fr-FR"/>
              <a:pPr/>
              <a:t>150</a:t>
            </a:fld>
            <a:endParaRPr lang="fr-FR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7AF0B6-33D9-4638-82F7-E20B4B6C42B0}" type="slidenum">
              <a:rPr lang="fr-FR"/>
              <a:pPr/>
              <a:t>21</a:t>
            </a:fld>
            <a:endParaRPr lang="fr-FR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B3B02-3ECA-43F2-81E9-897688BBF561}" type="slidenum">
              <a:rPr lang="fr-FR"/>
              <a:pPr/>
              <a:t>151</a:t>
            </a:fld>
            <a:endParaRPr lang="fr-FR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9B4213-AA6E-4216-BD3A-851B932CE60F}" type="slidenum">
              <a:rPr lang="fr-FR"/>
              <a:pPr/>
              <a:t>152</a:t>
            </a:fld>
            <a:endParaRPr lang="fr-FR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1A1B44-37F6-454C-9EDF-2C73A31904E1}" type="slidenum">
              <a:rPr lang="fr-FR"/>
              <a:pPr/>
              <a:t>153</a:t>
            </a:fld>
            <a:endParaRPr lang="fr-FR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35F7ED-02AC-4B32-B665-3272E697783F}" type="slidenum">
              <a:rPr lang="fr-FR"/>
              <a:pPr/>
              <a:t>154</a:t>
            </a:fld>
            <a:endParaRPr lang="fr-FR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CFF1C9-64FA-4C2F-9F03-57BF3B1CD22F}" type="slidenum">
              <a:rPr lang="fr-FR"/>
              <a:pPr/>
              <a:t>155</a:t>
            </a:fld>
            <a:endParaRPr lang="fr-FR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2E7147-A4FC-46F0-B789-496B357728BA}" type="slidenum">
              <a:rPr lang="fr-FR"/>
              <a:pPr/>
              <a:t>156</a:t>
            </a:fld>
            <a:endParaRPr lang="fr-FR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5B97AD-BFD8-4774-88C6-5269DFC3B3F6}" type="slidenum">
              <a:rPr lang="fr-FR"/>
              <a:pPr/>
              <a:t>157</a:t>
            </a:fld>
            <a:endParaRPr lang="fr-FR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A766E3-F284-4209-8A0E-EDCA8981B138}" type="slidenum">
              <a:rPr lang="fr-FR"/>
              <a:pPr/>
              <a:t>167</a:t>
            </a:fld>
            <a:endParaRPr lang="fr-FR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168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6747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169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07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5B4EF-C082-42F1-8DBE-CF11934FBDCB}" type="slidenum">
              <a:rPr lang="fr-FR"/>
              <a:pPr/>
              <a:t>23</a:t>
            </a:fld>
            <a:endParaRPr lang="fr-FR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170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9518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172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053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187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5459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188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1646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189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8600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190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1019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7B757-8A00-4C11-802F-7FE9E1F75F39}" type="slidenum">
              <a:rPr lang="fr-FR"/>
              <a:pPr/>
              <a:t>191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634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A6DE2A-F0C2-4449-A1B2-588069513FBE}" type="slidenum">
              <a:rPr lang="fr-FR"/>
              <a:pPr/>
              <a:t>36</a:t>
            </a:fld>
            <a:endParaRPr lang="fr-FR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74083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kumimoji="1" lang="fr-FR" sz="2400">
              <a:latin typeface="Times New Roman" pitchFamily="18" charset="0"/>
            </a:endParaRPr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743200" y="427038"/>
            <a:ext cx="6399213" cy="1524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pPr lvl="0"/>
            <a:r>
              <a:rPr lang="fr-FR" noProof="0" smtClean="0"/>
              <a:t>Cliquez pour modifier le style</a:t>
            </a:r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191000" y="1752600"/>
            <a:ext cx="4572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  <p:sp>
        <p:nvSpPr>
          <p:cNvPr id="174086" name="Rectangle 6"/>
          <p:cNvSpPr>
            <a:spLocks noGrp="1" noChangeArrowheads="1"/>
          </p:cNvSpPr>
          <p:nvPr>
            <p:ph type="dt" sz="quarter" idx="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174087" name="Rectangle 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174088" name="Rectangle 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D55DAC7-2187-46B1-A073-2C4EA1675CF4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3F9612-2C69-44B2-9A78-D5BA96AA277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124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91400" y="609600"/>
            <a:ext cx="1524000" cy="5486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819400" y="609600"/>
            <a:ext cx="4419600" cy="5486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87551-7998-475B-99DB-8A74D5F8F33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488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2819400" y="609600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2819400" y="19812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5943600" y="19812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2819400" y="41148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943600" y="41148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4A4CAA2-4376-45BA-BAF0-695EE085367C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977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19400" y="609600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BF8DCE4-3B9B-4CC6-801F-27CEE67CC209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124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19400" y="609600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5943600" y="19812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5943600" y="4114800"/>
            <a:ext cx="2971800" cy="1981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8F19EDB-05C1-4B6B-9CC9-32FF3C97A2DF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334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775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775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775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090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090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652460-C5DB-403A-9689-8AF39CCC3639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404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5069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506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096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0962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096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096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004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0513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327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0960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-69304" y="650019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594992" y="6428184"/>
            <a:ext cx="4137248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72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897C7D-78DB-405A-B6AB-B1DA1FE563D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22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F68054-07BC-4791-9DDD-CD44DFB166D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17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E163CA-5DF7-4AC2-94E5-B61650E28B8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77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B4D452-9D95-457E-ADE0-D7F4CFCB96F0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532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4B6FA4-7BDD-4AB5-BB2A-07A9B03E6A78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014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7853B-D579-4733-B56C-391A79186FF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29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AF7CB0-7731-4E44-8244-03356D9087C0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88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Arc 2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kumimoji="1" lang="fr-FR" sz="2400">
              <a:latin typeface="Times New Roman" pitchFamily="18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819400" y="609600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 du masque</a:t>
            </a: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19400" y="1981200"/>
            <a:ext cx="6096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5CDBB14-7680-4C8C-8552-B3BA6EE0C14D}" type="slidenum">
              <a:rPr lang="fr-FR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8" r:id="rId20"/>
    <p:sldLayoutId id="2147483679" r:id="rId21"/>
    <p:sldLayoutId id="2147483681" r:id="rId22"/>
    <p:sldLayoutId id="2147483683" r:id="rId23"/>
    <p:sldLayoutId id="2147483689" r:id="rId24"/>
    <p:sldLayoutId id="2147483690" r:id="rId25"/>
    <p:sldLayoutId id="2147483691" r:id="rId26"/>
    <p:sldLayoutId id="2147483694" r:id="rId27"/>
    <p:sldLayoutId id="2147483696" r:id="rId28"/>
    <p:sldLayoutId id="2147483697" r:id="rId29"/>
  </p:sldLayoutIdLst>
  <p:hf hdr="0"/>
  <p:txStyles>
    <p:titleStyle>
      <a:lvl1pPr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itchFamily="34" charset="0"/>
        </a:defRPr>
      </a:lvl2pPr>
      <a:lvl3pPr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itchFamily="34" charset="0"/>
        </a:defRPr>
      </a:lvl3pPr>
      <a:lvl4pPr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itchFamily="34" charset="0"/>
        </a:defRPr>
      </a:lvl4pPr>
      <a:lvl5pPr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itchFamily="34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itchFamily="34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itchFamily="34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itchFamily="34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u"/>
        <a:defRPr sz="26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«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0.png"/><Relationship Id="rId5" Type="http://schemas.openxmlformats.org/officeDocument/2006/relationships/image" Target="../media/image79.png"/><Relationship Id="rId4" Type="http://schemas.openxmlformats.org/officeDocument/2006/relationships/image" Target="../media/image6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16.w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18.wmf"/><Relationship Id="rId5" Type="http://schemas.openxmlformats.org/officeDocument/2006/relationships/image" Target="../media/image115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17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122.wmf"/><Relationship Id="rId5" Type="http://schemas.openxmlformats.org/officeDocument/2006/relationships/image" Target="../media/image119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121.w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127.wmf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24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126.wmf"/><Relationship Id="rId5" Type="http://schemas.openxmlformats.org/officeDocument/2006/relationships/image" Target="../media/image123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125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notesSlide" Target="../notesSlides/notesSlide43.xml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1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8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130.wmf"/><Relationship Id="rId4" Type="http://schemas.openxmlformats.org/officeDocument/2006/relationships/image" Target="../media/image217.png"/><Relationship Id="rId9" Type="http://schemas.openxmlformats.org/officeDocument/2006/relationships/oleObject" Target="../embeddings/oleObject36.bin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3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13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41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43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7" Type="http://schemas.openxmlformats.org/officeDocument/2006/relationships/image" Target="../media/image240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20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14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6.jpe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7" Type="http://schemas.openxmlformats.org/officeDocument/2006/relationships/image" Target="../media/image17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wmf"/><Relationship Id="rId5" Type="http://schemas.openxmlformats.org/officeDocument/2006/relationships/image" Target="../media/image170.jpeg"/><Relationship Id="rId4" Type="http://schemas.openxmlformats.org/officeDocument/2006/relationships/image" Target="../media/image169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183.wmf"/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180.w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182.wmf"/><Relationship Id="rId5" Type="http://schemas.openxmlformats.org/officeDocument/2006/relationships/image" Target="../media/image179.wmf"/><Relationship Id="rId15" Type="http://schemas.openxmlformats.org/officeDocument/2006/relationships/image" Target="../media/image184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181.wmf"/><Relationship Id="rId14" Type="http://schemas.openxmlformats.org/officeDocument/2006/relationships/oleObject" Target="../embeddings/oleObject50.bin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182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186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notesSlide" Target="../notesSlides/notesSlide69.xml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89.wmf"/><Relationship Id="rId5" Type="http://schemas.openxmlformats.org/officeDocument/2006/relationships/image" Target="../media/image187.wmf"/><Relationship Id="rId4" Type="http://schemas.openxmlformats.org/officeDocument/2006/relationships/oleObject" Target="../embeddings/oleObject54.bin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91.w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w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w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wmf"/><Relationship Id="rId4" Type="http://schemas.openxmlformats.org/officeDocument/2006/relationships/image" Target="../media/image195.w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198.w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5" Type="http://schemas.openxmlformats.org/officeDocument/2006/relationships/image" Target="../media/image171.wmf"/><Relationship Id="rId4" Type="http://schemas.openxmlformats.org/officeDocument/2006/relationships/image" Target="../media/image16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80.png"/><Relationship Id="rId7" Type="http://schemas.openxmlformats.org/officeDocument/2006/relationships/image" Target="../media/image18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0" Type="http://schemas.openxmlformats.org/officeDocument/2006/relationships/image" Target="../media/image310.png"/><Relationship Id="rId4" Type="http://schemas.openxmlformats.org/officeDocument/2006/relationships/image" Target="../media/image290.png"/><Relationship Id="rId9" Type="http://schemas.openxmlformats.org/officeDocument/2006/relationships/image" Target="../media/image120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wm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9.wmf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1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1.png"/><Relationship Id="rId4" Type="http://schemas.openxmlformats.org/officeDocument/2006/relationships/image" Target="../media/image60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1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47.jpe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7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6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49.png"/><Relationship Id="rId9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5" Type="http://schemas.openxmlformats.org/officeDocument/2006/relationships/image" Target="../media/image115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3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9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72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75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16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17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9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211.png"/><Relationship Id="rId7" Type="http://schemas.openxmlformats.org/officeDocument/2006/relationships/image" Target="../media/image6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0.png"/><Relationship Id="rId5" Type="http://schemas.openxmlformats.org/officeDocument/2006/relationships/image" Target="../media/image410.png"/><Relationship Id="rId10" Type="http://schemas.openxmlformats.org/officeDocument/2006/relationships/image" Target="../media/image910.png"/><Relationship Id="rId4" Type="http://schemas.openxmlformats.org/officeDocument/2006/relationships/image" Target="../media/image720.png"/><Relationship Id="rId9" Type="http://schemas.openxmlformats.org/officeDocument/2006/relationships/image" Target="../media/image83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8.png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1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15170" y="260262"/>
            <a:ext cx="85502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/>
              <a:t>High </a:t>
            </a:r>
            <a:r>
              <a:rPr lang="fr-FR" sz="3600" b="1" dirty="0" err="1"/>
              <a:t>resolution</a:t>
            </a:r>
            <a:r>
              <a:rPr lang="fr-FR" sz="3600" b="1" dirty="0"/>
              <a:t> </a:t>
            </a:r>
            <a:r>
              <a:rPr lang="fr-FR" sz="3600" b="1" dirty="0" err="1"/>
              <a:t>seismic</a:t>
            </a:r>
            <a:r>
              <a:rPr lang="fr-FR" sz="3600" b="1" dirty="0"/>
              <a:t> </a:t>
            </a:r>
            <a:r>
              <a:rPr lang="fr-FR" sz="3600" b="1" dirty="0" err="1" smtClean="0"/>
              <a:t>imaging</a:t>
            </a:r>
            <a:r>
              <a:rPr lang="fr-FR" sz="3600" b="1" dirty="0" smtClean="0"/>
              <a:t>:</a:t>
            </a:r>
          </a:p>
          <a:p>
            <a:pPr algn="ctr">
              <a:spcBef>
                <a:spcPct val="50000"/>
              </a:spcBef>
            </a:pPr>
            <a:r>
              <a:rPr lang="fr-FR" sz="3600" b="1" dirty="0" err="1" smtClean="0"/>
              <a:t>Asymptotic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approach</a:t>
            </a:r>
            <a:endParaRPr lang="fr-FR" sz="3600" b="1" dirty="0" smtClean="0"/>
          </a:p>
          <a:p>
            <a:pPr algn="ctr">
              <a:spcBef>
                <a:spcPct val="50000"/>
              </a:spcBef>
            </a:pPr>
            <a:endParaRPr lang="fr-FR" sz="2000" b="1" i="1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474571" y="1959574"/>
            <a:ext cx="20891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>
                <a:solidFill>
                  <a:srgbClr val="FF0000"/>
                </a:solidFill>
              </a:rPr>
              <a:t>By Jean </a:t>
            </a:r>
            <a:r>
              <a:rPr lang="fr-FR" dirty="0" err="1">
                <a:solidFill>
                  <a:srgbClr val="FF0000"/>
                </a:solidFill>
              </a:rPr>
              <a:t>Virieux</a:t>
            </a:r>
            <a:endParaRPr lang="fr-FR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r>
              <a:rPr lang="fr-FR" dirty="0"/>
              <a:t>Professeur </a:t>
            </a:r>
            <a:endParaRPr lang="fr-FR" dirty="0" smtClean="0"/>
          </a:p>
          <a:p>
            <a:pPr>
              <a:spcBef>
                <a:spcPct val="50000"/>
              </a:spcBef>
            </a:pPr>
            <a:r>
              <a:rPr lang="fr-FR" dirty="0" smtClean="0"/>
              <a:t>UGA</a:t>
            </a:r>
          </a:p>
        </p:txBody>
      </p:sp>
      <p:pic>
        <p:nvPicPr>
          <p:cNvPr id="3082" name="Picture 10" descr="terr-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6" y="1833151"/>
            <a:ext cx="3582244" cy="31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88" y="0"/>
            <a:ext cx="9151888" cy="2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528"/>
          <p:cNvGrpSpPr>
            <a:grpSpLocks/>
          </p:cNvGrpSpPr>
          <p:nvPr/>
        </p:nvGrpSpPr>
        <p:grpSpPr bwMode="auto">
          <a:xfrm>
            <a:off x="3552369" y="3792866"/>
            <a:ext cx="4071937" cy="2438401"/>
            <a:chOff x="708" y="638"/>
            <a:chExt cx="5156" cy="3588"/>
          </a:xfrm>
        </p:grpSpPr>
        <p:sp>
          <p:nvSpPr>
            <p:cNvPr id="10" name="Rectangle 529"/>
            <p:cNvSpPr>
              <a:spLocks noChangeArrowheads="1"/>
            </p:cNvSpPr>
            <p:nvPr/>
          </p:nvSpPr>
          <p:spPr bwMode="auto">
            <a:xfrm>
              <a:off x="711" y="638"/>
              <a:ext cx="5059" cy="882"/>
            </a:xfrm>
            <a:prstGeom prst="rect">
              <a:avLst/>
            </a:prstGeom>
            <a:gradFill rotWithShape="0">
              <a:gsLst>
                <a:gs pos="0">
                  <a:srgbClr val="3399FF"/>
                </a:gs>
                <a:gs pos="100000">
                  <a:srgbClr val="FFFFFF"/>
                </a:gs>
              </a:gsLst>
              <a:lin ang="5400000" scaled="1"/>
            </a:gradFill>
            <a:ln w="285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Freeform 530"/>
            <p:cNvSpPr>
              <a:spLocks/>
            </p:cNvSpPr>
            <p:nvPr/>
          </p:nvSpPr>
          <p:spPr bwMode="auto">
            <a:xfrm>
              <a:off x="711" y="1154"/>
              <a:ext cx="1908" cy="288"/>
            </a:xfrm>
            <a:custGeom>
              <a:avLst/>
              <a:gdLst>
                <a:gd name="T0" fmla="*/ 0 w 1908"/>
                <a:gd name="T1" fmla="*/ 0 h 288"/>
                <a:gd name="T2" fmla="*/ 81 w 1908"/>
                <a:gd name="T3" fmla="*/ 30 h 288"/>
                <a:gd name="T4" fmla="*/ 192 w 1908"/>
                <a:gd name="T5" fmla="*/ 54 h 288"/>
                <a:gd name="T6" fmla="*/ 234 w 1908"/>
                <a:gd name="T7" fmla="*/ 72 h 288"/>
                <a:gd name="T8" fmla="*/ 285 w 1908"/>
                <a:gd name="T9" fmla="*/ 99 h 288"/>
                <a:gd name="T10" fmla="*/ 408 w 1908"/>
                <a:gd name="T11" fmla="*/ 51 h 288"/>
                <a:gd name="T12" fmla="*/ 513 w 1908"/>
                <a:gd name="T13" fmla="*/ 9 h 288"/>
                <a:gd name="T14" fmla="*/ 570 w 1908"/>
                <a:gd name="T15" fmla="*/ 27 h 288"/>
                <a:gd name="T16" fmla="*/ 651 w 1908"/>
                <a:gd name="T17" fmla="*/ 57 h 288"/>
                <a:gd name="T18" fmla="*/ 696 w 1908"/>
                <a:gd name="T19" fmla="*/ 75 h 288"/>
                <a:gd name="T20" fmla="*/ 795 w 1908"/>
                <a:gd name="T21" fmla="*/ 111 h 288"/>
                <a:gd name="T22" fmla="*/ 861 w 1908"/>
                <a:gd name="T23" fmla="*/ 105 h 288"/>
                <a:gd name="T24" fmla="*/ 912 w 1908"/>
                <a:gd name="T25" fmla="*/ 87 h 288"/>
                <a:gd name="T26" fmla="*/ 960 w 1908"/>
                <a:gd name="T27" fmla="*/ 99 h 288"/>
                <a:gd name="T28" fmla="*/ 1023 w 1908"/>
                <a:gd name="T29" fmla="*/ 123 h 288"/>
                <a:gd name="T30" fmla="*/ 1098 w 1908"/>
                <a:gd name="T31" fmla="*/ 144 h 288"/>
                <a:gd name="T32" fmla="*/ 1155 w 1908"/>
                <a:gd name="T33" fmla="*/ 171 h 288"/>
                <a:gd name="T34" fmla="*/ 1215 w 1908"/>
                <a:gd name="T35" fmla="*/ 165 h 288"/>
                <a:gd name="T36" fmla="*/ 1305 w 1908"/>
                <a:gd name="T37" fmla="*/ 132 h 288"/>
                <a:gd name="T38" fmla="*/ 1389 w 1908"/>
                <a:gd name="T39" fmla="*/ 117 h 288"/>
                <a:gd name="T40" fmla="*/ 1428 w 1908"/>
                <a:gd name="T41" fmla="*/ 93 h 288"/>
                <a:gd name="T42" fmla="*/ 1494 w 1908"/>
                <a:gd name="T43" fmla="*/ 75 h 288"/>
                <a:gd name="T44" fmla="*/ 1539 w 1908"/>
                <a:gd name="T45" fmla="*/ 75 h 288"/>
                <a:gd name="T46" fmla="*/ 1593 w 1908"/>
                <a:gd name="T47" fmla="*/ 99 h 288"/>
                <a:gd name="T48" fmla="*/ 1662 w 1908"/>
                <a:gd name="T49" fmla="*/ 105 h 288"/>
                <a:gd name="T50" fmla="*/ 1725 w 1908"/>
                <a:gd name="T51" fmla="*/ 108 h 288"/>
                <a:gd name="T52" fmla="*/ 1758 w 1908"/>
                <a:gd name="T53" fmla="*/ 105 h 288"/>
                <a:gd name="T54" fmla="*/ 1806 w 1908"/>
                <a:gd name="T55" fmla="*/ 147 h 288"/>
                <a:gd name="T56" fmla="*/ 1848 w 1908"/>
                <a:gd name="T57" fmla="*/ 192 h 288"/>
                <a:gd name="T58" fmla="*/ 1875 w 1908"/>
                <a:gd name="T59" fmla="*/ 219 h 288"/>
                <a:gd name="T60" fmla="*/ 1908 w 1908"/>
                <a:gd name="T61" fmla="*/ 249 h 288"/>
                <a:gd name="T62" fmla="*/ 0 w 1908"/>
                <a:gd name="T63" fmla="*/ 288 h 288"/>
                <a:gd name="T64" fmla="*/ 0 w 1908"/>
                <a:gd name="T65" fmla="*/ 0 h 28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908"/>
                <a:gd name="T100" fmla="*/ 0 h 288"/>
                <a:gd name="T101" fmla="*/ 1908 w 1908"/>
                <a:gd name="T102" fmla="*/ 288 h 28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908" h="288">
                  <a:moveTo>
                    <a:pt x="0" y="0"/>
                  </a:moveTo>
                  <a:lnTo>
                    <a:pt x="81" y="30"/>
                  </a:lnTo>
                  <a:lnTo>
                    <a:pt x="192" y="54"/>
                  </a:lnTo>
                  <a:lnTo>
                    <a:pt x="234" y="72"/>
                  </a:lnTo>
                  <a:lnTo>
                    <a:pt x="285" y="99"/>
                  </a:lnTo>
                  <a:lnTo>
                    <a:pt x="408" y="51"/>
                  </a:lnTo>
                  <a:lnTo>
                    <a:pt x="513" y="9"/>
                  </a:lnTo>
                  <a:lnTo>
                    <a:pt x="570" y="27"/>
                  </a:lnTo>
                  <a:lnTo>
                    <a:pt x="651" y="57"/>
                  </a:lnTo>
                  <a:lnTo>
                    <a:pt x="696" y="75"/>
                  </a:lnTo>
                  <a:lnTo>
                    <a:pt x="795" y="111"/>
                  </a:lnTo>
                  <a:lnTo>
                    <a:pt x="861" y="105"/>
                  </a:lnTo>
                  <a:lnTo>
                    <a:pt x="912" y="87"/>
                  </a:lnTo>
                  <a:lnTo>
                    <a:pt x="960" y="99"/>
                  </a:lnTo>
                  <a:lnTo>
                    <a:pt x="1023" y="123"/>
                  </a:lnTo>
                  <a:lnTo>
                    <a:pt x="1098" y="144"/>
                  </a:lnTo>
                  <a:lnTo>
                    <a:pt x="1155" y="171"/>
                  </a:lnTo>
                  <a:lnTo>
                    <a:pt x="1215" y="165"/>
                  </a:lnTo>
                  <a:lnTo>
                    <a:pt x="1305" y="132"/>
                  </a:lnTo>
                  <a:lnTo>
                    <a:pt x="1389" y="117"/>
                  </a:lnTo>
                  <a:lnTo>
                    <a:pt x="1428" y="93"/>
                  </a:lnTo>
                  <a:lnTo>
                    <a:pt x="1494" y="75"/>
                  </a:lnTo>
                  <a:lnTo>
                    <a:pt x="1539" y="75"/>
                  </a:lnTo>
                  <a:lnTo>
                    <a:pt x="1593" y="99"/>
                  </a:lnTo>
                  <a:lnTo>
                    <a:pt x="1662" y="105"/>
                  </a:lnTo>
                  <a:lnTo>
                    <a:pt x="1725" y="108"/>
                  </a:lnTo>
                  <a:lnTo>
                    <a:pt x="1758" y="105"/>
                  </a:lnTo>
                  <a:lnTo>
                    <a:pt x="1806" y="147"/>
                  </a:lnTo>
                  <a:lnTo>
                    <a:pt x="1848" y="192"/>
                  </a:lnTo>
                  <a:lnTo>
                    <a:pt x="1875" y="219"/>
                  </a:lnTo>
                  <a:lnTo>
                    <a:pt x="1908" y="249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97900"/>
                </a:gs>
                <a:gs pos="100000">
                  <a:srgbClr val="FF9900"/>
                </a:gs>
              </a:gsLst>
              <a:lin ang="18900000" scaled="1"/>
            </a:gra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" name="Freeform 531"/>
            <p:cNvSpPr>
              <a:spLocks/>
            </p:cNvSpPr>
            <p:nvPr/>
          </p:nvSpPr>
          <p:spPr bwMode="auto">
            <a:xfrm>
              <a:off x="2727" y="1405"/>
              <a:ext cx="3042" cy="785"/>
            </a:xfrm>
            <a:custGeom>
              <a:avLst/>
              <a:gdLst>
                <a:gd name="T0" fmla="*/ 33 w 3042"/>
                <a:gd name="T1" fmla="*/ 43 h 785"/>
                <a:gd name="T2" fmla="*/ 207 w 3042"/>
                <a:gd name="T3" fmla="*/ 15 h 785"/>
                <a:gd name="T4" fmla="*/ 315 w 3042"/>
                <a:gd name="T5" fmla="*/ 45 h 785"/>
                <a:gd name="T6" fmla="*/ 399 w 3042"/>
                <a:gd name="T7" fmla="*/ 27 h 785"/>
                <a:gd name="T8" fmla="*/ 525 w 3042"/>
                <a:gd name="T9" fmla="*/ 51 h 785"/>
                <a:gd name="T10" fmla="*/ 627 w 3042"/>
                <a:gd name="T11" fmla="*/ 27 h 785"/>
                <a:gd name="T12" fmla="*/ 759 w 3042"/>
                <a:gd name="T13" fmla="*/ 45 h 785"/>
                <a:gd name="T14" fmla="*/ 843 w 3042"/>
                <a:gd name="T15" fmla="*/ 15 h 785"/>
                <a:gd name="T16" fmla="*/ 933 w 3042"/>
                <a:gd name="T17" fmla="*/ 45 h 785"/>
                <a:gd name="T18" fmla="*/ 1071 w 3042"/>
                <a:gd name="T19" fmla="*/ 21 h 785"/>
                <a:gd name="T20" fmla="*/ 1161 w 3042"/>
                <a:gd name="T21" fmla="*/ 45 h 785"/>
                <a:gd name="T22" fmla="*/ 1305 w 3042"/>
                <a:gd name="T23" fmla="*/ 15 h 785"/>
                <a:gd name="T24" fmla="*/ 1407 w 3042"/>
                <a:gd name="T25" fmla="*/ 39 h 785"/>
                <a:gd name="T26" fmla="*/ 1491 w 3042"/>
                <a:gd name="T27" fmla="*/ 27 h 785"/>
                <a:gd name="T28" fmla="*/ 1611 w 3042"/>
                <a:gd name="T29" fmla="*/ 45 h 785"/>
                <a:gd name="T30" fmla="*/ 1707 w 3042"/>
                <a:gd name="T31" fmla="*/ 15 h 785"/>
                <a:gd name="T32" fmla="*/ 1803 w 3042"/>
                <a:gd name="T33" fmla="*/ 45 h 785"/>
                <a:gd name="T34" fmla="*/ 1899 w 3042"/>
                <a:gd name="T35" fmla="*/ 15 h 785"/>
                <a:gd name="T36" fmla="*/ 2007 w 3042"/>
                <a:gd name="T37" fmla="*/ 45 h 785"/>
                <a:gd name="T38" fmla="*/ 2139 w 3042"/>
                <a:gd name="T39" fmla="*/ 21 h 785"/>
                <a:gd name="T40" fmla="*/ 2211 w 3042"/>
                <a:gd name="T41" fmla="*/ 45 h 785"/>
                <a:gd name="T42" fmla="*/ 2319 w 3042"/>
                <a:gd name="T43" fmla="*/ 21 h 785"/>
                <a:gd name="T44" fmla="*/ 2421 w 3042"/>
                <a:gd name="T45" fmla="*/ 51 h 785"/>
                <a:gd name="T46" fmla="*/ 2565 w 3042"/>
                <a:gd name="T47" fmla="*/ 45 h 785"/>
                <a:gd name="T48" fmla="*/ 2655 w 3042"/>
                <a:gd name="T49" fmla="*/ 63 h 785"/>
                <a:gd name="T50" fmla="*/ 2781 w 3042"/>
                <a:gd name="T51" fmla="*/ 45 h 785"/>
                <a:gd name="T52" fmla="*/ 2889 w 3042"/>
                <a:gd name="T53" fmla="*/ 63 h 785"/>
                <a:gd name="T54" fmla="*/ 2949 w 3042"/>
                <a:gd name="T55" fmla="*/ 45 h 785"/>
                <a:gd name="T56" fmla="*/ 3039 w 3042"/>
                <a:gd name="T57" fmla="*/ 63 h 785"/>
                <a:gd name="T58" fmla="*/ 3042 w 3042"/>
                <a:gd name="T59" fmla="*/ 777 h 785"/>
                <a:gd name="T60" fmla="*/ 2859 w 3042"/>
                <a:gd name="T61" fmla="*/ 777 h 785"/>
                <a:gd name="T62" fmla="*/ 2061 w 3042"/>
                <a:gd name="T63" fmla="*/ 729 h 785"/>
                <a:gd name="T64" fmla="*/ 1623 w 3042"/>
                <a:gd name="T65" fmla="*/ 591 h 785"/>
                <a:gd name="T66" fmla="*/ 1185 w 3042"/>
                <a:gd name="T67" fmla="*/ 519 h 785"/>
                <a:gd name="T68" fmla="*/ 813 w 3042"/>
                <a:gd name="T69" fmla="*/ 483 h 785"/>
                <a:gd name="T70" fmla="*/ 405 w 3042"/>
                <a:gd name="T71" fmla="*/ 273 h 785"/>
                <a:gd name="T72" fmla="*/ 33 w 3042"/>
                <a:gd name="T73" fmla="*/ 43 h 78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042"/>
                <a:gd name="T112" fmla="*/ 0 h 785"/>
                <a:gd name="T113" fmla="*/ 3042 w 3042"/>
                <a:gd name="T114" fmla="*/ 785 h 78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042" h="785">
                  <a:moveTo>
                    <a:pt x="33" y="43"/>
                  </a:moveTo>
                  <a:cubicBezTo>
                    <a:pt x="0" y="0"/>
                    <a:pt x="160" y="15"/>
                    <a:pt x="207" y="15"/>
                  </a:cubicBezTo>
                  <a:cubicBezTo>
                    <a:pt x="254" y="15"/>
                    <a:pt x="283" y="43"/>
                    <a:pt x="315" y="45"/>
                  </a:cubicBezTo>
                  <a:cubicBezTo>
                    <a:pt x="347" y="47"/>
                    <a:pt x="364" y="26"/>
                    <a:pt x="399" y="27"/>
                  </a:cubicBezTo>
                  <a:cubicBezTo>
                    <a:pt x="434" y="28"/>
                    <a:pt x="487" y="51"/>
                    <a:pt x="525" y="51"/>
                  </a:cubicBezTo>
                  <a:cubicBezTo>
                    <a:pt x="563" y="51"/>
                    <a:pt x="588" y="28"/>
                    <a:pt x="627" y="27"/>
                  </a:cubicBezTo>
                  <a:cubicBezTo>
                    <a:pt x="666" y="26"/>
                    <a:pt x="723" y="47"/>
                    <a:pt x="759" y="45"/>
                  </a:cubicBezTo>
                  <a:cubicBezTo>
                    <a:pt x="795" y="43"/>
                    <a:pt x="814" y="15"/>
                    <a:pt x="843" y="15"/>
                  </a:cubicBezTo>
                  <a:cubicBezTo>
                    <a:pt x="872" y="15"/>
                    <a:pt x="895" y="44"/>
                    <a:pt x="933" y="45"/>
                  </a:cubicBezTo>
                  <a:cubicBezTo>
                    <a:pt x="971" y="46"/>
                    <a:pt x="1033" y="21"/>
                    <a:pt x="1071" y="21"/>
                  </a:cubicBezTo>
                  <a:cubicBezTo>
                    <a:pt x="1109" y="21"/>
                    <a:pt x="1122" y="46"/>
                    <a:pt x="1161" y="45"/>
                  </a:cubicBezTo>
                  <a:cubicBezTo>
                    <a:pt x="1200" y="44"/>
                    <a:pt x="1264" y="16"/>
                    <a:pt x="1305" y="15"/>
                  </a:cubicBezTo>
                  <a:cubicBezTo>
                    <a:pt x="1346" y="14"/>
                    <a:pt x="1376" y="37"/>
                    <a:pt x="1407" y="39"/>
                  </a:cubicBezTo>
                  <a:cubicBezTo>
                    <a:pt x="1438" y="41"/>
                    <a:pt x="1457" y="26"/>
                    <a:pt x="1491" y="27"/>
                  </a:cubicBezTo>
                  <a:cubicBezTo>
                    <a:pt x="1525" y="28"/>
                    <a:pt x="1575" y="47"/>
                    <a:pt x="1611" y="45"/>
                  </a:cubicBezTo>
                  <a:cubicBezTo>
                    <a:pt x="1647" y="43"/>
                    <a:pt x="1675" y="15"/>
                    <a:pt x="1707" y="15"/>
                  </a:cubicBezTo>
                  <a:cubicBezTo>
                    <a:pt x="1739" y="15"/>
                    <a:pt x="1771" y="45"/>
                    <a:pt x="1803" y="45"/>
                  </a:cubicBezTo>
                  <a:cubicBezTo>
                    <a:pt x="1835" y="45"/>
                    <a:pt x="1865" y="15"/>
                    <a:pt x="1899" y="15"/>
                  </a:cubicBezTo>
                  <a:cubicBezTo>
                    <a:pt x="1933" y="15"/>
                    <a:pt x="1967" y="44"/>
                    <a:pt x="2007" y="45"/>
                  </a:cubicBezTo>
                  <a:cubicBezTo>
                    <a:pt x="2047" y="46"/>
                    <a:pt x="2105" y="21"/>
                    <a:pt x="2139" y="21"/>
                  </a:cubicBezTo>
                  <a:cubicBezTo>
                    <a:pt x="2173" y="21"/>
                    <a:pt x="2181" y="45"/>
                    <a:pt x="2211" y="45"/>
                  </a:cubicBezTo>
                  <a:cubicBezTo>
                    <a:pt x="2241" y="45"/>
                    <a:pt x="2284" y="20"/>
                    <a:pt x="2319" y="21"/>
                  </a:cubicBezTo>
                  <a:cubicBezTo>
                    <a:pt x="2354" y="22"/>
                    <a:pt x="2380" y="47"/>
                    <a:pt x="2421" y="51"/>
                  </a:cubicBezTo>
                  <a:cubicBezTo>
                    <a:pt x="2462" y="55"/>
                    <a:pt x="2526" y="43"/>
                    <a:pt x="2565" y="45"/>
                  </a:cubicBezTo>
                  <a:cubicBezTo>
                    <a:pt x="2604" y="47"/>
                    <a:pt x="2619" y="63"/>
                    <a:pt x="2655" y="63"/>
                  </a:cubicBezTo>
                  <a:cubicBezTo>
                    <a:pt x="2691" y="63"/>
                    <a:pt x="2742" y="45"/>
                    <a:pt x="2781" y="45"/>
                  </a:cubicBezTo>
                  <a:cubicBezTo>
                    <a:pt x="2820" y="45"/>
                    <a:pt x="2861" y="63"/>
                    <a:pt x="2889" y="63"/>
                  </a:cubicBezTo>
                  <a:cubicBezTo>
                    <a:pt x="2917" y="63"/>
                    <a:pt x="2924" y="45"/>
                    <a:pt x="2949" y="45"/>
                  </a:cubicBezTo>
                  <a:cubicBezTo>
                    <a:pt x="2974" y="45"/>
                    <a:pt x="3033" y="51"/>
                    <a:pt x="3039" y="63"/>
                  </a:cubicBezTo>
                  <a:cubicBezTo>
                    <a:pt x="3042" y="183"/>
                    <a:pt x="3042" y="654"/>
                    <a:pt x="3042" y="777"/>
                  </a:cubicBezTo>
                  <a:cubicBezTo>
                    <a:pt x="3021" y="774"/>
                    <a:pt x="3022" y="785"/>
                    <a:pt x="2859" y="777"/>
                  </a:cubicBezTo>
                  <a:cubicBezTo>
                    <a:pt x="2696" y="769"/>
                    <a:pt x="2267" y="760"/>
                    <a:pt x="2061" y="729"/>
                  </a:cubicBezTo>
                  <a:cubicBezTo>
                    <a:pt x="1855" y="698"/>
                    <a:pt x="1769" y="626"/>
                    <a:pt x="1623" y="591"/>
                  </a:cubicBezTo>
                  <a:cubicBezTo>
                    <a:pt x="1477" y="556"/>
                    <a:pt x="1320" y="537"/>
                    <a:pt x="1185" y="519"/>
                  </a:cubicBezTo>
                  <a:cubicBezTo>
                    <a:pt x="1050" y="501"/>
                    <a:pt x="943" y="524"/>
                    <a:pt x="813" y="483"/>
                  </a:cubicBezTo>
                  <a:cubicBezTo>
                    <a:pt x="683" y="442"/>
                    <a:pt x="535" y="346"/>
                    <a:pt x="405" y="273"/>
                  </a:cubicBezTo>
                  <a:cubicBezTo>
                    <a:pt x="275" y="200"/>
                    <a:pt x="66" y="86"/>
                    <a:pt x="33" y="4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CCFF"/>
                </a:gs>
                <a:gs pos="100000">
                  <a:srgbClr val="00A1C9"/>
                </a:gs>
              </a:gsLst>
              <a:lin ang="5400000" scaled="1"/>
            </a:gra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Freeform 532"/>
            <p:cNvSpPr>
              <a:spLocks/>
            </p:cNvSpPr>
            <p:nvPr/>
          </p:nvSpPr>
          <p:spPr bwMode="auto">
            <a:xfrm>
              <a:off x="708" y="1388"/>
              <a:ext cx="5066" cy="2564"/>
            </a:xfrm>
            <a:custGeom>
              <a:avLst/>
              <a:gdLst>
                <a:gd name="T0" fmla="*/ 4 w 5066"/>
                <a:gd name="T1" fmla="*/ 38 h 2564"/>
                <a:gd name="T2" fmla="*/ 72 w 5066"/>
                <a:gd name="T3" fmla="*/ 34 h 2564"/>
                <a:gd name="T4" fmla="*/ 332 w 5066"/>
                <a:gd name="T5" fmla="*/ 26 h 2564"/>
                <a:gd name="T6" fmla="*/ 456 w 5066"/>
                <a:gd name="T7" fmla="*/ 18 h 2564"/>
                <a:gd name="T8" fmla="*/ 984 w 5066"/>
                <a:gd name="T9" fmla="*/ 14 h 2564"/>
                <a:gd name="T10" fmla="*/ 1376 w 5066"/>
                <a:gd name="T11" fmla="*/ 2 h 2564"/>
                <a:gd name="T12" fmla="*/ 1628 w 5066"/>
                <a:gd name="T13" fmla="*/ 2 h 2564"/>
                <a:gd name="T14" fmla="*/ 1892 w 5066"/>
                <a:gd name="T15" fmla="*/ 6 h 2564"/>
                <a:gd name="T16" fmla="*/ 2028 w 5066"/>
                <a:gd name="T17" fmla="*/ 22 h 2564"/>
                <a:gd name="T18" fmla="*/ 2144 w 5066"/>
                <a:gd name="T19" fmla="*/ 66 h 2564"/>
                <a:gd name="T20" fmla="*/ 2252 w 5066"/>
                <a:gd name="T21" fmla="*/ 138 h 2564"/>
                <a:gd name="T22" fmla="*/ 2468 w 5066"/>
                <a:gd name="T23" fmla="*/ 270 h 2564"/>
                <a:gd name="T24" fmla="*/ 2668 w 5066"/>
                <a:gd name="T25" fmla="*/ 362 h 2564"/>
                <a:gd name="T26" fmla="*/ 2988 w 5066"/>
                <a:gd name="T27" fmla="*/ 474 h 2564"/>
                <a:gd name="T28" fmla="*/ 3236 w 5066"/>
                <a:gd name="T29" fmla="*/ 502 h 2564"/>
                <a:gd name="T30" fmla="*/ 3380 w 5066"/>
                <a:gd name="T31" fmla="*/ 514 h 2564"/>
                <a:gd name="T32" fmla="*/ 3480 w 5066"/>
                <a:gd name="T33" fmla="*/ 530 h 2564"/>
                <a:gd name="T34" fmla="*/ 3612 w 5066"/>
                <a:gd name="T35" fmla="*/ 566 h 2564"/>
                <a:gd name="T36" fmla="*/ 3872 w 5066"/>
                <a:gd name="T37" fmla="*/ 646 h 2564"/>
                <a:gd name="T38" fmla="*/ 3976 w 5066"/>
                <a:gd name="T39" fmla="*/ 666 h 2564"/>
                <a:gd name="T40" fmla="*/ 4164 w 5066"/>
                <a:gd name="T41" fmla="*/ 706 h 2564"/>
                <a:gd name="T42" fmla="*/ 4460 w 5066"/>
                <a:gd name="T43" fmla="*/ 746 h 2564"/>
                <a:gd name="T44" fmla="*/ 4840 w 5066"/>
                <a:gd name="T45" fmla="*/ 766 h 2564"/>
                <a:gd name="T46" fmla="*/ 5056 w 5066"/>
                <a:gd name="T47" fmla="*/ 774 h 2564"/>
                <a:gd name="T48" fmla="*/ 5058 w 5066"/>
                <a:gd name="T49" fmla="*/ 2547 h 2564"/>
                <a:gd name="T50" fmla="*/ 3 w 5066"/>
                <a:gd name="T51" fmla="*/ 2544 h 2564"/>
                <a:gd name="T52" fmla="*/ 4 w 5066"/>
                <a:gd name="T53" fmla="*/ 34 h 256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066"/>
                <a:gd name="T82" fmla="*/ 0 h 2564"/>
                <a:gd name="T83" fmla="*/ 5066 w 5066"/>
                <a:gd name="T84" fmla="*/ 2564 h 256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066" h="2564">
                  <a:moveTo>
                    <a:pt x="4" y="38"/>
                  </a:moveTo>
                  <a:cubicBezTo>
                    <a:pt x="10" y="37"/>
                    <a:pt x="17" y="36"/>
                    <a:pt x="72" y="34"/>
                  </a:cubicBezTo>
                  <a:cubicBezTo>
                    <a:pt x="127" y="32"/>
                    <a:pt x="268" y="29"/>
                    <a:pt x="332" y="26"/>
                  </a:cubicBezTo>
                  <a:cubicBezTo>
                    <a:pt x="396" y="23"/>
                    <a:pt x="347" y="20"/>
                    <a:pt x="456" y="18"/>
                  </a:cubicBezTo>
                  <a:cubicBezTo>
                    <a:pt x="565" y="16"/>
                    <a:pt x="831" y="17"/>
                    <a:pt x="984" y="14"/>
                  </a:cubicBezTo>
                  <a:cubicBezTo>
                    <a:pt x="1137" y="11"/>
                    <a:pt x="1269" y="4"/>
                    <a:pt x="1376" y="2"/>
                  </a:cubicBezTo>
                  <a:cubicBezTo>
                    <a:pt x="1483" y="0"/>
                    <a:pt x="1542" y="1"/>
                    <a:pt x="1628" y="2"/>
                  </a:cubicBezTo>
                  <a:cubicBezTo>
                    <a:pt x="1714" y="3"/>
                    <a:pt x="1825" y="3"/>
                    <a:pt x="1892" y="6"/>
                  </a:cubicBezTo>
                  <a:cubicBezTo>
                    <a:pt x="1959" y="9"/>
                    <a:pt x="1986" y="12"/>
                    <a:pt x="2028" y="22"/>
                  </a:cubicBezTo>
                  <a:cubicBezTo>
                    <a:pt x="2070" y="32"/>
                    <a:pt x="2107" y="47"/>
                    <a:pt x="2144" y="66"/>
                  </a:cubicBezTo>
                  <a:cubicBezTo>
                    <a:pt x="2181" y="85"/>
                    <a:pt x="2198" y="104"/>
                    <a:pt x="2252" y="138"/>
                  </a:cubicBezTo>
                  <a:cubicBezTo>
                    <a:pt x="2306" y="172"/>
                    <a:pt x="2399" y="233"/>
                    <a:pt x="2468" y="270"/>
                  </a:cubicBezTo>
                  <a:cubicBezTo>
                    <a:pt x="2537" y="307"/>
                    <a:pt x="2581" y="328"/>
                    <a:pt x="2668" y="362"/>
                  </a:cubicBezTo>
                  <a:cubicBezTo>
                    <a:pt x="2755" y="396"/>
                    <a:pt x="2893" y="451"/>
                    <a:pt x="2988" y="474"/>
                  </a:cubicBezTo>
                  <a:cubicBezTo>
                    <a:pt x="3083" y="497"/>
                    <a:pt x="3171" y="495"/>
                    <a:pt x="3236" y="502"/>
                  </a:cubicBezTo>
                  <a:cubicBezTo>
                    <a:pt x="3301" y="509"/>
                    <a:pt x="3339" y="509"/>
                    <a:pt x="3380" y="514"/>
                  </a:cubicBezTo>
                  <a:cubicBezTo>
                    <a:pt x="3421" y="519"/>
                    <a:pt x="3441" y="521"/>
                    <a:pt x="3480" y="530"/>
                  </a:cubicBezTo>
                  <a:cubicBezTo>
                    <a:pt x="3519" y="539"/>
                    <a:pt x="3547" y="547"/>
                    <a:pt x="3612" y="566"/>
                  </a:cubicBezTo>
                  <a:cubicBezTo>
                    <a:pt x="3677" y="585"/>
                    <a:pt x="3811" y="629"/>
                    <a:pt x="3872" y="646"/>
                  </a:cubicBezTo>
                  <a:cubicBezTo>
                    <a:pt x="3933" y="663"/>
                    <a:pt x="3927" y="656"/>
                    <a:pt x="3976" y="666"/>
                  </a:cubicBezTo>
                  <a:cubicBezTo>
                    <a:pt x="4025" y="676"/>
                    <a:pt x="4083" y="693"/>
                    <a:pt x="4164" y="706"/>
                  </a:cubicBezTo>
                  <a:cubicBezTo>
                    <a:pt x="4245" y="719"/>
                    <a:pt x="4347" y="736"/>
                    <a:pt x="4460" y="746"/>
                  </a:cubicBezTo>
                  <a:cubicBezTo>
                    <a:pt x="4573" y="756"/>
                    <a:pt x="4741" y="761"/>
                    <a:pt x="4840" y="766"/>
                  </a:cubicBezTo>
                  <a:cubicBezTo>
                    <a:pt x="4939" y="771"/>
                    <a:pt x="5020" y="477"/>
                    <a:pt x="5056" y="774"/>
                  </a:cubicBezTo>
                  <a:cubicBezTo>
                    <a:pt x="5066" y="880"/>
                    <a:pt x="5058" y="2239"/>
                    <a:pt x="5058" y="2547"/>
                  </a:cubicBezTo>
                  <a:cubicBezTo>
                    <a:pt x="4065" y="2535"/>
                    <a:pt x="939" y="2564"/>
                    <a:pt x="3" y="2544"/>
                  </a:cubicBezTo>
                  <a:cubicBezTo>
                    <a:pt x="0" y="2228"/>
                    <a:pt x="4" y="558"/>
                    <a:pt x="4" y="34"/>
                  </a:cubicBezTo>
                </a:path>
              </a:pathLst>
            </a:custGeom>
            <a:solidFill>
              <a:srgbClr val="FFFF66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Freeform 533"/>
            <p:cNvSpPr>
              <a:spLocks/>
            </p:cNvSpPr>
            <p:nvPr/>
          </p:nvSpPr>
          <p:spPr bwMode="auto">
            <a:xfrm>
              <a:off x="708" y="2290"/>
              <a:ext cx="2540" cy="376"/>
            </a:xfrm>
            <a:custGeom>
              <a:avLst/>
              <a:gdLst>
                <a:gd name="T0" fmla="*/ 0 w 2540"/>
                <a:gd name="T1" fmla="*/ 135 h 376"/>
                <a:gd name="T2" fmla="*/ 151 w 2540"/>
                <a:gd name="T3" fmla="*/ 77 h 376"/>
                <a:gd name="T4" fmla="*/ 401 w 2540"/>
                <a:gd name="T5" fmla="*/ 24 h 376"/>
                <a:gd name="T6" fmla="*/ 708 w 2540"/>
                <a:gd name="T7" fmla="*/ 5 h 376"/>
                <a:gd name="T8" fmla="*/ 943 w 2540"/>
                <a:gd name="T9" fmla="*/ 5 h 376"/>
                <a:gd name="T10" fmla="*/ 1198 w 2540"/>
                <a:gd name="T11" fmla="*/ 5 h 376"/>
                <a:gd name="T12" fmla="*/ 1471 w 2540"/>
                <a:gd name="T13" fmla="*/ 38 h 376"/>
                <a:gd name="T14" fmla="*/ 1697 w 2540"/>
                <a:gd name="T15" fmla="*/ 82 h 376"/>
                <a:gd name="T16" fmla="*/ 1922 w 2540"/>
                <a:gd name="T17" fmla="*/ 139 h 376"/>
                <a:gd name="T18" fmla="*/ 2153 w 2540"/>
                <a:gd name="T19" fmla="*/ 173 h 376"/>
                <a:gd name="T20" fmla="*/ 2306 w 2540"/>
                <a:gd name="T21" fmla="*/ 173 h 376"/>
                <a:gd name="T22" fmla="*/ 2422 w 2540"/>
                <a:gd name="T23" fmla="*/ 163 h 376"/>
                <a:gd name="T24" fmla="*/ 2480 w 2540"/>
                <a:gd name="T25" fmla="*/ 148 h 376"/>
                <a:gd name="T26" fmla="*/ 2540 w 2540"/>
                <a:gd name="T27" fmla="*/ 308 h 376"/>
                <a:gd name="T28" fmla="*/ 2120 w 2540"/>
                <a:gd name="T29" fmla="*/ 360 h 376"/>
                <a:gd name="T30" fmla="*/ 1540 w 2540"/>
                <a:gd name="T31" fmla="*/ 212 h 376"/>
                <a:gd name="T32" fmla="*/ 976 w 2540"/>
                <a:gd name="T33" fmla="*/ 172 h 376"/>
                <a:gd name="T34" fmla="*/ 508 w 2540"/>
                <a:gd name="T35" fmla="*/ 204 h 376"/>
                <a:gd name="T36" fmla="*/ 244 w 2540"/>
                <a:gd name="T37" fmla="*/ 248 h 376"/>
                <a:gd name="T38" fmla="*/ 93 w 2540"/>
                <a:gd name="T39" fmla="*/ 288 h 376"/>
                <a:gd name="T40" fmla="*/ 4 w 2540"/>
                <a:gd name="T41" fmla="*/ 320 h 376"/>
                <a:gd name="T42" fmla="*/ 0 w 2540"/>
                <a:gd name="T43" fmla="*/ 135 h 3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40"/>
                <a:gd name="T67" fmla="*/ 0 h 376"/>
                <a:gd name="T68" fmla="*/ 2540 w 2540"/>
                <a:gd name="T69" fmla="*/ 376 h 37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40" h="376">
                  <a:moveTo>
                    <a:pt x="0" y="135"/>
                  </a:moveTo>
                  <a:cubicBezTo>
                    <a:pt x="25" y="125"/>
                    <a:pt x="84" y="95"/>
                    <a:pt x="151" y="77"/>
                  </a:cubicBezTo>
                  <a:cubicBezTo>
                    <a:pt x="218" y="59"/>
                    <a:pt x="308" y="36"/>
                    <a:pt x="401" y="24"/>
                  </a:cubicBezTo>
                  <a:cubicBezTo>
                    <a:pt x="494" y="12"/>
                    <a:pt x="618" y="8"/>
                    <a:pt x="708" y="5"/>
                  </a:cubicBezTo>
                  <a:cubicBezTo>
                    <a:pt x="798" y="2"/>
                    <a:pt x="861" y="5"/>
                    <a:pt x="943" y="5"/>
                  </a:cubicBezTo>
                  <a:cubicBezTo>
                    <a:pt x="1025" y="5"/>
                    <a:pt x="1110" y="0"/>
                    <a:pt x="1198" y="5"/>
                  </a:cubicBezTo>
                  <a:cubicBezTo>
                    <a:pt x="1286" y="10"/>
                    <a:pt x="1388" y="25"/>
                    <a:pt x="1471" y="38"/>
                  </a:cubicBezTo>
                  <a:cubicBezTo>
                    <a:pt x="1554" y="51"/>
                    <a:pt x="1622" y="65"/>
                    <a:pt x="1697" y="82"/>
                  </a:cubicBezTo>
                  <a:cubicBezTo>
                    <a:pt x="1772" y="99"/>
                    <a:pt x="1846" y="124"/>
                    <a:pt x="1922" y="139"/>
                  </a:cubicBezTo>
                  <a:cubicBezTo>
                    <a:pt x="1998" y="154"/>
                    <a:pt x="2089" y="167"/>
                    <a:pt x="2153" y="173"/>
                  </a:cubicBezTo>
                  <a:cubicBezTo>
                    <a:pt x="2217" y="179"/>
                    <a:pt x="2261" y="175"/>
                    <a:pt x="2306" y="173"/>
                  </a:cubicBezTo>
                  <a:cubicBezTo>
                    <a:pt x="2351" y="171"/>
                    <a:pt x="2393" y="167"/>
                    <a:pt x="2422" y="163"/>
                  </a:cubicBezTo>
                  <a:cubicBezTo>
                    <a:pt x="2451" y="159"/>
                    <a:pt x="2477" y="143"/>
                    <a:pt x="2480" y="148"/>
                  </a:cubicBezTo>
                  <a:cubicBezTo>
                    <a:pt x="2512" y="222"/>
                    <a:pt x="2528" y="256"/>
                    <a:pt x="2540" y="308"/>
                  </a:cubicBezTo>
                  <a:cubicBezTo>
                    <a:pt x="2505" y="335"/>
                    <a:pt x="2287" y="376"/>
                    <a:pt x="2120" y="360"/>
                  </a:cubicBezTo>
                  <a:cubicBezTo>
                    <a:pt x="1953" y="344"/>
                    <a:pt x="1731" y="243"/>
                    <a:pt x="1540" y="212"/>
                  </a:cubicBezTo>
                  <a:cubicBezTo>
                    <a:pt x="1349" y="181"/>
                    <a:pt x="1148" y="173"/>
                    <a:pt x="976" y="172"/>
                  </a:cubicBezTo>
                  <a:cubicBezTo>
                    <a:pt x="804" y="171"/>
                    <a:pt x="630" y="191"/>
                    <a:pt x="508" y="204"/>
                  </a:cubicBezTo>
                  <a:cubicBezTo>
                    <a:pt x="386" y="217"/>
                    <a:pt x="313" y="234"/>
                    <a:pt x="244" y="248"/>
                  </a:cubicBezTo>
                  <a:cubicBezTo>
                    <a:pt x="175" y="262"/>
                    <a:pt x="133" y="276"/>
                    <a:pt x="93" y="288"/>
                  </a:cubicBezTo>
                  <a:cubicBezTo>
                    <a:pt x="53" y="300"/>
                    <a:pt x="50" y="305"/>
                    <a:pt x="4" y="320"/>
                  </a:cubicBezTo>
                  <a:cubicBezTo>
                    <a:pt x="0" y="321"/>
                    <a:pt x="1" y="174"/>
                    <a:pt x="0" y="135"/>
                  </a:cubicBezTo>
                </a:path>
              </a:pathLst>
            </a:custGeom>
            <a:solidFill>
              <a:srgbClr val="00CCFF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Freeform 534"/>
            <p:cNvSpPr>
              <a:spLocks/>
            </p:cNvSpPr>
            <p:nvPr/>
          </p:nvSpPr>
          <p:spPr bwMode="auto">
            <a:xfrm>
              <a:off x="783" y="2292"/>
              <a:ext cx="1713" cy="108"/>
            </a:xfrm>
            <a:custGeom>
              <a:avLst/>
              <a:gdLst>
                <a:gd name="T0" fmla="*/ 17 w 1713"/>
                <a:gd name="T1" fmla="*/ 98 h 108"/>
                <a:gd name="T2" fmla="*/ 289 w 1713"/>
                <a:gd name="T3" fmla="*/ 102 h 108"/>
                <a:gd name="T4" fmla="*/ 653 w 1713"/>
                <a:gd name="T5" fmla="*/ 102 h 108"/>
                <a:gd name="T6" fmla="*/ 945 w 1713"/>
                <a:gd name="T7" fmla="*/ 102 h 108"/>
                <a:gd name="T8" fmla="*/ 1193 w 1713"/>
                <a:gd name="T9" fmla="*/ 98 h 108"/>
                <a:gd name="T10" fmla="*/ 1497 w 1713"/>
                <a:gd name="T11" fmla="*/ 102 h 108"/>
                <a:gd name="T12" fmla="*/ 1689 w 1713"/>
                <a:gd name="T13" fmla="*/ 98 h 108"/>
                <a:gd name="T14" fmla="*/ 1641 w 1713"/>
                <a:gd name="T15" fmla="*/ 86 h 108"/>
                <a:gd name="T16" fmla="*/ 1409 w 1713"/>
                <a:gd name="T17" fmla="*/ 34 h 108"/>
                <a:gd name="T18" fmla="*/ 1229 w 1713"/>
                <a:gd name="T19" fmla="*/ 10 h 108"/>
                <a:gd name="T20" fmla="*/ 1045 w 1713"/>
                <a:gd name="T21" fmla="*/ 2 h 108"/>
                <a:gd name="T22" fmla="*/ 813 w 1713"/>
                <a:gd name="T23" fmla="*/ 2 h 108"/>
                <a:gd name="T24" fmla="*/ 597 w 1713"/>
                <a:gd name="T25" fmla="*/ 2 h 108"/>
                <a:gd name="T26" fmla="*/ 405 w 1713"/>
                <a:gd name="T27" fmla="*/ 14 h 108"/>
                <a:gd name="T28" fmla="*/ 189 w 1713"/>
                <a:gd name="T29" fmla="*/ 42 h 108"/>
                <a:gd name="T30" fmla="*/ 17 w 1713"/>
                <a:gd name="T31" fmla="*/ 98 h 1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13"/>
                <a:gd name="T49" fmla="*/ 0 h 108"/>
                <a:gd name="T50" fmla="*/ 1713 w 1713"/>
                <a:gd name="T51" fmla="*/ 108 h 1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13" h="108">
                  <a:moveTo>
                    <a:pt x="17" y="98"/>
                  </a:moveTo>
                  <a:cubicBezTo>
                    <a:pt x="34" y="108"/>
                    <a:pt x="183" y="101"/>
                    <a:pt x="289" y="102"/>
                  </a:cubicBezTo>
                  <a:cubicBezTo>
                    <a:pt x="395" y="103"/>
                    <a:pt x="544" y="102"/>
                    <a:pt x="653" y="102"/>
                  </a:cubicBezTo>
                  <a:cubicBezTo>
                    <a:pt x="762" y="102"/>
                    <a:pt x="855" y="103"/>
                    <a:pt x="945" y="102"/>
                  </a:cubicBezTo>
                  <a:cubicBezTo>
                    <a:pt x="1035" y="101"/>
                    <a:pt x="1101" y="98"/>
                    <a:pt x="1193" y="98"/>
                  </a:cubicBezTo>
                  <a:cubicBezTo>
                    <a:pt x="1285" y="98"/>
                    <a:pt x="1414" y="102"/>
                    <a:pt x="1497" y="102"/>
                  </a:cubicBezTo>
                  <a:cubicBezTo>
                    <a:pt x="1580" y="102"/>
                    <a:pt x="1665" y="101"/>
                    <a:pt x="1689" y="98"/>
                  </a:cubicBezTo>
                  <a:cubicBezTo>
                    <a:pt x="1713" y="95"/>
                    <a:pt x="1688" y="97"/>
                    <a:pt x="1641" y="86"/>
                  </a:cubicBezTo>
                  <a:cubicBezTo>
                    <a:pt x="1594" y="75"/>
                    <a:pt x="1478" y="47"/>
                    <a:pt x="1409" y="34"/>
                  </a:cubicBezTo>
                  <a:cubicBezTo>
                    <a:pt x="1340" y="21"/>
                    <a:pt x="1290" y="15"/>
                    <a:pt x="1229" y="10"/>
                  </a:cubicBezTo>
                  <a:cubicBezTo>
                    <a:pt x="1168" y="5"/>
                    <a:pt x="1114" y="3"/>
                    <a:pt x="1045" y="2"/>
                  </a:cubicBezTo>
                  <a:cubicBezTo>
                    <a:pt x="976" y="1"/>
                    <a:pt x="888" y="2"/>
                    <a:pt x="813" y="2"/>
                  </a:cubicBezTo>
                  <a:cubicBezTo>
                    <a:pt x="738" y="2"/>
                    <a:pt x="665" y="0"/>
                    <a:pt x="597" y="2"/>
                  </a:cubicBezTo>
                  <a:cubicBezTo>
                    <a:pt x="529" y="4"/>
                    <a:pt x="473" y="7"/>
                    <a:pt x="405" y="14"/>
                  </a:cubicBezTo>
                  <a:cubicBezTo>
                    <a:pt x="337" y="21"/>
                    <a:pt x="254" y="27"/>
                    <a:pt x="189" y="42"/>
                  </a:cubicBezTo>
                  <a:cubicBezTo>
                    <a:pt x="124" y="57"/>
                    <a:pt x="0" y="88"/>
                    <a:pt x="17" y="98"/>
                  </a:cubicBezTo>
                  <a:close/>
                </a:path>
              </a:pathLst>
            </a:custGeom>
            <a:solidFill>
              <a:srgbClr val="33CC33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" name="Text Box 535"/>
            <p:cNvSpPr txBox="1">
              <a:spLocks noChangeArrowheads="1"/>
            </p:cNvSpPr>
            <p:nvPr/>
          </p:nvSpPr>
          <p:spPr bwMode="auto">
            <a:xfrm>
              <a:off x="2396" y="3864"/>
              <a:ext cx="346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000" b="1"/>
                <a:t>American Petroleum Institute, 1986</a:t>
              </a:r>
            </a:p>
          </p:txBody>
        </p:sp>
        <p:sp>
          <p:nvSpPr>
            <p:cNvPr id="17" name="Freeform 536"/>
            <p:cNvSpPr>
              <a:spLocks/>
            </p:cNvSpPr>
            <p:nvPr/>
          </p:nvSpPr>
          <p:spPr bwMode="auto">
            <a:xfrm>
              <a:off x="710" y="1620"/>
              <a:ext cx="3710" cy="418"/>
            </a:xfrm>
            <a:custGeom>
              <a:avLst/>
              <a:gdLst>
                <a:gd name="T0" fmla="*/ 0 w 3710"/>
                <a:gd name="T1" fmla="*/ 36 h 418"/>
                <a:gd name="T2" fmla="*/ 432 w 3710"/>
                <a:gd name="T3" fmla="*/ 22 h 418"/>
                <a:gd name="T4" fmla="*/ 860 w 3710"/>
                <a:gd name="T5" fmla="*/ 3 h 418"/>
                <a:gd name="T6" fmla="*/ 1320 w 3710"/>
                <a:gd name="T7" fmla="*/ 8 h 418"/>
                <a:gd name="T8" fmla="*/ 1815 w 3710"/>
                <a:gd name="T9" fmla="*/ 51 h 418"/>
                <a:gd name="T10" fmla="*/ 2213 w 3710"/>
                <a:gd name="T11" fmla="*/ 142 h 418"/>
                <a:gd name="T12" fmla="*/ 2487 w 3710"/>
                <a:gd name="T13" fmla="*/ 219 h 418"/>
                <a:gd name="T14" fmla="*/ 2962 w 3710"/>
                <a:gd name="T15" fmla="*/ 320 h 418"/>
                <a:gd name="T16" fmla="*/ 3240 w 3710"/>
                <a:gd name="T17" fmla="*/ 353 h 418"/>
                <a:gd name="T18" fmla="*/ 3471 w 3710"/>
                <a:gd name="T19" fmla="*/ 372 h 418"/>
                <a:gd name="T20" fmla="*/ 3710 w 3710"/>
                <a:gd name="T21" fmla="*/ 418 h 4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10"/>
                <a:gd name="T34" fmla="*/ 0 h 418"/>
                <a:gd name="T35" fmla="*/ 3710 w 3710"/>
                <a:gd name="T36" fmla="*/ 418 h 41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10" h="418">
                  <a:moveTo>
                    <a:pt x="0" y="36"/>
                  </a:moveTo>
                  <a:cubicBezTo>
                    <a:pt x="144" y="32"/>
                    <a:pt x="289" y="28"/>
                    <a:pt x="432" y="22"/>
                  </a:cubicBezTo>
                  <a:cubicBezTo>
                    <a:pt x="575" y="16"/>
                    <a:pt x="712" y="5"/>
                    <a:pt x="860" y="3"/>
                  </a:cubicBezTo>
                  <a:cubicBezTo>
                    <a:pt x="1008" y="1"/>
                    <a:pt x="1161" y="0"/>
                    <a:pt x="1320" y="8"/>
                  </a:cubicBezTo>
                  <a:cubicBezTo>
                    <a:pt x="1479" y="16"/>
                    <a:pt x="1666" y="29"/>
                    <a:pt x="1815" y="51"/>
                  </a:cubicBezTo>
                  <a:cubicBezTo>
                    <a:pt x="1964" y="73"/>
                    <a:pt x="2101" y="114"/>
                    <a:pt x="2213" y="142"/>
                  </a:cubicBezTo>
                  <a:cubicBezTo>
                    <a:pt x="2325" y="170"/>
                    <a:pt x="2362" y="189"/>
                    <a:pt x="2487" y="219"/>
                  </a:cubicBezTo>
                  <a:cubicBezTo>
                    <a:pt x="2612" y="249"/>
                    <a:pt x="2837" y="298"/>
                    <a:pt x="2962" y="320"/>
                  </a:cubicBezTo>
                  <a:cubicBezTo>
                    <a:pt x="3087" y="342"/>
                    <a:pt x="3155" y="344"/>
                    <a:pt x="3240" y="353"/>
                  </a:cubicBezTo>
                  <a:cubicBezTo>
                    <a:pt x="3325" y="362"/>
                    <a:pt x="3393" y="361"/>
                    <a:pt x="3471" y="372"/>
                  </a:cubicBezTo>
                  <a:cubicBezTo>
                    <a:pt x="3549" y="383"/>
                    <a:pt x="3660" y="409"/>
                    <a:pt x="3710" y="418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Freeform 537"/>
            <p:cNvSpPr>
              <a:spLocks/>
            </p:cNvSpPr>
            <p:nvPr/>
          </p:nvSpPr>
          <p:spPr bwMode="auto">
            <a:xfrm>
              <a:off x="710" y="1760"/>
              <a:ext cx="3860" cy="286"/>
            </a:xfrm>
            <a:custGeom>
              <a:avLst/>
              <a:gdLst>
                <a:gd name="T0" fmla="*/ 0 w 3860"/>
                <a:gd name="T1" fmla="*/ 12 h 286"/>
                <a:gd name="T2" fmla="*/ 480 w 3860"/>
                <a:gd name="T3" fmla="*/ 2 h 286"/>
                <a:gd name="T4" fmla="*/ 1013 w 3860"/>
                <a:gd name="T5" fmla="*/ 2 h 286"/>
                <a:gd name="T6" fmla="*/ 1580 w 3860"/>
                <a:gd name="T7" fmla="*/ 16 h 286"/>
                <a:gd name="T8" fmla="*/ 1714 w 3860"/>
                <a:gd name="T9" fmla="*/ 21 h 286"/>
                <a:gd name="T10" fmla="*/ 2050 w 3860"/>
                <a:gd name="T11" fmla="*/ 55 h 286"/>
                <a:gd name="T12" fmla="*/ 2444 w 3860"/>
                <a:gd name="T13" fmla="*/ 127 h 286"/>
                <a:gd name="T14" fmla="*/ 2818 w 3860"/>
                <a:gd name="T15" fmla="*/ 223 h 286"/>
                <a:gd name="T16" fmla="*/ 3149 w 3860"/>
                <a:gd name="T17" fmla="*/ 276 h 286"/>
                <a:gd name="T18" fmla="*/ 3346 w 3860"/>
                <a:gd name="T19" fmla="*/ 285 h 286"/>
                <a:gd name="T20" fmla="*/ 3596 w 3860"/>
                <a:gd name="T21" fmla="*/ 285 h 286"/>
                <a:gd name="T22" fmla="*/ 3860 w 3860"/>
                <a:gd name="T23" fmla="*/ 276 h 2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860"/>
                <a:gd name="T37" fmla="*/ 0 h 286"/>
                <a:gd name="T38" fmla="*/ 3860 w 3860"/>
                <a:gd name="T39" fmla="*/ 286 h 28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860" h="286">
                  <a:moveTo>
                    <a:pt x="0" y="12"/>
                  </a:moveTo>
                  <a:cubicBezTo>
                    <a:pt x="155" y="8"/>
                    <a:pt x="311" y="4"/>
                    <a:pt x="480" y="2"/>
                  </a:cubicBezTo>
                  <a:cubicBezTo>
                    <a:pt x="649" y="0"/>
                    <a:pt x="830" y="0"/>
                    <a:pt x="1013" y="2"/>
                  </a:cubicBezTo>
                  <a:cubicBezTo>
                    <a:pt x="1196" y="4"/>
                    <a:pt x="1463" y="13"/>
                    <a:pt x="1580" y="16"/>
                  </a:cubicBezTo>
                  <a:cubicBezTo>
                    <a:pt x="1697" y="19"/>
                    <a:pt x="1636" y="15"/>
                    <a:pt x="1714" y="21"/>
                  </a:cubicBezTo>
                  <a:cubicBezTo>
                    <a:pt x="1792" y="27"/>
                    <a:pt x="1928" y="37"/>
                    <a:pt x="2050" y="55"/>
                  </a:cubicBezTo>
                  <a:cubicBezTo>
                    <a:pt x="2172" y="73"/>
                    <a:pt x="2316" y="99"/>
                    <a:pt x="2444" y="127"/>
                  </a:cubicBezTo>
                  <a:cubicBezTo>
                    <a:pt x="2572" y="155"/>
                    <a:pt x="2701" y="198"/>
                    <a:pt x="2818" y="223"/>
                  </a:cubicBezTo>
                  <a:cubicBezTo>
                    <a:pt x="2935" y="248"/>
                    <a:pt x="3061" y="266"/>
                    <a:pt x="3149" y="276"/>
                  </a:cubicBezTo>
                  <a:cubicBezTo>
                    <a:pt x="3237" y="286"/>
                    <a:pt x="3272" y="284"/>
                    <a:pt x="3346" y="285"/>
                  </a:cubicBezTo>
                  <a:cubicBezTo>
                    <a:pt x="3420" y="286"/>
                    <a:pt x="3510" y="286"/>
                    <a:pt x="3596" y="285"/>
                  </a:cubicBezTo>
                  <a:cubicBezTo>
                    <a:pt x="3682" y="284"/>
                    <a:pt x="3805" y="278"/>
                    <a:pt x="3860" y="276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" name="Freeform 538"/>
            <p:cNvSpPr>
              <a:spLocks/>
            </p:cNvSpPr>
            <p:nvPr/>
          </p:nvSpPr>
          <p:spPr bwMode="auto">
            <a:xfrm>
              <a:off x="712" y="2652"/>
              <a:ext cx="2644" cy="217"/>
            </a:xfrm>
            <a:custGeom>
              <a:avLst/>
              <a:gdLst>
                <a:gd name="T0" fmla="*/ 0 w 2644"/>
                <a:gd name="T1" fmla="*/ 166 h 217"/>
                <a:gd name="T2" fmla="*/ 144 w 2644"/>
                <a:gd name="T3" fmla="*/ 114 h 217"/>
                <a:gd name="T4" fmla="*/ 408 w 2644"/>
                <a:gd name="T5" fmla="*/ 38 h 217"/>
                <a:gd name="T6" fmla="*/ 672 w 2644"/>
                <a:gd name="T7" fmla="*/ 6 h 217"/>
                <a:gd name="T8" fmla="*/ 900 w 2644"/>
                <a:gd name="T9" fmla="*/ 2 h 217"/>
                <a:gd name="T10" fmla="*/ 1100 w 2644"/>
                <a:gd name="T11" fmla="*/ 6 h 217"/>
                <a:gd name="T12" fmla="*/ 1336 w 2644"/>
                <a:gd name="T13" fmla="*/ 38 h 217"/>
                <a:gd name="T14" fmla="*/ 1764 w 2644"/>
                <a:gd name="T15" fmla="*/ 110 h 217"/>
                <a:gd name="T16" fmla="*/ 1992 w 2644"/>
                <a:gd name="T17" fmla="*/ 166 h 217"/>
                <a:gd name="T18" fmla="*/ 2216 w 2644"/>
                <a:gd name="T19" fmla="*/ 210 h 217"/>
                <a:gd name="T20" fmla="*/ 2460 w 2644"/>
                <a:gd name="T21" fmla="*/ 210 h 217"/>
                <a:gd name="T22" fmla="*/ 2584 w 2644"/>
                <a:gd name="T23" fmla="*/ 178 h 217"/>
                <a:gd name="T24" fmla="*/ 2644 w 2644"/>
                <a:gd name="T25" fmla="*/ 154 h 2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4"/>
                <a:gd name="T40" fmla="*/ 0 h 217"/>
                <a:gd name="T41" fmla="*/ 2644 w 2644"/>
                <a:gd name="T42" fmla="*/ 217 h 2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4" h="217">
                  <a:moveTo>
                    <a:pt x="0" y="166"/>
                  </a:moveTo>
                  <a:cubicBezTo>
                    <a:pt x="38" y="150"/>
                    <a:pt x="76" y="135"/>
                    <a:pt x="144" y="114"/>
                  </a:cubicBezTo>
                  <a:cubicBezTo>
                    <a:pt x="212" y="93"/>
                    <a:pt x="320" y="56"/>
                    <a:pt x="408" y="38"/>
                  </a:cubicBezTo>
                  <a:cubicBezTo>
                    <a:pt x="496" y="20"/>
                    <a:pt x="590" y="12"/>
                    <a:pt x="672" y="6"/>
                  </a:cubicBezTo>
                  <a:cubicBezTo>
                    <a:pt x="754" y="0"/>
                    <a:pt x="829" y="2"/>
                    <a:pt x="900" y="2"/>
                  </a:cubicBezTo>
                  <a:cubicBezTo>
                    <a:pt x="971" y="2"/>
                    <a:pt x="1027" y="0"/>
                    <a:pt x="1100" y="6"/>
                  </a:cubicBezTo>
                  <a:cubicBezTo>
                    <a:pt x="1173" y="12"/>
                    <a:pt x="1225" y="21"/>
                    <a:pt x="1336" y="38"/>
                  </a:cubicBezTo>
                  <a:cubicBezTo>
                    <a:pt x="1447" y="55"/>
                    <a:pt x="1655" y="89"/>
                    <a:pt x="1764" y="110"/>
                  </a:cubicBezTo>
                  <a:cubicBezTo>
                    <a:pt x="1873" y="131"/>
                    <a:pt x="1917" y="149"/>
                    <a:pt x="1992" y="166"/>
                  </a:cubicBezTo>
                  <a:cubicBezTo>
                    <a:pt x="2067" y="183"/>
                    <a:pt x="2138" y="203"/>
                    <a:pt x="2216" y="210"/>
                  </a:cubicBezTo>
                  <a:cubicBezTo>
                    <a:pt x="2294" y="217"/>
                    <a:pt x="2399" y="215"/>
                    <a:pt x="2460" y="210"/>
                  </a:cubicBezTo>
                  <a:cubicBezTo>
                    <a:pt x="2521" y="205"/>
                    <a:pt x="2553" y="187"/>
                    <a:pt x="2584" y="178"/>
                  </a:cubicBezTo>
                  <a:cubicBezTo>
                    <a:pt x="2615" y="169"/>
                    <a:pt x="2629" y="161"/>
                    <a:pt x="2644" y="154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" name="Freeform 539"/>
            <p:cNvSpPr>
              <a:spLocks/>
            </p:cNvSpPr>
            <p:nvPr/>
          </p:nvSpPr>
          <p:spPr bwMode="auto">
            <a:xfrm>
              <a:off x="712" y="2728"/>
              <a:ext cx="2692" cy="243"/>
            </a:xfrm>
            <a:custGeom>
              <a:avLst/>
              <a:gdLst>
                <a:gd name="T0" fmla="*/ 0 w 2692"/>
                <a:gd name="T1" fmla="*/ 174 h 243"/>
                <a:gd name="T2" fmla="*/ 172 w 2692"/>
                <a:gd name="T3" fmla="*/ 118 h 243"/>
                <a:gd name="T4" fmla="*/ 444 w 2692"/>
                <a:gd name="T5" fmla="*/ 46 h 243"/>
                <a:gd name="T6" fmla="*/ 612 w 2692"/>
                <a:gd name="T7" fmla="*/ 22 h 243"/>
                <a:gd name="T8" fmla="*/ 888 w 2692"/>
                <a:gd name="T9" fmla="*/ 2 h 243"/>
                <a:gd name="T10" fmla="*/ 1052 w 2692"/>
                <a:gd name="T11" fmla="*/ 10 h 243"/>
                <a:gd name="T12" fmla="*/ 1260 w 2692"/>
                <a:gd name="T13" fmla="*/ 34 h 243"/>
                <a:gd name="T14" fmla="*/ 1616 w 2692"/>
                <a:gd name="T15" fmla="*/ 102 h 243"/>
                <a:gd name="T16" fmla="*/ 1912 w 2692"/>
                <a:gd name="T17" fmla="*/ 182 h 243"/>
                <a:gd name="T18" fmla="*/ 2148 w 2692"/>
                <a:gd name="T19" fmla="*/ 230 h 243"/>
                <a:gd name="T20" fmla="*/ 2372 w 2692"/>
                <a:gd name="T21" fmla="*/ 242 h 243"/>
                <a:gd name="T22" fmla="*/ 2564 w 2692"/>
                <a:gd name="T23" fmla="*/ 226 h 243"/>
                <a:gd name="T24" fmla="*/ 2692 w 2692"/>
                <a:gd name="T25" fmla="*/ 178 h 2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92"/>
                <a:gd name="T40" fmla="*/ 0 h 243"/>
                <a:gd name="T41" fmla="*/ 2692 w 2692"/>
                <a:gd name="T42" fmla="*/ 243 h 24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92" h="243">
                  <a:moveTo>
                    <a:pt x="0" y="174"/>
                  </a:moveTo>
                  <a:cubicBezTo>
                    <a:pt x="49" y="156"/>
                    <a:pt x="98" y="139"/>
                    <a:pt x="172" y="118"/>
                  </a:cubicBezTo>
                  <a:cubicBezTo>
                    <a:pt x="246" y="97"/>
                    <a:pt x="371" y="62"/>
                    <a:pt x="444" y="46"/>
                  </a:cubicBezTo>
                  <a:cubicBezTo>
                    <a:pt x="517" y="30"/>
                    <a:pt x="538" y="29"/>
                    <a:pt x="612" y="22"/>
                  </a:cubicBezTo>
                  <a:cubicBezTo>
                    <a:pt x="686" y="15"/>
                    <a:pt x="815" y="4"/>
                    <a:pt x="888" y="2"/>
                  </a:cubicBezTo>
                  <a:cubicBezTo>
                    <a:pt x="961" y="0"/>
                    <a:pt x="990" y="5"/>
                    <a:pt x="1052" y="10"/>
                  </a:cubicBezTo>
                  <a:cubicBezTo>
                    <a:pt x="1114" y="15"/>
                    <a:pt x="1166" y="19"/>
                    <a:pt x="1260" y="34"/>
                  </a:cubicBezTo>
                  <a:cubicBezTo>
                    <a:pt x="1354" y="49"/>
                    <a:pt x="1508" y="77"/>
                    <a:pt x="1616" y="102"/>
                  </a:cubicBezTo>
                  <a:cubicBezTo>
                    <a:pt x="1724" y="127"/>
                    <a:pt x="1823" y="161"/>
                    <a:pt x="1912" y="182"/>
                  </a:cubicBezTo>
                  <a:cubicBezTo>
                    <a:pt x="2001" y="203"/>
                    <a:pt x="2071" y="220"/>
                    <a:pt x="2148" y="230"/>
                  </a:cubicBezTo>
                  <a:cubicBezTo>
                    <a:pt x="2225" y="240"/>
                    <a:pt x="2303" y="243"/>
                    <a:pt x="2372" y="242"/>
                  </a:cubicBezTo>
                  <a:cubicBezTo>
                    <a:pt x="2441" y="241"/>
                    <a:pt x="2511" y="237"/>
                    <a:pt x="2564" y="226"/>
                  </a:cubicBezTo>
                  <a:cubicBezTo>
                    <a:pt x="2617" y="215"/>
                    <a:pt x="2654" y="196"/>
                    <a:pt x="2692" y="178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" name="Freeform 540"/>
            <p:cNvSpPr>
              <a:spLocks/>
            </p:cNvSpPr>
            <p:nvPr/>
          </p:nvSpPr>
          <p:spPr bwMode="auto">
            <a:xfrm>
              <a:off x="783" y="2390"/>
              <a:ext cx="1685" cy="5"/>
            </a:xfrm>
            <a:custGeom>
              <a:avLst/>
              <a:gdLst>
                <a:gd name="T0" fmla="*/ 0 w 1685"/>
                <a:gd name="T1" fmla="*/ 2 h 5"/>
                <a:gd name="T2" fmla="*/ 389 w 1685"/>
                <a:gd name="T3" fmla="*/ 4 h 5"/>
                <a:gd name="T4" fmla="*/ 813 w 1685"/>
                <a:gd name="T5" fmla="*/ 0 h 5"/>
                <a:gd name="T6" fmla="*/ 1105 w 1685"/>
                <a:gd name="T7" fmla="*/ 4 h 5"/>
                <a:gd name="T8" fmla="*/ 1393 w 1685"/>
                <a:gd name="T9" fmla="*/ 4 h 5"/>
                <a:gd name="T10" fmla="*/ 1685 w 168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85"/>
                <a:gd name="T19" fmla="*/ 0 h 5"/>
                <a:gd name="T20" fmla="*/ 1685 w 168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85" h="5">
                  <a:moveTo>
                    <a:pt x="0" y="2"/>
                  </a:moveTo>
                  <a:cubicBezTo>
                    <a:pt x="64" y="2"/>
                    <a:pt x="254" y="4"/>
                    <a:pt x="389" y="4"/>
                  </a:cubicBezTo>
                  <a:cubicBezTo>
                    <a:pt x="524" y="4"/>
                    <a:pt x="694" y="0"/>
                    <a:pt x="813" y="0"/>
                  </a:cubicBezTo>
                  <a:cubicBezTo>
                    <a:pt x="932" y="0"/>
                    <a:pt x="1008" y="3"/>
                    <a:pt x="1105" y="4"/>
                  </a:cubicBezTo>
                  <a:cubicBezTo>
                    <a:pt x="1202" y="5"/>
                    <a:pt x="1296" y="5"/>
                    <a:pt x="1393" y="4"/>
                  </a:cubicBezTo>
                  <a:cubicBezTo>
                    <a:pt x="1490" y="3"/>
                    <a:pt x="1636" y="1"/>
                    <a:pt x="1685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" name="Freeform 541"/>
            <p:cNvSpPr>
              <a:spLocks/>
            </p:cNvSpPr>
            <p:nvPr/>
          </p:nvSpPr>
          <p:spPr bwMode="auto">
            <a:xfrm>
              <a:off x="712" y="2365"/>
              <a:ext cx="2508" cy="204"/>
            </a:xfrm>
            <a:custGeom>
              <a:avLst/>
              <a:gdLst>
                <a:gd name="T0" fmla="*/ 0 w 2508"/>
                <a:gd name="T1" fmla="*/ 149 h 204"/>
                <a:gd name="T2" fmla="*/ 220 w 2508"/>
                <a:gd name="T3" fmla="*/ 85 h 204"/>
                <a:gd name="T4" fmla="*/ 636 w 2508"/>
                <a:gd name="T5" fmla="*/ 21 h 204"/>
                <a:gd name="T6" fmla="*/ 964 w 2508"/>
                <a:gd name="T7" fmla="*/ 1 h 204"/>
                <a:gd name="T8" fmla="*/ 1196 w 2508"/>
                <a:gd name="T9" fmla="*/ 13 h 204"/>
                <a:gd name="T10" fmla="*/ 1520 w 2508"/>
                <a:gd name="T11" fmla="*/ 45 h 204"/>
                <a:gd name="T12" fmla="*/ 1872 w 2508"/>
                <a:gd name="T13" fmla="*/ 137 h 204"/>
                <a:gd name="T14" fmla="*/ 2076 w 2508"/>
                <a:gd name="T15" fmla="*/ 185 h 204"/>
                <a:gd name="T16" fmla="*/ 2304 w 2508"/>
                <a:gd name="T17" fmla="*/ 201 h 204"/>
                <a:gd name="T18" fmla="*/ 2508 w 2508"/>
                <a:gd name="T19" fmla="*/ 165 h 2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8"/>
                <a:gd name="T31" fmla="*/ 0 h 204"/>
                <a:gd name="T32" fmla="*/ 2508 w 2508"/>
                <a:gd name="T33" fmla="*/ 204 h 2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8" h="204">
                  <a:moveTo>
                    <a:pt x="0" y="149"/>
                  </a:moveTo>
                  <a:cubicBezTo>
                    <a:pt x="57" y="127"/>
                    <a:pt x="114" y="106"/>
                    <a:pt x="220" y="85"/>
                  </a:cubicBezTo>
                  <a:cubicBezTo>
                    <a:pt x="326" y="64"/>
                    <a:pt x="512" y="35"/>
                    <a:pt x="636" y="21"/>
                  </a:cubicBezTo>
                  <a:cubicBezTo>
                    <a:pt x="760" y="7"/>
                    <a:pt x="871" y="2"/>
                    <a:pt x="964" y="1"/>
                  </a:cubicBezTo>
                  <a:cubicBezTo>
                    <a:pt x="1057" y="0"/>
                    <a:pt x="1103" y="6"/>
                    <a:pt x="1196" y="13"/>
                  </a:cubicBezTo>
                  <a:cubicBezTo>
                    <a:pt x="1289" y="20"/>
                    <a:pt x="1407" y="24"/>
                    <a:pt x="1520" y="45"/>
                  </a:cubicBezTo>
                  <a:cubicBezTo>
                    <a:pt x="1633" y="66"/>
                    <a:pt x="1779" y="114"/>
                    <a:pt x="1872" y="137"/>
                  </a:cubicBezTo>
                  <a:cubicBezTo>
                    <a:pt x="1965" y="160"/>
                    <a:pt x="2004" y="174"/>
                    <a:pt x="2076" y="185"/>
                  </a:cubicBezTo>
                  <a:cubicBezTo>
                    <a:pt x="2148" y="196"/>
                    <a:pt x="2232" y="204"/>
                    <a:pt x="2304" y="201"/>
                  </a:cubicBezTo>
                  <a:cubicBezTo>
                    <a:pt x="2376" y="198"/>
                    <a:pt x="2474" y="171"/>
                    <a:pt x="2508" y="165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Line 542"/>
            <p:cNvSpPr>
              <a:spLocks noChangeShapeType="1"/>
            </p:cNvSpPr>
            <p:nvPr/>
          </p:nvSpPr>
          <p:spPr bwMode="auto">
            <a:xfrm flipH="1" flipV="1">
              <a:off x="742" y="2502"/>
              <a:ext cx="34" cy="8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" name="Line 543"/>
            <p:cNvSpPr>
              <a:spLocks noChangeShapeType="1"/>
            </p:cNvSpPr>
            <p:nvPr/>
          </p:nvSpPr>
          <p:spPr bwMode="auto">
            <a:xfrm flipH="1" flipV="1">
              <a:off x="1008" y="2436"/>
              <a:ext cx="16" cy="8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" name="Line 544"/>
            <p:cNvSpPr>
              <a:spLocks noChangeShapeType="1"/>
            </p:cNvSpPr>
            <p:nvPr/>
          </p:nvSpPr>
          <p:spPr bwMode="auto">
            <a:xfrm flipH="1" flipV="1">
              <a:off x="1232" y="2402"/>
              <a:ext cx="4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" name="Line 545"/>
            <p:cNvSpPr>
              <a:spLocks noChangeShapeType="1"/>
            </p:cNvSpPr>
            <p:nvPr/>
          </p:nvSpPr>
          <p:spPr bwMode="auto">
            <a:xfrm flipH="1" flipV="1">
              <a:off x="1482" y="2376"/>
              <a:ext cx="4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" name="Line 546"/>
            <p:cNvSpPr>
              <a:spLocks noChangeShapeType="1"/>
            </p:cNvSpPr>
            <p:nvPr/>
          </p:nvSpPr>
          <p:spPr bwMode="auto">
            <a:xfrm flipV="1">
              <a:off x="1726" y="2368"/>
              <a:ext cx="4" cy="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" name="Line 547"/>
            <p:cNvSpPr>
              <a:spLocks noChangeShapeType="1"/>
            </p:cNvSpPr>
            <p:nvPr/>
          </p:nvSpPr>
          <p:spPr bwMode="auto">
            <a:xfrm flipV="1">
              <a:off x="1956" y="2382"/>
              <a:ext cx="8" cy="8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" name="Line 548"/>
            <p:cNvSpPr>
              <a:spLocks noChangeShapeType="1"/>
            </p:cNvSpPr>
            <p:nvPr/>
          </p:nvSpPr>
          <p:spPr bwMode="auto">
            <a:xfrm flipV="1">
              <a:off x="2178" y="2402"/>
              <a:ext cx="12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" name="Line 549"/>
            <p:cNvSpPr>
              <a:spLocks noChangeShapeType="1"/>
            </p:cNvSpPr>
            <p:nvPr/>
          </p:nvSpPr>
          <p:spPr bwMode="auto">
            <a:xfrm flipV="1">
              <a:off x="2396" y="2454"/>
              <a:ext cx="32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" name="Line 550"/>
            <p:cNvSpPr>
              <a:spLocks noChangeShapeType="1"/>
            </p:cNvSpPr>
            <p:nvPr/>
          </p:nvSpPr>
          <p:spPr bwMode="auto">
            <a:xfrm flipV="1">
              <a:off x="2696" y="2532"/>
              <a:ext cx="8" cy="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" name="Line 551"/>
            <p:cNvSpPr>
              <a:spLocks noChangeShapeType="1"/>
            </p:cNvSpPr>
            <p:nvPr/>
          </p:nvSpPr>
          <p:spPr bwMode="auto">
            <a:xfrm flipH="1" flipV="1">
              <a:off x="2980" y="2568"/>
              <a:ext cx="6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" name="Line 552"/>
            <p:cNvSpPr>
              <a:spLocks noChangeShapeType="1"/>
            </p:cNvSpPr>
            <p:nvPr/>
          </p:nvSpPr>
          <p:spPr bwMode="auto">
            <a:xfrm flipH="1" flipV="1">
              <a:off x="3070" y="2456"/>
              <a:ext cx="22" cy="1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" name="Line 553"/>
            <p:cNvSpPr>
              <a:spLocks noChangeShapeType="1"/>
            </p:cNvSpPr>
            <p:nvPr/>
          </p:nvSpPr>
          <p:spPr bwMode="auto">
            <a:xfrm flipV="1">
              <a:off x="2806" y="2458"/>
              <a:ext cx="10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" name="Line 554"/>
            <p:cNvSpPr>
              <a:spLocks noChangeShapeType="1"/>
            </p:cNvSpPr>
            <p:nvPr/>
          </p:nvSpPr>
          <p:spPr bwMode="auto">
            <a:xfrm flipV="1">
              <a:off x="2574" y="2424"/>
              <a:ext cx="18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" name="Line 555"/>
            <p:cNvSpPr>
              <a:spLocks noChangeShapeType="1"/>
            </p:cNvSpPr>
            <p:nvPr/>
          </p:nvSpPr>
          <p:spPr bwMode="auto">
            <a:xfrm flipV="1">
              <a:off x="2312" y="2350"/>
              <a:ext cx="14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" name="Line 556"/>
            <p:cNvSpPr>
              <a:spLocks noChangeShapeType="1"/>
            </p:cNvSpPr>
            <p:nvPr/>
          </p:nvSpPr>
          <p:spPr bwMode="auto">
            <a:xfrm flipV="1">
              <a:off x="2094" y="2318"/>
              <a:ext cx="0" cy="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" name="Line 557"/>
            <p:cNvSpPr>
              <a:spLocks noChangeShapeType="1"/>
            </p:cNvSpPr>
            <p:nvPr/>
          </p:nvSpPr>
          <p:spPr bwMode="auto">
            <a:xfrm flipV="1">
              <a:off x="1862" y="2290"/>
              <a:ext cx="6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" name="Line 558"/>
            <p:cNvSpPr>
              <a:spLocks noChangeShapeType="1"/>
            </p:cNvSpPr>
            <p:nvPr/>
          </p:nvSpPr>
          <p:spPr bwMode="auto">
            <a:xfrm flipV="1">
              <a:off x="1622" y="2296"/>
              <a:ext cx="0" cy="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" name="Line 559"/>
            <p:cNvSpPr>
              <a:spLocks noChangeShapeType="1"/>
            </p:cNvSpPr>
            <p:nvPr/>
          </p:nvSpPr>
          <p:spPr bwMode="auto">
            <a:xfrm flipV="1">
              <a:off x="1370" y="2296"/>
              <a:ext cx="0" cy="8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" name="Line 560"/>
            <p:cNvSpPr>
              <a:spLocks noChangeShapeType="1"/>
            </p:cNvSpPr>
            <p:nvPr/>
          </p:nvSpPr>
          <p:spPr bwMode="auto">
            <a:xfrm flipV="1">
              <a:off x="1124" y="2310"/>
              <a:ext cx="2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" name="Line 561"/>
            <p:cNvSpPr>
              <a:spLocks noChangeShapeType="1"/>
            </p:cNvSpPr>
            <p:nvPr/>
          </p:nvSpPr>
          <p:spPr bwMode="auto">
            <a:xfrm flipH="1" flipV="1">
              <a:off x="870" y="2392"/>
              <a:ext cx="10" cy="6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" name="Freeform 562" descr="Small confetti"/>
            <p:cNvSpPr>
              <a:spLocks/>
            </p:cNvSpPr>
            <p:nvPr/>
          </p:nvSpPr>
          <p:spPr bwMode="auto">
            <a:xfrm>
              <a:off x="2300" y="3002"/>
              <a:ext cx="1261" cy="213"/>
            </a:xfrm>
            <a:custGeom>
              <a:avLst/>
              <a:gdLst>
                <a:gd name="T0" fmla="*/ 430 w 1261"/>
                <a:gd name="T1" fmla="*/ 32 h 213"/>
                <a:gd name="T2" fmla="*/ 610 w 1261"/>
                <a:gd name="T3" fmla="*/ 56 h 213"/>
                <a:gd name="T4" fmla="*/ 787 w 1261"/>
                <a:gd name="T5" fmla="*/ 71 h 213"/>
                <a:gd name="T6" fmla="*/ 994 w 1261"/>
                <a:gd name="T7" fmla="*/ 65 h 213"/>
                <a:gd name="T8" fmla="*/ 1195 w 1261"/>
                <a:gd name="T9" fmla="*/ 20 h 213"/>
                <a:gd name="T10" fmla="*/ 1225 w 1261"/>
                <a:gd name="T11" fmla="*/ 52 h 213"/>
                <a:gd name="T12" fmla="*/ 1261 w 1261"/>
                <a:gd name="T13" fmla="*/ 113 h 213"/>
                <a:gd name="T14" fmla="*/ 1225 w 1261"/>
                <a:gd name="T15" fmla="*/ 125 h 213"/>
                <a:gd name="T16" fmla="*/ 1150 w 1261"/>
                <a:gd name="T17" fmla="*/ 146 h 213"/>
                <a:gd name="T18" fmla="*/ 1030 w 1261"/>
                <a:gd name="T19" fmla="*/ 170 h 213"/>
                <a:gd name="T20" fmla="*/ 1084 w 1261"/>
                <a:gd name="T21" fmla="*/ 182 h 213"/>
                <a:gd name="T22" fmla="*/ 931 w 1261"/>
                <a:gd name="T23" fmla="*/ 188 h 213"/>
                <a:gd name="T24" fmla="*/ 967 w 1261"/>
                <a:gd name="T25" fmla="*/ 203 h 213"/>
                <a:gd name="T26" fmla="*/ 811 w 1261"/>
                <a:gd name="T27" fmla="*/ 197 h 213"/>
                <a:gd name="T28" fmla="*/ 835 w 1261"/>
                <a:gd name="T29" fmla="*/ 212 h 213"/>
                <a:gd name="T30" fmla="*/ 754 w 1261"/>
                <a:gd name="T31" fmla="*/ 206 h 213"/>
                <a:gd name="T32" fmla="*/ 628 w 1261"/>
                <a:gd name="T33" fmla="*/ 191 h 213"/>
                <a:gd name="T34" fmla="*/ 505 w 1261"/>
                <a:gd name="T35" fmla="*/ 179 h 213"/>
                <a:gd name="T36" fmla="*/ 334 w 1261"/>
                <a:gd name="T37" fmla="*/ 146 h 213"/>
                <a:gd name="T38" fmla="*/ 121 w 1261"/>
                <a:gd name="T39" fmla="*/ 95 h 213"/>
                <a:gd name="T40" fmla="*/ 181 w 1261"/>
                <a:gd name="T41" fmla="*/ 83 h 213"/>
                <a:gd name="T42" fmla="*/ 10 w 1261"/>
                <a:gd name="T43" fmla="*/ 29 h 213"/>
                <a:gd name="T44" fmla="*/ 121 w 1261"/>
                <a:gd name="T45" fmla="*/ 2 h 213"/>
                <a:gd name="T46" fmla="*/ 430 w 1261"/>
                <a:gd name="T47" fmla="*/ 32 h 2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61"/>
                <a:gd name="T73" fmla="*/ 0 h 213"/>
                <a:gd name="T74" fmla="*/ 1261 w 1261"/>
                <a:gd name="T75" fmla="*/ 213 h 2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61" h="213">
                  <a:moveTo>
                    <a:pt x="430" y="32"/>
                  </a:moveTo>
                  <a:cubicBezTo>
                    <a:pt x="511" y="41"/>
                    <a:pt x="551" y="50"/>
                    <a:pt x="610" y="56"/>
                  </a:cubicBezTo>
                  <a:cubicBezTo>
                    <a:pt x="669" y="62"/>
                    <a:pt x="723" y="70"/>
                    <a:pt x="787" y="71"/>
                  </a:cubicBezTo>
                  <a:cubicBezTo>
                    <a:pt x="851" y="72"/>
                    <a:pt x="926" y="73"/>
                    <a:pt x="994" y="65"/>
                  </a:cubicBezTo>
                  <a:cubicBezTo>
                    <a:pt x="1062" y="57"/>
                    <a:pt x="1157" y="22"/>
                    <a:pt x="1195" y="20"/>
                  </a:cubicBezTo>
                  <a:cubicBezTo>
                    <a:pt x="1198" y="14"/>
                    <a:pt x="1204" y="22"/>
                    <a:pt x="1225" y="52"/>
                  </a:cubicBezTo>
                  <a:cubicBezTo>
                    <a:pt x="1235" y="67"/>
                    <a:pt x="1261" y="101"/>
                    <a:pt x="1261" y="113"/>
                  </a:cubicBezTo>
                  <a:cubicBezTo>
                    <a:pt x="1261" y="125"/>
                    <a:pt x="1243" y="120"/>
                    <a:pt x="1225" y="125"/>
                  </a:cubicBezTo>
                  <a:cubicBezTo>
                    <a:pt x="1207" y="130"/>
                    <a:pt x="1182" y="139"/>
                    <a:pt x="1150" y="146"/>
                  </a:cubicBezTo>
                  <a:cubicBezTo>
                    <a:pt x="1118" y="153"/>
                    <a:pt x="1041" y="164"/>
                    <a:pt x="1030" y="170"/>
                  </a:cubicBezTo>
                  <a:cubicBezTo>
                    <a:pt x="1019" y="176"/>
                    <a:pt x="1100" y="179"/>
                    <a:pt x="1084" y="182"/>
                  </a:cubicBezTo>
                  <a:cubicBezTo>
                    <a:pt x="1068" y="185"/>
                    <a:pt x="950" y="185"/>
                    <a:pt x="931" y="188"/>
                  </a:cubicBezTo>
                  <a:cubicBezTo>
                    <a:pt x="912" y="191"/>
                    <a:pt x="987" y="202"/>
                    <a:pt x="967" y="203"/>
                  </a:cubicBezTo>
                  <a:cubicBezTo>
                    <a:pt x="947" y="204"/>
                    <a:pt x="833" y="196"/>
                    <a:pt x="811" y="197"/>
                  </a:cubicBezTo>
                  <a:cubicBezTo>
                    <a:pt x="789" y="198"/>
                    <a:pt x="844" y="211"/>
                    <a:pt x="835" y="212"/>
                  </a:cubicBezTo>
                  <a:cubicBezTo>
                    <a:pt x="826" y="213"/>
                    <a:pt x="788" y="209"/>
                    <a:pt x="754" y="206"/>
                  </a:cubicBezTo>
                  <a:cubicBezTo>
                    <a:pt x="720" y="203"/>
                    <a:pt x="669" y="195"/>
                    <a:pt x="628" y="191"/>
                  </a:cubicBezTo>
                  <a:cubicBezTo>
                    <a:pt x="587" y="187"/>
                    <a:pt x="554" y="186"/>
                    <a:pt x="505" y="179"/>
                  </a:cubicBezTo>
                  <a:cubicBezTo>
                    <a:pt x="456" y="172"/>
                    <a:pt x="398" y="160"/>
                    <a:pt x="334" y="146"/>
                  </a:cubicBezTo>
                  <a:cubicBezTo>
                    <a:pt x="270" y="132"/>
                    <a:pt x="146" y="105"/>
                    <a:pt x="121" y="95"/>
                  </a:cubicBezTo>
                  <a:cubicBezTo>
                    <a:pt x="96" y="85"/>
                    <a:pt x="200" y="94"/>
                    <a:pt x="181" y="83"/>
                  </a:cubicBezTo>
                  <a:cubicBezTo>
                    <a:pt x="162" y="72"/>
                    <a:pt x="20" y="42"/>
                    <a:pt x="10" y="29"/>
                  </a:cubicBezTo>
                  <a:cubicBezTo>
                    <a:pt x="0" y="16"/>
                    <a:pt x="50" y="0"/>
                    <a:pt x="121" y="2"/>
                  </a:cubicBezTo>
                  <a:cubicBezTo>
                    <a:pt x="192" y="4"/>
                    <a:pt x="349" y="23"/>
                    <a:pt x="430" y="32"/>
                  </a:cubicBez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00CCFF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" name="Freeform 563"/>
            <p:cNvSpPr>
              <a:spLocks/>
            </p:cNvSpPr>
            <p:nvPr/>
          </p:nvSpPr>
          <p:spPr bwMode="auto">
            <a:xfrm>
              <a:off x="1680" y="2839"/>
              <a:ext cx="1080" cy="201"/>
            </a:xfrm>
            <a:custGeom>
              <a:avLst/>
              <a:gdLst>
                <a:gd name="T0" fmla="*/ 0 w 1080"/>
                <a:gd name="T1" fmla="*/ 0 h 201"/>
                <a:gd name="T2" fmla="*/ 318 w 1080"/>
                <a:gd name="T3" fmla="*/ 33 h 201"/>
                <a:gd name="T4" fmla="*/ 612 w 1080"/>
                <a:gd name="T5" fmla="*/ 87 h 201"/>
                <a:gd name="T6" fmla="*/ 1080 w 1080"/>
                <a:gd name="T7" fmla="*/ 201 h 201"/>
                <a:gd name="T8" fmla="*/ 672 w 1080"/>
                <a:gd name="T9" fmla="*/ 195 h 201"/>
                <a:gd name="T10" fmla="*/ 645 w 1080"/>
                <a:gd name="T11" fmla="*/ 198 h 201"/>
                <a:gd name="T12" fmla="*/ 468 w 1080"/>
                <a:gd name="T13" fmla="*/ 156 h 201"/>
                <a:gd name="T14" fmla="*/ 513 w 1080"/>
                <a:gd name="T15" fmla="*/ 126 h 201"/>
                <a:gd name="T16" fmla="*/ 393 w 1080"/>
                <a:gd name="T17" fmla="*/ 99 h 201"/>
                <a:gd name="T18" fmla="*/ 198 w 1080"/>
                <a:gd name="T19" fmla="*/ 54 h 201"/>
                <a:gd name="T20" fmla="*/ 0 w 1080"/>
                <a:gd name="T21" fmla="*/ 0 h 2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80"/>
                <a:gd name="T34" fmla="*/ 0 h 201"/>
                <a:gd name="T35" fmla="*/ 1080 w 1080"/>
                <a:gd name="T36" fmla="*/ 201 h 20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80" h="201">
                  <a:moveTo>
                    <a:pt x="0" y="0"/>
                  </a:moveTo>
                  <a:lnTo>
                    <a:pt x="318" y="33"/>
                  </a:lnTo>
                  <a:lnTo>
                    <a:pt x="612" y="87"/>
                  </a:lnTo>
                  <a:lnTo>
                    <a:pt x="1080" y="201"/>
                  </a:lnTo>
                  <a:lnTo>
                    <a:pt x="672" y="195"/>
                  </a:lnTo>
                  <a:lnTo>
                    <a:pt x="645" y="198"/>
                  </a:lnTo>
                  <a:lnTo>
                    <a:pt x="468" y="156"/>
                  </a:lnTo>
                  <a:lnTo>
                    <a:pt x="513" y="126"/>
                  </a:lnTo>
                  <a:lnTo>
                    <a:pt x="393" y="99"/>
                  </a:lnTo>
                  <a:lnTo>
                    <a:pt x="198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" name="Freeform 564"/>
            <p:cNvSpPr>
              <a:spLocks/>
            </p:cNvSpPr>
            <p:nvPr/>
          </p:nvSpPr>
          <p:spPr bwMode="auto">
            <a:xfrm>
              <a:off x="712" y="2828"/>
              <a:ext cx="988" cy="162"/>
            </a:xfrm>
            <a:custGeom>
              <a:avLst/>
              <a:gdLst>
                <a:gd name="T0" fmla="*/ 0 w 988"/>
                <a:gd name="T1" fmla="*/ 162 h 162"/>
                <a:gd name="T2" fmla="*/ 168 w 988"/>
                <a:gd name="T3" fmla="*/ 106 h 162"/>
                <a:gd name="T4" fmla="*/ 496 w 988"/>
                <a:gd name="T5" fmla="*/ 26 h 162"/>
                <a:gd name="T6" fmla="*/ 756 w 988"/>
                <a:gd name="T7" fmla="*/ 2 h 162"/>
                <a:gd name="T8" fmla="*/ 988 w 988"/>
                <a:gd name="T9" fmla="*/ 14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8"/>
                <a:gd name="T16" fmla="*/ 0 h 162"/>
                <a:gd name="T17" fmla="*/ 988 w 988"/>
                <a:gd name="T18" fmla="*/ 162 h 1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8" h="162">
                  <a:moveTo>
                    <a:pt x="0" y="162"/>
                  </a:moveTo>
                  <a:cubicBezTo>
                    <a:pt x="42" y="145"/>
                    <a:pt x="85" y="129"/>
                    <a:pt x="168" y="106"/>
                  </a:cubicBezTo>
                  <a:cubicBezTo>
                    <a:pt x="251" y="83"/>
                    <a:pt x="398" y="43"/>
                    <a:pt x="496" y="26"/>
                  </a:cubicBezTo>
                  <a:cubicBezTo>
                    <a:pt x="594" y="9"/>
                    <a:pt x="674" y="4"/>
                    <a:pt x="756" y="2"/>
                  </a:cubicBezTo>
                  <a:cubicBezTo>
                    <a:pt x="838" y="0"/>
                    <a:pt x="913" y="7"/>
                    <a:pt x="988" y="14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" name="Freeform 565"/>
            <p:cNvSpPr>
              <a:spLocks/>
            </p:cNvSpPr>
            <p:nvPr/>
          </p:nvSpPr>
          <p:spPr bwMode="auto">
            <a:xfrm>
              <a:off x="712" y="3003"/>
              <a:ext cx="2916" cy="318"/>
            </a:xfrm>
            <a:custGeom>
              <a:avLst/>
              <a:gdLst>
                <a:gd name="T0" fmla="*/ 0 w 2916"/>
                <a:gd name="T1" fmla="*/ 147 h 318"/>
                <a:gd name="T2" fmla="*/ 220 w 2916"/>
                <a:gd name="T3" fmla="*/ 83 h 318"/>
                <a:gd name="T4" fmla="*/ 548 w 2916"/>
                <a:gd name="T5" fmla="*/ 19 h 318"/>
                <a:gd name="T6" fmla="*/ 832 w 2916"/>
                <a:gd name="T7" fmla="*/ 3 h 318"/>
                <a:gd name="T8" fmla="*/ 1156 w 2916"/>
                <a:gd name="T9" fmla="*/ 35 h 318"/>
                <a:gd name="T10" fmla="*/ 1488 w 2916"/>
                <a:gd name="T11" fmla="*/ 111 h 318"/>
                <a:gd name="T12" fmla="*/ 1880 w 2916"/>
                <a:gd name="T13" fmla="*/ 235 h 318"/>
                <a:gd name="T14" fmla="*/ 2288 w 2916"/>
                <a:gd name="T15" fmla="*/ 307 h 318"/>
                <a:gd name="T16" fmla="*/ 2692 w 2916"/>
                <a:gd name="T17" fmla="*/ 303 h 318"/>
                <a:gd name="T18" fmla="*/ 2916 w 2916"/>
                <a:gd name="T19" fmla="*/ 223 h 3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16"/>
                <a:gd name="T31" fmla="*/ 0 h 318"/>
                <a:gd name="T32" fmla="*/ 2916 w 2916"/>
                <a:gd name="T33" fmla="*/ 318 h 3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16" h="318">
                  <a:moveTo>
                    <a:pt x="0" y="147"/>
                  </a:moveTo>
                  <a:cubicBezTo>
                    <a:pt x="64" y="125"/>
                    <a:pt x="129" y="104"/>
                    <a:pt x="220" y="83"/>
                  </a:cubicBezTo>
                  <a:cubicBezTo>
                    <a:pt x="311" y="62"/>
                    <a:pt x="446" y="32"/>
                    <a:pt x="548" y="19"/>
                  </a:cubicBezTo>
                  <a:cubicBezTo>
                    <a:pt x="650" y="6"/>
                    <a:pt x="731" y="0"/>
                    <a:pt x="832" y="3"/>
                  </a:cubicBezTo>
                  <a:cubicBezTo>
                    <a:pt x="933" y="6"/>
                    <a:pt x="1047" y="17"/>
                    <a:pt x="1156" y="35"/>
                  </a:cubicBezTo>
                  <a:cubicBezTo>
                    <a:pt x="1265" y="53"/>
                    <a:pt x="1367" y="78"/>
                    <a:pt x="1488" y="111"/>
                  </a:cubicBezTo>
                  <a:cubicBezTo>
                    <a:pt x="1609" y="144"/>
                    <a:pt x="1747" y="202"/>
                    <a:pt x="1880" y="235"/>
                  </a:cubicBezTo>
                  <a:cubicBezTo>
                    <a:pt x="2013" y="268"/>
                    <a:pt x="2153" y="296"/>
                    <a:pt x="2288" y="307"/>
                  </a:cubicBezTo>
                  <a:cubicBezTo>
                    <a:pt x="2423" y="318"/>
                    <a:pt x="2587" y="317"/>
                    <a:pt x="2692" y="303"/>
                  </a:cubicBezTo>
                  <a:cubicBezTo>
                    <a:pt x="2797" y="289"/>
                    <a:pt x="2856" y="256"/>
                    <a:pt x="2916" y="223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Freeform 566"/>
            <p:cNvSpPr>
              <a:spLocks/>
            </p:cNvSpPr>
            <p:nvPr/>
          </p:nvSpPr>
          <p:spPr bwMode="auto">
            <a:xfrm>
              <a:off x="712" y="3109"/>
              <a:ext cx="2984" cy="312"/>
            </a:xfrm>
            <a:custGeom>
              <a:avLst/>
              <a:gdLst>
                <a:gd name="T0" fmla="*/ 2984 w 2984"/>
                <a:gd name="T1" fmla="*/ 181 h 312"/>
                <a:gd name="T2" fmla="*/ 2896 w 2984"/>
                <a:gd name="T3" fmla="*/ 241 h 312"/>
                <a:gd name="T4" fmla="*/ 2716 w 2984"/>
                <a:gd name="T5" fmla="*/ 289 h 312"/>
                <a:gd name="T6" fmla="*/ 2292 w 2984"/>
                <a:gd name="T7" fmla="*/ 293 h 312"/>
                <a:gd name="T8" fmla="*/ 1708 w 2984"/>
                <a:gd name="T9" fmla="*/ 177 h 312"/>
                <a:gd name="T10" fmla="*/ 1336 w 2984"/>
                <a:gd name="T11" fmla="*/ 77 h 312"/>
                <a:gd name="T12" fmla="*/ 988 w 2984"/>
                <a:gd name="T13" fmla="*/ 21 h 312"/>
                <a:gd name="T14" fmla="*/ 692 w 2984"/>
                <a:gd name="T15" fmla="*/ 1 h 312"/>
                <a:gd name="T16" fmla="*/ 424 w 2984"/>
                <a:gd name="T17" fmla="*/ 29 h 312"/>
                <a:gd name="T18" fmla="*/ 108 w 2984"/>
                <a:gd name="T19" fmla="*/ 105 h 312"/>
                <a:gd name="T20" fmla="*/ 0 w 2984"/>
                <a:gd name="T21" fmla="*/ 145 h 3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84"/>
                <a:gd name="T34" fmla="*/ 0 h 312"/>
                <a:gd name="T35" fmla="*/ 2984 w 2984"/>
                <a:gd name="T36" fmla="*/ 312 h 3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84" h="312">
                  <a:moveTo>
                    <a:pt x="2984" y="181"/>
                  </a:moveTo>
                  <a:cubicBezTo>
                    <a:pt x="2962" y="202"/>
                    <a:pt x="2941" y="223"/>
                    <a:pt x="2896" y="241"/>
                  </a:cubicBezTo>
                  <a:cubicBezTo>
                    <a:pt x="2851" y="259"/>
                    <a:pt x="2817" y="280"/>
                    <a:pt x="2716" y="289"/>
                  </a:cubicBezTo>
                  <a:cubicBezTo>
                    <a:pt x="2615" y="298"/>
                    <a:pt x="2460" y="312"/>
                    <a:pt x="2292" y="293"/>
                  </a:cubicBezTo>
                  <a:cubicBezTo>
                    <a:pt x="2124" y="274"/>
                    <a:pt x="1867" y="213"/>
                    <a:pt x="1708" y="177"/>
                  </a:cubicBezTo>
                  <a:cubicBezTo>
                    <a:pt x="1549" y="141"/>
                    <a:pt x="1456" y="103"/>
                    <a:pt x="1336" y="77"/>
                  </a:cubicBezTo>
                  <a:cubicBezTo>
                    <a:pt x="1216" y="51"/>
                    <a:pt x="1095" y="34"/>
                    <a:pt x="988" y="21"/>
                  </a:cubicBezTo>
                  <a:cubicBezTo>
                    <a:pt x="881" y="8"/>
                    <a:pt x="786" y="0"/>
                    <a:pt x="692" y="1"/>
                  </a:cubicBezTo>
                  <a:cubicBezTo>
                    <a:pt x="598" y="2"/>
                    <a:pt x="521" y="12"/>
                    <a:pt x="424" y="29"/>
                  </a:cubicBezTo>
                  <a:cubicBezTo>
                    <a:pt x="327" y="46"/>
                    <a:pt x="179" y="86"/>
                    <a:pt x="108" y="105"/>
                  </a:cubicBezTo>
                  <a:cubicBezTo>
                    <a:pt x="37" y="124"/>
                    <a:pt x="22" y="137"/>
                    <a:pt x="0" y="145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" name="Freeform 567"/>
            <p:cNvSpPr>
              <a:spLocks/>
            </p:cNvSpPr>
            <p:nvPr/>
          </p:nvSpPr>
          <p:spPr bwMode="auto">
            <a:xfrm>
              <a:off x="712" y="3197"/>
              <a:ext cx="3040" cy="308"/>
            </a:xfrm>
            <a:custGeom>
              <a:avLst/>
              <a:gdLst>
                <a:gd name="T0" fmla="*/ 0 w 3040"/>
                <a:gd name="T1" fmla="*/ 133 h 308"/>
                <a:gd name="T2" fmla="*/ 220 w 3040"/>
                <a:gd name="T3" fmla="*/ 65 h 308"/>
                <a:gd name="T4" fmla="*/ 408 w 3040"/>
                <a:gd name="T5" fmla="*/ 25 h 308"/>
                <a:gd name="T6" fmla="*/ 636 w 3040"/>
                <a:gd name="T7" fmla="*/ 1 h 308"/>
                <a:gd name="T8" fmla="*/ 916 w 3040"/>
                <a:gd name="T9" fmla="*/ 17 h 308"/>
                <a:gd name="T10" fmla="*/ 1256 w 3040"/>
                <a:gd name="T11" fmla="*/ 65 h 308"/>
                <a:gd name="T12" fmla="*/ 1536 w 3040"/>
                <a:gd name="T13" fmla="*/ 129 h 308"/>
                <a:gd name="T14" fmla="*/ 1836 w 3040"/>
                <a:gd name="T15" fmla="*/ 213 h 308"/>
                <a:gd name="T16" fmla="*/ 2292 w 3040"/>
                <a:gd name="T17" fmla="*/ 293 h 308"/>
                <a:gd name="T18" fmla="*/ 2516 w 3040"/>
                <a:gd name="T19" fmla="*/ 305 h 308"/>
                <a:gd name="T20" fmla="*/ 2724 w 3040"/>
                <a:gd name="T21" fmla="*/ 285 h 308"/>
                <a:gd name="T22" fmla="*/ 2880 w 3040"/>
                <a:gd name="T23" fmla="*/ 245 h 308"/>
                <a:gd name="T24" fmla="*/ 3040 w 3040"/>
                <a:gd name="T25" fmla="*/ 165 h 3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40"/>
                <a:gd name="T40" fmla="*/ 0 h 308"/>
                <a:gd name="T41" fmla="*/ 3040 w 3040"/>
                <a:gd name="T42" fmla="*/ 308 h 30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40" h="308">
                  <a:moveTo>
                    <a:pt x="0" y="133"/>
                  </a:moveTo>
                  <a:cubicBezTo>
                    <a:pt x="76" y="108"/>
                    <a:pt x="152" y="83"/>
                    <a:pt x="220" y="65"/>
                  </a:cubicBezTo>
                  <a:cubicBezTo>
                    <a:pt x="288" y="47"/>
                    <a:pt x="339" y="36"/>
                    <a:pt x="408" y="25"/>
                  </a:cubicBezTo>
                  <a:cubicBezTo>
                    <a:pt x="477" y="14"/>
                    <a:pt x="551" y="2"/>
                    <a:pt x="636" y="1"/>
                  </a:cubicBezTo>
                  <a:cubicBezTo>
                    <a:pt x="721" y="0"/>
                    <a:pt x="813" y="6"/>
                    <a:pt x="916" y="17"/>
                  </a:cubicBezTo>
                  <a:cubicBezTo>
                    <a:pt x="1019" y="28"/>
                    <a:pt x="1153" y="46"/>
                    <a:pt x="1256" y="65"/>
                  </a:cubicBezTo>
                  <a:cubicBezTo>
                    <a:pt x="1359" y="84"/>
                    <a:pt x="1439" y="104"/>
                    <a:pt x="1536" y="129"/>
                  </a:cubicBezTo>
                  <a:cubicBezTo>
                    <a:pt x="1633" y="154"/>
                    <a:pt x="1710" y="186"/>
                    <a:pt x="1836" y="213"/>
                  </a:cubicBezTo>
                  <a:cubicBezTo>
                    <a:pt x="1962" y="240"/>
                    <a:pt x="2179" y="278"/>
                    <a:pt x="2292" y="293"/>
                  </a:cubicBezTo>
                  <a:cubicBezTo>
                    <a:pt x="2405" y="308"/>
                    <a:pt x="2444" y="306"/>
                    <a:pt x="2516" y="305"/>
                  </a:cubicBezTo>
                  <a:cubicBezTo>
                    <a:pt x="2588" y="304"/>
                    <a:pt x="2663" y="295"/>
                    <a:pt x="2724" y="285"/>
                  </a:cubicBezTo>
                  <a:cubicBezTo>
                    <a:pt x="2785" y="275"/>
                    <a:pt x="2827" y="265"/>
                    <a:pt x="2880" y="245"/>
                  </a:cubicBezTo>
                  <a:cubicBezTo>
                    <a:pt x="2933" y="225"/>
                    <a:pt x="3007" y="182"/>
                    <a:pt x="3040" y="165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" name="Freeform 568"/>
            <p:cNvSpPr>
              <a:spLocks/>
            </p:cNvSpPr>
            <p:nvPr/>
          </p:nvSpPr>
          <p:spPr bwMode="auto">
            <a:xfrm>
              <a:off x="708" y="2290"/>
              <a:ext cx="2540" cy="376"/>
            </a:xfrm>
            <a:custGeom>
              <a:avLst/>
              <a:gdLst>
                <a:gd name="T0" fmla="*/ 0 w 2540"/>
                <a:gd name="T1" fmla="*/ 135 h 376"/>
                <a:gd name="T2" fmla="*/ 151 w 2540"/>
                <a:gd name="T3" fmla="*/ 77 h 376"/>
                <a:gd name="T4" fmla="*/ 401 w 2540"/>
                <a:gd name="T5" fmla="*/ 24 h 376"/>
                <a:gd name="T6" fmla="*/ 708 w 2540"/>
                <a:gd name="T7" fmla="*/ 5 h 376"/>
                <a:gd name="T8" fmla="*/ 943 w 2540"/>
                <a:gd name="T9" fmla="*/ 5 h 376"/>
                <a:gd name="T10" fmla="*/ 1198 w 2540"/>
                <a:gd name="T11" fmla="*/ 5 h 376"/>
                <a:gd name="T12" fmla="*/ 1471 w 2540"/>
                <a:gd name="T13" fmla="*/ 38 h 376"/>
                <a:gd name="T14" fmla="*/ 1697 w 2540"/>
                <a:gd name="T15" fmla="*/ 82 h 376"/>
                <a:gd name="T16" fmla="*/ 1922 w 2540"/>
                <a:gd name="T17" fmla="*/ 139 h 376"/>
                <a:gd name="T18" fmla="*/ 2153 w 2540"/>
                <a:gd name="T19" fmla="*/ 173 h 376"/>
                <a:gd name="T20" fmla="*/ 2306 w 2540"/>
                <a:gd name="T21" fmla="*/ 173 h 376"/>
                <a:gd name="T22" fmla="*/ 2422 w 2540"/>
                <a:gd name="T23" fmla="*/ 163 h 376"/>
                <a:gd name="T24" fmla="*/ 2480 w 2540"/>
                <a:gd name="T25" fmla="*/ 148 h 376"/>
                <a:gd name="T26" fmla="*/ 2540 w 2540"/>
                <a:gd name="T27" fmla="*/ 308 h 376"/>
                <a:gd name="T28" fmla="*/ 2120 w 2540"/>
                <a:gd name="T29" fmla="*/ 360 h 376"/>
                <a:gd name="T30" fmla="*/ 1540 w 2540"/>
                <a:gd name="T31" fmla="*/ 212 h 376"/>
                <a:gd name="T32" fmla="*/ 976 w 2540"/>
                <a:gd name="T33" fmla="*/ 172 h 376"/>
                <a:gd name="T34" fmla="*/ 508 w 2540"/>
                <a:gd name="T35" fmla="*/ 204 h 376"/>
                <a:gd name="T36" fmla="*/ 244 w 2540"/>
                <a:gd name="T37" fmla="*/ 248 h 376"/>
                <a:gd name="T38" fmla="*/ 93 w 2540"/>
                <a:gd name="T39" fmla="*/ 288 h 376"/>
                <a:gd name="T40" fmla="*/ 4 w 2540"/>
                <a:gd name="T41" fmla="*/ 320 h 376"/>
                <a:gd name="T42" fmla="*/ 0 w 2540"/>
                <a:gd name="T43" fmla="*/ 135 h 3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40"/>
                <a:gd name="T67" fmla="*/ 0 h 376"/>
                <a:gd name="T68" fmla="*/ 2540 w 2540"/>
                <a:gd name="T69" fmla="*/ 376 h 37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40" h="376">
                  <a:moveTo>
                    <a:pt x="0" y="135"/>
                  </a:moveTo>
                  <a:cubicBezTo>
                    <a:pt x="25" y="125"/>
                    <a:pt x="84" y="95"/>
                    <a:pt x="151" y="77"/>
                  </a:cubicBezTo>
                  <a:cubicBezTo>
                    <a:pt x="218" y="59"/>
                    <a:pt x="308" y="36"/>
                    <a:pt x="401" y="24"/>
                  </a:cubicBezTo>
                  <a:cubicBezTo>
                    <a:pt x="494" y="12"/>
                    <a:pt x="618" y="8"/>
                    <a:pt x="708" y="5"/>
                  </a:cubicBezTo>
                  <a:cubicBezTo>
                    <a:pt x="798" y="2"/>
                    <a:pt x="861" y="5"/>
                    <a:pt x="943" y="5"/>
                  </a:cubicBezTo>
                  <a:cubicBezTo>
                    <a:pt x="1025" y="5"/>
                    <a:pt x="1110" y="0"/>
                    <a:pt x="1198" y="5"/>
                  </a:cubicBezTo>
                  <a:cubicBezTo>
                    <a:pt x="1286" y="10"/>
                    <a:pt x="1388" y="25"/>
                    <a:pt x="1471" y="38"/>
                  </a:cubicBezTo>
                  <a:cubicBezTo>
                    <a:pt x="1554" y="51"/>
                    <a:pt x="1622" y="65"/>
                    <a:pt x="1697" y="82"/>
                  </a:cubicBezTo>
                  <a:cubicBezTo>
                    <a:pt x="1772" y="99"/>
                    <a:pt x="1846" y="124"/>
                    <a:pt x="1922" y="139"/>
                  </a:cubicBezTo>
                  <a:cubicBezTo>
                    <a:pt x="1998" y="154"/>
                    <a:pt x="2089" y="167"/>
                    <a:pt x="2153" y="173"/>
                  </a:cubicBezTo>
                  <a:cubicBezTo>
                    <a:pt x="2217" y="179"/>
                    <a:pt x="2261" y="175"/>
                    <a:pt x="2306" y="173"/>
                  </a:cubicBezTo>
                  <a:cubicBezTo>
                    <a:pt x="2351" y="171"/>
                    <a:pt x="2393" y="167"/>
                    <a:pt x="2422" y="163"/>
                  </a:cubicBezTo>
                  <a:cubicBezTo>
                    <a:pt x="2451" y="159"/>
                    <a:pt x="2477" y="143"/>
                    <a:pt x="2480" y="148"/>
                  </a:cubicBezTo>
                  <a:cubicBezTo>
                    <a:pt x="2512" y="222"/>
                    <a:pt x="2528" y="256"/>
                    <a:pt x="2540" y="308"/>
                  </a:cubicBezTo>
                  <a:cubicBezTo>
                    <a:pt x="2505" y="335"/>
                    <a:pt x="2287" y="376"/>
                    <a:pt x="2120" y="360"/>
                  </a:cubicBezTo>
                  <a:cubicBezTo>
                    <a:pt x="1953" y="344"/>
                    <a:pt x="1731" y="243"/>
                    <a:pt x="1540" y="212"/>
                  </a:cubicBezTo>
                  <a:cubicBezTo>
                    <a:pt x="1349" y="181"/>
                    <a:pt x="1148" y="173"/>
                    <a:pt x="976" y="172"/>
                  </a:cubicBezTo>
                  <a:cubicBezTo>
                    <a:pt x="804" y="171"/>
                    <a:pt x="630" y="191"/>
                    <a:pt x="508" y="204"/>
                  </a:cubicBezTo>
                  <a:cubicBezTo>
                    <a:pt x="386" y="217"/>
                    <a:pt x="313" y="234"/>
                    <a:pt x="244" y="248"/>
                  </a:cubicBezTo>
                  <a:cubicBezTo>
                    <a:pt x="175" y="262"/>
                    <a:pt x="133" y="276"/>
                    <a:pt x="93" y="288"/>
                  </a:cubicBezTo>
                  <a:cubicBezTo>
                    <a:pt x="53" y="300"/>
                    <a:pt x="50" y="305"/>
                    <a:pt x="4" y="320"/>
                  </a:cubicBezTo>
                  <a:cubicBezTo>
                    <a:pt x="0" y="321"/>
                    <a:pt x="1" y="174"/>
                    <a:pt x="0" y="135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" name="Line 569"/>
            <p:cNvSpPr>
              <a:spLocks noChangeShapeType="1"/>
            </p:cNvSpPr>
            <p:nvPr/>
          </p:nvSpPr>
          <p:spPr bwMode="auto">
            <a:xfrm flipV="1">
              <a:off x="918" y="2733"/>
              <a:ext cx="45" cy="10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" name="Line 570"/>
            <p:cNvSpPr>
              <a:spLocks noChangeShapeType="1"/>
            </p:cNvSpPr>
            <p:nvPr/>
          </p:nvSpPr>
          <p:spPr bwMode="auto">
            <a:xfrm flipV="1">
              <a:off x="1185" y="2673"/>
              <a:ext cx="43" cy="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2" name="Line 571"/>
            <p:cNvSpPr>
              <a:spLocks noChangeShapeType="1"/>
            </p:cNvSpPr>
            <p:nvPr/>
          </p:nvSpPr>
          <p:spPr bwMode="auto">
            <a:xfrm flipV="1">
              <a:off x="1460" y="2655"/>
              <a:ext cx="44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3" name="Line 572"/>
            <p:cNvSpPr>
              <a:spLocks noChangeShapeType="1"/>
            </p:cNvSpPr>
            <p:nvPr/>
          </p:nvSpPr>
          <p:spPr bwMode="auto">
            <a:xfrm flipV="1">
              <a:off x="1718" y="2656"/>
              <a:ext cx="46" cy="7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4" name="Line 573"/>
            <p:cNvSpPr>
              <a:spLocks noChangeShapeType="1"/>
            </p:cNvSpPr>
            <p:nvPr/>
          </p:nvSpPr>
          <p:spPr bwMode="auto">
            <a:xfrm flipV="1">
              <a:off x="1771" y="2746"/>
              <a:ext cx="60" cy="9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5" name="Line 574"/>
            <p:cNvSpPr>
              <a:spLocks noChangeShapeType="1"/>
            </p:cNvSpPr>
            <p:nvPr/>
          </p:nvSpPr>
          <p:spPr bwMode="auto">
            <a:xfrm flipV="1">
              <a:off x="1522" y="2731"/>
              <a:ext cx="60" cy="9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6" name="Line 575"/>
            <p:cNvSpPr>
              <a:spLocks noChangeShapeType="1"/>
            </p:cNvSpPr>
            <p:nvPr/>
          </p:nvSpPr>
          <p:spPr bwMode="auto">
            <a:xfrm flipV="1">
              <a:off x="2062" y="2787"/>
              <a:ext cx="57" cy="9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7" name="Line 576"/>
            <p:cNvSpPr>
              <a:spLocks noChangeShapeType="1"/>
            </p:cNvSpPr>
            <p:nvPr/>
          </p:nvSpPr>
          <p:spPr bwMode="auto">
            <a:xfrm flipV="1">
              <a:off x="2307" y="2846"/>
              <a:ext cx="84" cy="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8" name="Line 577"/>
            <p:cNvSpPr>
              <a:spLocks noChangeShapeType="1"/>
            </p:cNvSpPr>
            <p:nvPr/>
          </p:nvSpPr>
          <p:spPr bwMode="auto">
            <a:xfrm flipV="1">
              <a:off x="2508" y="2786"/>
              <a:ext cx="84" cy="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9" name="Line 578"/>
            <p:cNvSpPr>
              <a:spLocks noChangeShapeType="1"/>
            </p:cNvSpPr>
            <p:nvPr/>
          </p:nvSpPr>
          <p:spPr bwMode="auto">
            <a:xfrm flipV="1">
              <a:off x="2752" y="2845"/>
              <a:ext cx="78" cy="9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" name="Line 579"/>
            <p:cNvSpPr>
              <a:spLocks noChangeShapeType="1"/>
            </p:cNvSpPr>
            <p:nvPr/>
          </p:nvSpPr>
          <p:spPr bwMode="auto">
            <a:xfrm flipV="1">
              <a:off x="2825" y="2962"/>
              <a:ext cx="69" cy="8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" name="Line 580"/>
            <p:cNvSpPr>
              <a:spLocks noChangeShapeType="1"/>
            </p:cNvSpPr>
            <p:nvPr/>
          </p:nvSpPr>
          <p:spPr bwMode="auto">
            <a:xfrm flipV="1">
              <a:off x="2580" y="2914"/>
              <a:ext cx="67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2" name="Line 581"/>
            <p:cNvSpPr>
              <a:spLocks noChangeShapeType="1"/>
            </p:cNvSpPr>
            <p:nvPr/>
          </p:nvSpPr>
          <p:spPr bwMode="auto">
            <a:xfrm flipV="1">
              <a:off x="2999" y="2867"/>
              <a:ext cx="60" cy="9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" name="Line 582"/>
            <p:cNvSpPr>
              <a:spLocks noChangeShapeType="1"/>
            </p:cNvSpPr>
            <p:nvPr/>
          </p:nvSpPr>
          <p:spPr bwMode="auto">
            <a:xfrm flipV="1">
              <a:off x="3118" y="2967"/>
              <a:ext cx="52" cy="10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4" name="Line 583"/>
            <p:cNvSpPr>
              <a:spLocks noChangeShapeType="1"/>
            </p:cNvSpPr>
            <p:nvPr/>
          </p:nvSpPr>
          <p:spPr bwMode="auto">
            <a:xfrm flipV="1">
              <a:off x="3292" y="2816"/>
              <a:ext cx="39" cy="13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5" name="Line 584"/>
            <p:cNvSpPr>
              <a:spLocks noChangeShapeType="1"/>
            </p:cNvSpPr>
            <p:nvPr/>
          </p:nvSpPr>
          <p:spPr bwMode="auto">
            <a:xfrm flipV="1">
              <a:off x="1273" y="2746"/>
              <a:ext cx="57" cy="9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6" name="Line 585"/>
            <p:cNvSpPr>
              <a:spLocks noChangeShapeType="1"/>
            </p:cNvSpPr>
            <p:nvPr/>
          </p:nvSpPr>
          <p:spPr bwMode="auto">
            <a:xfrm flipV="1">
              <a:off x="1003" y="2803"/>
              <a:ext cx="51" cy="9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7" name="Line 586"/>
            <p:cNvSpPr>
              <a:spLocks noChangeShapeType="1"/>
            </p:cNvSpPr>
            <p:nvPr/>
          </p:nvSpPr>
          <p:spPr bwMode="auto">
            <a:xfrm flipV="1">
              <a:off x="744" y="2873"/>
              <a:ext cx="48" cy="10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8" name="Line 587"/>
            <p:cNvSpPr>
              <a:spLocks noChangeShapeType="1"/>
            </p:cNvSpPr>
            <p:nvPr/>
          </p:nvSpPr>
          <p:spPr bwMode="auto">
            <a:xfrm flipV="1">
              <a:off x="1438" y="3007"/>
              <a:ext cx="0" cy="1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9" name="Line 588"/>
            <p:cNvSpPr>
              <a:spLocks noChangeShapeType="1"/>
            </p:cNvSpPr>
            <p:nvPr/>
          </p:nvSpPr>
          <p:spPr bwMode="auto">
            <a:xfrm flipV="1">
              <a:off x="1740" y="3025"/>
              <a:ext cx="26" cy="10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0" name="Line 589"/>
            <p:cNvSpPr>
              <a:spLocks noChangeShapeType="1"/>
            </p:cNvSpPr>
            <p:nvPr/>
          </p:nvSpPr>
          <p:spPr bwMode="auto">
            <a:xfrm flipV="1">
              <a:off x="2026" y="3075"/>
              <a:ext cx="26" cy="10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1" name="Line 590"/>
            <p:cNvSpPr>
              <a:spLocks noChangeShapeType="1"/>
            </p:cNvSpPr>
            <p:nvPr/>
          </p:nvSpPr>
          <p:spPr bwMode="auto">
            <a:xfrm flipH="1" flipV="1">
              <a:off x="1122" y="3045"/>
              <a:ext cx="16" cy="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2" name="Line 591"/>
            <p:cNvSpPr>
              <a:spLocks noChangeShapeType="1"/>
            </p:cNvSpPr>
            <p:nvPr/>
          </p:nvSpPr>
          <p:spPr bwMode="auto">
            <a:xfrm flipH="1" flipV="1">
              <a:off x="852" y="3109"/>
              <a:ext cx="22" cy="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" name="Line 592"/>
            <p:cNvSpPr>
              <a:spLocks noChangeShapeType="1"/>
            </p:cNvSpPr>
            <p:nvPr/>
          </p:nvSpPr>
          <p:spPr bwMode="auto">
            <a:xfrm flipH="1" flipV="1">
              <a:off x="746" y="3239"/>
              <a:ext cx="22" cy="6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4" name="Line 593"/>
            <p:cNvSpPr>
              <a:spLocks noChangeShapeType="1"/>
            </p:cNvSpPr>
            <p:nvPr/>
          </p:nvSpPr>
          <p:spPr bwMode="auto">
            <a:xfrm flipH="1" flipV="1">
              <a:off x="990" y="3171"/>
              <a:ext cx="12" cy="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5" name="Line 594"/>
            <p:cNvSpPr>
              <a:spLocks noChangeShapeType="1"/>
            </p:cNvSpPr>
            <p:nvPr/>
          </p:nvSpPr>
          <p:spPr bwMode="auto">
            <a:xfrm flipH="1" flipV="1">
              <a:off x="1266" y="3117"/>
              <a:ext cx="0" cy="7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6" name="Line 595"/>
            <p:cNvSpPr>
              <a:spLocks noChangeShapeType="1"/>
            </p:cNvSpPr>
            <p:nvPr/>
          </p:nvSpPr>
          <p:spPr bwMode="auto">
            <a:xfrm flipV="1">
              <a:off x="1592" y="3121"/>
              <a:ext cx="2" cy="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7" name="Line 596"/>
            <p:cNvSpPr>
              <a:spLocks noChangeShapeType="1"/>
            </p:cNvSpPr>
            <p:nvPr/>
          </p:nvSpPr>
          <p:spPr bwMode="auto">
            <a:xfrm flipV="1">
              <a:off x="1854" y="3159"/>
              <a:ext cx="16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8" name="Line 597"/>
            <p:cNvSpPr>
              <a:spLocks noChangeShapeType="1"/>
            </p:cNvSpPr>
            <p:nvPr/>
          </p:nvSpPr>
          <p:spPr bwMode="auto">
            <a:xfrm flipV="1">
              <a:off x="2298" y="3157"/>
              <a:ext cx="34" cy="9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9" name="Line 598"/>
            <p:cNvSpPr>
              <a:spLocks noChangeShapeType="1"/>
            </p:cNvSpPr>
            <p:nvPr/>
          </p:nvSpPr>
          <p:spPr bwMode="auto">
            <a:xfrm flipV="1">
              <a:off x="2132" y="3213"/>
              <a:ext cx="20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0" name="Line 599"/>
            <p:cNvSpPr>
              <a:spLocks noChangeShapeType="1"/>
            </p:cNvSpPr>
            <p:nvPr/>
          </p:nvSpPr>
          <p:spPr bwMode="auto">
            <a:xfrm flipV="1">
              <a:off x="2378" y="3281"/>
              <a:ext cx="20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1" name="Line 600"/>
            <p:cNvSpPr>
              <a:spLocks noChangeShapeType="1"/>
            </p:cNvSpPr>
            <p:nvPr/>
          </p:nvSpPr>
          <p:spPr bwMode="auto">
            <a:xfrm flipV="1">
              <a:off x="2536" y="3229"/>
              <a:ext cx="20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" name="Line 601"/>
            <p:cNvSpPr>
              <a:spLocks noChangeShapeType="1"/>
            </p:cNvSpPr>
            <p:nvPr/>
          </p:nvSpPr>
          <p:spPr bwMode="auto">
            <a:xfrm flipH="1" flipV="1">
              <a:off x="3202" y="3409"/>
              <a:ext cx="4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3" name="Line 602"/>
            <p:cNvSpPr>
              <a:spLocks noChangeShapeType="1"/>
            </p:cNvSpPr>
            <p:nvPr/>
          </p:nvSpPr>
          <p:spPr bwMode="auto">
            <a:xfrm flipH="1" flipV="1">
              <a:off x="3494" y="3289"/>
              <a:ext cx="56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4" name="Freeform 603"/>
            <p:cNvSpPr>
              <a:spLocks/>
            </p:cNvSpPr>
            <p:nvPr/>
          </p:nvSpPr>
          <p:spPr bwMode="auto">
            <a:xfrm>
              <a:off x="714" y="3270"/>
              <a:ext cx="3094" cy="320"/>
            </a:xfrm>
            <a:custGeom>
              <a:avLst/>
              <a:gdLst>
                <a:gd name="T0" fmla="*/ 0 w 3094"/>
                <a:gd name="T1" fmla="*/ 112 h 320"/>
                <a:gd name="T2" fmla="*/ 38 w 3094"/>
                <a:gd name="T3" fmla="*/ 86 h 320"/>
                <a:gd name="T4" fmla="*/ 78 w 3094"/>
                <a:gd name="T5" fmla="*/ 88 h 320"/>
                <a:gd name="T6" fmla="*/ 120 w 3094"/>
                <a:gd name="T7" fmla="*/ 60 h 320"/>
                <a:gd name="T8" fmla="*/ 158 w 3094"/>
                <a:gd name="T9" fmla="*/ 66 h 320"/>
                <a:gd name="T10" fmla="*/ 200 w 3094"/>
                <a:gd name="T11" fmla="*/ 40 h 320"/>
                <a:gd name="T12" fmla="*/ 258 w 3094"/>
                <a:gd name="T13" fmla="*/ 40 h 320"/>
                <a:gd name="T14" fmla="*/ 304 w 3094"/>
                <a:gd name="T15" fmla="*/ 20 h 320"/>
                <a:gd name="T16" fmla="*/ 356 w 3094"/>
                <a:gd name="T17" fmla="*/ 20 h 320"/>
                <a:gd name="T18" fmla="*/ 412 w 3094"/>
                <a:gd name="T19" fmla="*/ 6 h 320"/>
                <a:gd name="T20" fmla="*/ 456 w 3094"/>
                <a:gd name="T21" fmla="*/ 14 h 320"/>
                <a:gd name="T22" fmla="*/ 504 w 3094"/>
                <a:gd name="T23" fmla="*/ 2 h 320"/>
                <a:gd name="T24" fmla="*/ 550 w 3094"/>
                <a:gd name="T25" fmla="*/ 12 h 320"/>
                <a:gd name="T26" fmla="*/ 606 w 3094"/>
                <a:gd name="T27" fmla="*/ 0 h 320"/>
                <a:gd name="T28" fmla="*/ 668 w 3094"/>
                <a:gd name="T29" fmla="*/ 12 h 320"/>
                <a:gd name="T30" fmla="*/ 718 w 3094"/>
                <a:gd name="T31" fmla="*/ 2 h 320"/>
                <a:gd name="T32" fmla="*/ 762 w 3094"/>
                <a:gd name="T33" fmla="*/ 18 h 320"/>
                <a:gd name="T34" fmla="*/ 808 w 3094"/>
                <a:gd name="T35" fmla="*/ 6 h 320"/>
                <a:gd name="T36" fmla="*/ 848 w 3094"/>
                <a:gd name="T37" fmla="*/ 30 h 320"/>
                <a:gd name="T38" fmla="*/ 904 w 3094"/>
                <a:gd name="T39" fmla="*/ 20 h 320"/>
                <a:gd name="T40" fmla="*/ 948 w 3094"/>
                <a:gd name="T41" fmla="*/ 40 h 320"/>
                <a:gd name="T42" fmla="*/ 1004 w 3094"/>
                <a:gd name="T43" fmla="*/ 32 h 320"/>
                <a:gd name="T44" fmla="*/ 1044 w 3094"/>
                <a:gd name="T45" fmla="*/ 54 h 320"/>
                <a:gd name="T46" fmla="*/ 1066 w 3094"/>
                <a:gd name="T47" fmla="*/ 56 h 320"/>
                <a:gd name="T48" fmla="*/ 1106 w 3094"/>
                <a:gd name="T49" fmla="*/ 44 h 320"/>
                <a:gd name="T50" fmla="*/ 1150 w 3094"/>
                <a:gd name="T51" fmla="*/ 66 h 320"/>
                <a:gd name="T52" fmla="*/ 1190 w 3094"/>
                <a:gd name="T53" fmla="*/ 58 h 320"/>
                <a:gd name="T54" fmla="*/ 1236 w 3094"/>
                <a:gd name="T55" fmla="*/ 86 h 320"/>
                <a:gd name="T56" fmla="*/ 1284 w 3094"/>
                <a:gd name="T57" fmla="*/ 78 h 320"/>
                <a:gd name="T58" fmla="*/ 1326 w 3094"/>
                <a:gd name="T59" fmla="*/ 106 h 320"/>
                <a:gd name="T60" fmla="*/ 1386 w 3094"/>
                <a:gd name="T61" fmla="*/ 116 h 320"/>
                <a:gd name="T62" fmla="*/ 1422 w 3094"/>
                <a:gd name="T63" fmla="*/ 136 h 320"/>
                <a:gd name="T64" fmla="*/ 1466 w 3094"/>
                <a:gd name="T65" fmla="*/ 130 h 320"/>
                <a:gd name="T66" fmla="*/ 1512 w 3094"/>
                <a:gd name="T67" fmla="*/ 152 h 320"/>
                <a:gd name="T68" fmla="*/ 1562 w 3094"/>
                <a:gd name="T69" fmla="*/ 160 h 320"/>
                <a:gd name="T70" fmla="*/ 1660 w 3094"/>
                <a:gd name="T71" fmla="*/ 192 h 320"/>
                <a:gd name="T72" fmla="*/ 1880 w 3094"/>
                <a:gd name="T73" fmla="*/ 242 h 320"/>
                <a:gd name="T74" fmla="*/ 2114 w 3094"/>
                <a:gd name="T75" fmla="*/ 282 h 320"/>
                <a:gd name="T76" fmla="*/ 2312 w 3094"/>
                <a:gd name="T77" fmla="*/ 304 h 320"/>
                <a:gd name="T78" fmla="*/ 2504 w 3094"/>
                <a:gd name="T79" fmla="*/ 316 h 320"/>
                <a:gd name="T80" fmla="*/ 2830 w 3094"/>
                <a:gd name="T81" fmla="*/ 280 h 320"/>
                <a:gd name="T82" fmla="*/ 3006 w 3094"/>
                <a:gd name="T83" fmla="*/ 210 h 320"/>
                <a:gd name="T84" fmla="*/ 3094 w 3094"/>
                <a:gd name="T85" fmla="*/ 150 h 32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094"/>
                <a:gd name="T130" fmla="*/ 0 h 320"/>
                <a:gd name="T131" fmla="*/ 3094 w 3094"/>
                <a:gd name="T132" fmla="*/ 320 h 32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094" h="320">
                  <a:moveTo>
                    <a:pt x="0" y="112"/>
                  </a:moveTo>
                  <a:cubicBezTo>
                    <a:pt x="12" y="101"/>
                    <a:pt x="25" y="90"/>
                    <a:pt x="38" y="86"/>
                  </a:cubicBezTo>
                  <a:cubicBezTo>
                    <a:pt x="51" y="82"/>
                    <a:pt x="64" y="92"/>
                    <a:pt x="78" y="88"/>
                  </a:cubicBezTo>
                  <a:cubicBezTo>
                    <a:pt x="92" y="84"/>
                    <a:pt x="107" y="64"/>
                    <a:pt x="120" y="60"/>
                  </a:cubicBezTo>
                  <a:cubicBezTo>
                    <a:pt x="133" y="56"/>
                    <a:pt x="145" y="69"/>
                    <a:pt x="158" y="66"/>
                  </a:cubicBezTo>
                  <a:cubicBezTo>
                    <a:pt x="171" y="63"/>
                    <a:pt x="183" y="44"/>
                    <a:pt x="200" y="40"/>
                  </a:cubicBezTo>
                  <a:cubicBezTo>
                    <a:pt x="217" y="36"/>
                    <a:pt x="241" y="43"/>
                    <a:pt x="258" y="40"/>
                  </a:cubicBezTo>
                  <a:cubicBezTo>
                    <a:pt x="275" y="37"/>
                    <a:pt x="288" y="23"/>
                    <a:pt x="304" y="20"/>
                  </a:cubicBezTo>
                  <a:cubicBezTo>
                    <a:pt x="320" y="17"/>
                    <a:pt x="338" y="22"/>
                    <a:pt x="356" y="20"/>
                  </a:cubicBezTo>
                  <a:cubicBezTo>
                    <a:pt x="374" y="18"/>
                    <a:pt x="395" y="7"/>
                    <a:pt x="412" y="6"/>
                  </a:cubicBezTo>
                  <a:cubicBezTo>
                    <a:pt x="429" y="5"/>
                    <a:pt x="441" y="15"/>
                    <a:pt x="456" y="14"/>
                  </a:cubicBezTo>
                  <a:cubicBezTo>
                    <a:pt x="471" y="13"/>
                    <a:pt x="488" y="2"/>
                    <a:pt x="504" y="2"/>
                  </a:cubicBezTo>
                  <a:cubicBezTo>
                    <a:pt x="520" y="2"/>
                    <a:pt x="533" y="12"/>
                    <a:pt x="550" y="12"/>
                  </a:cubicBezTo>
                  <a:cubicBezTo>
                    <a:pt x="567" y="12"/>
                    <a:pt x="586" y="0"/>
                    <a:pt x="606" y="0"/>
                  </a:cubicBezTo>
                  <a:cubicBezTo>
                    <a:pt x="626" y="0"/>
                    <a:pt x="649" y="12"/>
                    <a:pt x="668" y="12"/>
                  </a:cubicBezTo>
                  <a:cubicBezTo>
                    <a:pt x="687" y="12"/>
                    <a:pt x="702" y="1"/>
                    <a:pt x="718" y="2"/>
                  </a:cubicBezTo>
                  <a:cubicBezTo>
                    <a:pt x="734" y="3"/>
                    <a:pt x="747" y="17"/>
                    <a:pt x="762" y="18"/>
                  </a:cubicBezTo>
                  <a:cubicBezTo>
                    <a:pt x="777" y="19"/>
                    <a:pt x="794" y="4"/>
                    <a:pt x="808" y="6"/>
                  </a:cubicBezTo>
                  <a:cubicBezTo>
                    <a:pt x="822" y="8"/>
                    <a:pt x="832" y="28"/>
                    <a:pt x="848" y="30"/>
                  </a:cubicBezTo>
                  <a:cubicBezTo>
                    <a:pt x="864" y="32"/>
                    <a:pt x="887" y="18"/>
                    <a:pt x="904" y="20"/>
                  </a:cubicBezTo>
                  <a:cubicBezTo>
                    <a:pt x="921" y="22"/>
                    <a:pt x="931" y="38"/>
                    <a:pt x="948" y="40"/>
                  </a:cubicBezTo>
                  <a:cubicBezTo>
                    <a:pt x="965" y="42"/>
                    <a:pt x="988" y="30"/>
                    <a:pt x="1004" y="32"/>
                  </a:cubicBezTo>
                  <a:cubicBezTo>
                    <a:pt x="1020" y="34"/>
                    <a:pt x="1034" y="50"/>
                    <a:pt x="1044" y="54"/>
                  </a:cubicBezTo>
                  <a:cubicBezTo>
                    <a:pt x="1054" y="58"/>
                    <a:pt x="1056" y="58"/>
                    <a:pt x="1066" y="56"/>
                  </a:cubicBezTo>
                  <a:cubicBezTo>
                    <a:pt x="1076" y="54"/>
                    <a:pt x="1092" y="42"/>
                    <a:pt x="1106" y="44"/>
                  </a:cubicBezTo>
                  <a:cubicBezTo>
                    <a:pt x="1120" y="46"/>
                    <a:pt x="1136" y="64"/>
                    <a:pt x="1150" y="66"/>
                  </a:cubicBezTo>
                  <a:cubicBezTo>
                    <a:pt x="1164" y="68"/>
                    <a:pt x="1176" y="55"/>
                    <a:pt x="1190" y="58"/>
                  </a:cubicBezTo>
                  <a:cubicBezTo>
                    <a:pt x="1204" y="61"/>
                    <a:pt x="1220" y="83"/>
                    <a:pt x="1236" y="86"/>
                  </a:cubicBezTo>
                  <a:cubicBezTo>
                    <a:pt x="1252" y="89"/>
                    <a:pt x="1269" y="75"/>
                    <a:pt x="1284" y="78"/>
                  </a:cubicBezTo>
                  <a:cubicBezTo>
                    <a:pt x="1299" y="81"/>
                    <a:pt x="1309" y="100"/>
                    <a:pt x="1326" y="106"/>
                  </a:cubicBezTo>
                  <a:cubicBezTo>
                    <a:pt x="1343" y="112"/>
                    <a:pt x="1370" y="111"/>
                    <a:pt x="1386" y="116"/>
                  </a:cubicBezTo>
                  <a:cubicBezTo>
                    <a:pt x="1402" y="121"/>
                    <a:pt x="1409" y="134"/>
                    <a:pt x="1422" y="136"/>
                  </a:cubicBezTo>
                  <a:cubicBezTo>
                    <a:pt x="1435" y="138"/>
                    <a:pt x="1451" y="127"/>
                    <a:pt x="1466" y="130"/>
                  </a:cubicBezTo>
                  <a:cubicBezTo>
                    <a:pt x="1481" y="133"/>
                    <a:pt x="1496" y="147"/>
                    <a:pt x="1512" y="152"/>
                  </a:cubicBezTo>
                  <a:cubicBezTo>
                    <a:pt x="1528" y="157"/>
                    <a:pt x="1537" y="153"/>
                    <a:pt x="1562" y="160"/>
                  </a:cubicBezTo>
                  <a:cubicBezTo>
                    <a:pt x="1587" y="167"/>
                    <a:pt x="1607" y="178"/>
                    <a:pt x="1660" y="192"/>
                  </a:cubicBezTo>
                  <a:cubicBezTo>
                    <a:pt x="1713" y="206"/>
                    <a:pt x="1805" y="227"/>
                    <a:pt x="1880" y="242"/>
                  </a:cubicBezTo>
                  <a:cubicBezTo>
                    <a:pt x="1955" y="257"/>
                    <a:pt x="2042" y="272"/>
                    <a:pt x="2114" y="282"/>
                  </a:cubicBezTo>
                  <a:cubicBezTo>
                    <a:pt x="2186" y="292"/>
                    <a:pt x="2247" y="298"/>
                    <a:pt x="2312" y="304"/>
                  </a:cubicBezTo>
                  <a:cubicBezTo>
                    <a:pt x="2377" y="310"/>
                    <a:pt x="2418" y="320"/>
                    <a:pt x="2504" y="316"/>
                  </a:cubicBezTo>
                  <a:cubicBezTo>
                    <a:pt x="2590" y="312"/>
                    <a:pt x="2746" y="298"/>
                    <a:pt x="2830" y="280"/>
                  </a:cubicBezTo>
                  <a:cubicBezTo>
                    <a:pt x="2914" y="262"/>
                    <a:pt x="2962" y="232"/>
                    <a:pt x="3006" y="210"/>
                  </a:cubicBezTo>
                  <a:cubicBezTo>
                    <a:pt x="3050" y="188"/>
                    <a:pt x="3076" y="163"/>
                    <a:pt x="3094" y="15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5" name="Line 604"/>
            <p:cNvSpPr>
              <a:spLocks noChangeShapeType="1"/>
            </p:cNvSpPr>
            <p:nvPr/>
          </p:nvSpPr>
          <p:spPr bwMode="auto">
            <a:xfrm flipH="1" flipV="1">
              <a:off x="3350" y="3493"/>
              <a:ext cx="4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6" name="Line 605"/>
            <p:cNvSpPr>
              <a:spLocks noChangeShapeType="1"/>
            </p:cNvSpPr>
            <p:nvPr/>
          </p:nvSpPr>
          <p:spPr bwMode="auto">
            <a:xfrm flipH="1" flipV="1">
              <a:off x="3594" y="3445"/>
              <a:ext cx="44" cy="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7" name="Line 606"/>
            <p:cNvSpPr>
              <a:spLocks noChangeShapeType="1"/>
            </p:cNvSpPr>
            <p:nvPr/>
          </p:nvSpPr>
          <p:spPr bwMode="auto">
            <a:xfrm flipH="1" flipV="1">
              <a:off x="3080" y="3495"/>
              <a:ext cx="2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8" name="Line 607"/>
            <p:cNvSpPr>
              <a:spLocks noChangeShapeType="1"/>
            </p:cNvSpPr>
            <p:nvPr/>
          </p:nvSpPr>
          <p:spPr bwMode="auto">
            <a:xfrm flipV="1">
              <a:off x="2246" y="3333"/>
              <a:ext cx="30" cy="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9" name="Line 608"/>
            <p:cNvSpPr>
              <a:spLocks noChangeShapeType="1"/>
            </p:cNvSpPr>
            <p:nvPr/>
          </p:nvSpPr>
          <p:spPr bwMode="auto">
            <a:xfrm flipV="1">
              <a:off x="1996" y="3271"/>
              <a:ext cx="10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0" name="Line 609"/>
            <p:cNvSpPr>
              <a:spLocks noChangeShapeType="1"/>
            </p:cNvSpPr>
            <p:nvPr/>
          </p:nvSpPr>
          <p:spPr bwMode="auto">
            <a:xfrm flipV="1">
              <a:off x="1722" y="3223"/>
              <a:ext cx="10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1" name="Line 610"/>
            <p:cNvSpPr>
              <a:spLocks noChangeShapeType="1"/>
            </p:cNvSpPr>
            <p:nvPr/>
          </p:nvSpPr>
          <p:spPr bwMode="auto">
            <a:xfrm flipV="1">
              <a:off x="1442" y="3201"/>
              <a:ext cx="8" cy="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2" name="Line 611"/>
            <p:cNvSpPr>
              <a:spLocks noChangeShapeType="1"/>
            </p:cNvSpPr>
            <p:nvPr/>
          </p:nvSpPr>
          <p:spPr bwMode="auto">
            <a:xfrm flipV="1">
              <a:off x="1150" y="3215"/>
              <a:ext cx="4" cy="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3" name="Line 612"/>
            <p:cNvSpPr>
              <a:spLocks noChangeShapeType="1"/>
            </p:cNvSpPr>
            <p:nvPr/>
          </p:nvSpPr>
          <p:spPr bwMode="auto">
            <a:xfrm flipH="1" flipV="1">
              <a:off x="906" y="3267"/>
              <a:ext cx="4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4" name="Freeform 613" descr="Small confetti"/>
            <p:cNvSpPr>
              <a:spLocks/>
            </p:cNvSpPr>
            <p:nvPr/>
          </p:nvSpPr>
          <p:spPr bwMode="auto">
            <a:xfrm>
              <a:off x="708" y="1978"/>
              <a:ext cx="2400" cy="264"/>
            </a:xfrm>
            <a:custGeom>
              <a:avLst/>
              <a:gdLst>
                <a:gd name="T0" fmla="*/ 0 w 2400"/>
                <a:gd name="T1" fmla="*/ 24 h 264"/>
                <a:gd name="T2" fmla="*/ 405 w 2400"/>
                <a:gd name="T3" fmla="*/ 1 h 264"/>
                <a:gd name="T4" fmla="*/ 844 w 2400"/>
                <a:gd name="T5" fmla="*/ 0 h 264"/>
                <a:gd name="T6" fmla="*/ 1324 w 2400"/>
                <a:gd name="T7" fmla="*/ 0 h 264"/>
                <a:gd name="T8" fmla="*/ 1468 w 2400"/>
                <a:gd name="T9" fmla="*/ 16 h 264"/>
                <a:gd name="T10" fmla="*/ 2140 w 2400"/>
                <a:gd name="T11" fmla="*/ 100 h 264"/>
                <a:gd name="T12" fmla="*/ 2356 w 2400"/>
                <a:gd name="T13" fmla="*/ 96 h 264"/>
                <a:gd name="T14" fmla="*/ 2400 w 2400"/>
                <a:gd name="T15" fmla="*/ 264 h 264"/>
                <a:gd name="T16" fmla="*/ 2288 w 2400"/>
                <a:gd name="T17" fmla="*/ 260 h 264"/>
                <a:gd name="T18" fmla="*/ 2156 w 2400"/>
                <a:gd name="T19" fmla="*/ 248 h 264"/>
                <a:gd name="T20" fmla="*/ 1892 w 2400"/>
                <a:gd name="T21" fmla="*/ 204 h 264"/>
                <a:gd name="T22" fmla="*/ 1716 w 2400"/>
                <a:gd name="T23" fmla="*/ 176 h 264"/>
                <a:gd name="T24" fmla="*/ 1500 w 2400"/>
                <a:gd name="T25" fmla="*/ 144 h 264"/>
                <a:gd name="T26" fmla="*/ 1348 w 2400"/>
                <a:gd name="T27" fmla="*/ 136 h 264"/>
                <a:gd name="T28" fmla="*/ 1228 w 2400"/>
                <a:gd name="T29" fmla="*/ 128 h 264"/>
                <a:gd name="T30" fmla="*/ 996 w 2400"/>
                <a:gd name="T31" fmla="*/ 120 h 264"/>
                <a:gd name="T32" fmla="*/ 796 w 2400"/>
                <a:gd name="T33" fmla="*/ 116 h 264"/>
                <a:gd name="T34" fmla="*/ 628 w 2400"/>
                <a:gd name="T35" fmla="*/ 128 h 264"/>
                <a:gd name="T36" fmla="*/ 288 w 2400"/>
                <a:gd name="T37" fmla="*/ 132 h 264"/>
                <a:gd name="T38" fmla="*/ 4 w 2400"/>
                <a:gd name="T39" fmla="*/ 132 h 264"/>
                <a:gd name="T40" fmla="*/ 0 w 2400"/>
                <a:gd name="T41" fmla="*/ 24 h 2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00"/>
                <a:gd name="T64" fmla="*/ 0 h 264"/>
                <a:gd name="T65" fmla="*/ 2400 w 2400"/>
                <a:gd name="T66" fmla="*/ 264 h 2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00" h="264">
                  <a:moveTo>
                    <a:pt x="0" y="24"/>
                  </a:moveTo>
                  <a:lnTo>
                    <a:pt x="405" y="1"/>
                  </a:lnTo>
                  <a:lnTo>
                    <a:pt x="844" y="0"/>
                  </a:lnTo>
                  <a:lnTo>
                    <a:pt x="1324" y="0"/>
                  </a:lnTo>
                  <a:lnTo>
                    <a:pt x="1468" y="16"/>
                  </a:lnTo>
                  <a:lnTo>
                    <a:pt x="2140" y="100"/>
                  </a:lnTo>
                  <a:lnTo>
                    <a:pt x="2356" y="96"/>
                  </a:lnTo>
                  <a:lnTo>
                    <a:pt x="2400" y="264"/>
                  </a:lnTo>
                  <a:lnTo>
                    <a:pt x="2288" y="260"/>
                  </a:lnTo>
                  <a:lnTo>
                    <a:pt x="2156" y="248"/>
                  </a:lnTo>
                  <a:lnTo>
                    <a:pt x="1892" y="204"/>
                  </a:lnTo>
                  <a:lnTo>
                    <a:pt x="1716" y="176"/>
                  </a:lnTo>
                  <a:lnTo>
                    <a:pt x="1500" y="144"/>
                  </a:lnTo>
                  <a:lnTo>
                    <a:pt x="1348" y="136"/>
                  </a:lnTo>
                  <a:lnTo>
                    <a:pt x="1228" y="128"/>
                  </a:lnTo>
                  <a:lnTo>
                    <a:pt x="996" y="120"/>
                  </a:lnTo>
                  <a:lnTo>
                    <a:pt x="796" y="116"/>
                  </a:lnTo>
                  <a:lnTo>
                    <a:pt x="628" y="128"/>
                  </a:lnTo>
                  <a:lnTo>
                    <a:pt x="288" y="132"/>
                  </a:lnTo>
                  <a:lnTo>
                    <a:pt x="4" y="132"/>
                  </a:lnTo>
                  <a:lnTo>
                    <a:pt x="0" y="24"/>
                  </a:ln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FFFF66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5" name="Freeform 614"/>
            <p:cNvSpPr>
              <a:spLocks/>
            </p:cNvSpPr>
            <p:nvPr/>
          </p:nvSpPr>
          <p:spPr bwMode="auto">
            <a:xfrm>
              <a:off x="710" y="1972"/>
              <a:ext cx="2343" cy="108"/>
            </a:xfrm>
            <a:custGeom>
              <a:avLst/>
              <a:gdLst>
                <a:gd name="T0" fmla="*/ 0 w 2343"/>
                <a:gd name="T1" fmla="*/ 30 h 108"/>
                <a:gd name="T2" fmla="*/ 303 w 2343"/>
                <a:gd name="T3" fmla="*/ 11 h 108"/>
                <a:gd name="T4" fmla="*/ 663 w 2343"/>
                <a:gd name="T5" fmla="*/ 1 h 108"/>
                <a:gd name="T6" fmla="*/ 1071 w 2343"/>
                <a:gd name="T7" fmla="*/ 6 h 108"/>
                <a:gd name="T8" fmla="*/ 1306 w 2343"/>
                <a:gd name="T9" fmla="*/ 6 h 108"/>
                <a:gd name="T10" fmla="*/ 1632 w 2343"/>
                <a:gd name="T11" fmla="*/ 40 h 108"/>
                <a:gd name="T12" fmla="*/ 1877 w 2343"/>
                <a:gd name="T13" fmla="*/ 73 h 108"/>
                <a:gd name="T14" fmla="*/ 2050 w 2343"/>
                <a:gd name="T15" fmla="*/ 97 h 108"/>
                <a:gd name="T16" fmla="*/ 2204 w 2343"/>
                <a:gd name="T17" fmla="*/ 107 h 108"/>
                <a:gd name="T18" fmla="*/ 2343 w 2343"/>
                <a:gd name="T19" fmla="*/ 10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43"/>
                <a:gd name="T31" fmla="*/ 0 h 108"/>
                <a:gd name="T32" fmla="*/ 2343 w 2343"/>
                <a:gd name="T33" fmla="*/ 108 h 1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43" h="108">
                  <a:moveTo>
                    <a:pt x="0" y="30"/>
                  </a:moveTo>
                  <a:cubicBezTo>
                    <a:pt x="96" y="23"/>
                    <a:pt x="193" y="16"/>
                    <a:pt x="303" y="11"/>
                  </a:cubicBezTo>
                  <a:cubicBezTo>
                    <a:pt x="413" y="6"/>
                    <a:pt x="535" y="2"/>
                    <a:pt x="663" y="1"/>
                  </a:cubicBezTo>
                  <a:cubicBezTo>
                    <a:pt x="791" y="0"/>
                    <a:pt x="964" y="5"/>
                    <a:pt x="1071" y="6"/>
                  </a:cubicBezTo>
                  <a:cubicBezTo>
                    <a:pt x="1178" y="7"/>
                    <a:pt x="1213" y="0"/>
                    <a:pt x="1306" y="6"/>
                  </a:cubicBezTo>
                  <a:cubicBezTo>
                    <a:pt x="1399" y="12"/>
                    <a:pt x="1537" y="29"/>
                    <a:pt x="1632" y="40"/>
                  </a:cubicBezTo>
                  <a:cubicBezTo>
                    <a:pt x="1727" y="51"/>
                    <a:pt x="1807" y="63"/>
                    <a:pt x="1877" y="73"/>
                  </a:cubicBezTo>
                  <a:cubicBezTo>
                    <a:pt x="1947" y="83"/>
                    <a:pt x="1996" y="91"/>
                    <a:pt x="2050" y="97"/>
                  </a:cubicBezTo>
                  <a:cubicBezTo>
                    <a:pt x="2104" y="103"/>
                    <a:pt x="2155" y="106"/>
                    <a:pt x="2204" y="107"/>
                  </a:cubicBezTo>
                  <a:cubicBezTo>
                    <a:pt x="2253" y="108"/>
                    <a:pt x="2298" y="105"/>
                    <a:pt x="2343" y="102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6" name="Freeform 615"/>
            <p:cNvSpPr>
              <a:spLocks/>
            </p:cNvSpPr>
            <p:nvPr/>
          </p:nvSpPr>
          <p:spPr bwMode="auto">
            <a:xfrm>
              <a:off x="710" y="2093"/>
              <a:ext cx="2396" cy="151"/>
            </a:xfrm>
            <a:custGeom>
              <a:avLst/>
              <a:gdLst>
                <a:gd name="T0" fmla="*/ 0 w 2396"/>
                <a:gd name="T1" fmla="*/ 19 h 151"/>
                <a:gd name="T2" fmla="*/ 572 w 2396"/>
                <a:gd name="T3" fmla="*/ 15 h 151"/>
                <a:gd name="T4" fmla="*/ 773 w 2396"/>
                <a:gd name="T5" fmla="*/ 0 h 151"/>
                <a:gd name="T6" fmla="*/ 1253 w 2396"/>
                <a:gd name="T7" fmla="*/ 15 h 151"/>
                <a:gd name="T8" fmla="*/ 1589 w 2396"/>
                <a:gd name="T9" fmla="*/ 43 h 151"/>
                <a:gd name="T10" fmla="*/ 1911 w 2396"/>
                <a:gd name="T11" fmla="*/ 91 h 151"/>
                <a:gd name="T12" fmla="*/ 2132 w 2396"/>
                <a:gd name="T13" fmla="*/ 130 h 151"/>
                <a:gd name="T14" fmla="*/ 2348 w 2396"/>
                <a:gd name="T15" fmla="*/ 149 h 151"/>
                <a:gd name="T16" fmla="*/ 2396 w 2396"/>
                <a:gd name="T17" fmla="*/ 144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96"/>
                <a:gd name="T28" fmla="*/ 0 h 151"/>
                <a:gd name="T29" fmla="*/ 2396 w 2396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96" h="151">
                  <a:moveTo>
                    <a:pt x="0" y="19"/>
                  </a:moveTo>
                  <a:cubicBezTo>
                    <a:pt x="221" y="18"/>
                    <a:pt x="443" y="18"/>
                    <a:pt x="572" y="15"/>
                  </a:cubicBezTo>
                  <a:cubicBezTo>
                    <a:pt x="701" y="12"/>
                    <a:pt x="660" y="0"/>
                    <a:pt x="773" y="0"/>
                  </a:cubicBezTo>
                  <a:cubicBezTo>
                    <a:pt x="886" y="0"/>
                    <a:pt x="1117" y="8"/>
                    <a:pt x="1253" y="15"/>
                  </a:cubicBezTo>
                  <a:cubicBezTo>
                    <a:pt x="1389" y="22"/>
                    <a:pt x="1479" y="30"/>
                    <a:pt x="1589" y="43"/>
                  </a:cubicBezTo>
                  <a:cubicBezTo>
                    <a:pt x="1699" y="56"/>
                    <a:pt x="1821" y="77"/>
                    <a:pt x="1911" y="91"/>
                  </a:cubicBezTo>
                  <a:cubicBezTo>
                    <a:pt x="2001" y="105"/>
                    <a:pt x="2059" y="120"/>
                    <a:pt x="2132" y="130"/>
                  </a:cubicBezTo>
                  <a:cubicBezTo>
                    <a:pt x="2205" y="140"/>
                    <a:pt x="2304" y="147"/>
                    <a:pt x="2348" y="149"/>
                  </a:cubicBezTo>
                  <a:cubicBezTo>
                    <a:pt x="2392" y="151"/>
                    <a:pt x="2394" y="147"/>
                    <a:pt x="2396" y="144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7" name="Freeform 616" descr="Small confetti"/>
            <p:cNvSpPr>
              <a:spLocks/>
            </p:cNvSpPr>
            <p:nvPr/>
          </p:nvSpPr>
          <p:spPr bwMode="auto">
            <a:xfrm>
              <a:off x="2900" y="3754"/>
              <a:ext cx="553" cy="187"/>
            </a:xfrm>
            <a:custGeom>
              <a:avLst/>
              <a:gdLst>
                <a:gd name="T0" fmla="*/ 8 w 553"/>
                <a:gd name="T1" fmla="*/ 12 h 187"/>
                <a:gd name="T2" fmla="*/ 132 w 553"/>
                <a:gd name="T3" fmla="*/ 80 h 187"/>
                <a:gd name="T4" fmla="*/ 328 w 553"/>
                <a:gd name="T5" fmla="*/ 184 h 187"/>
                <a:gd name="T6" fmla="*/ 526 w 553"/>
                <a:gd name="T7" fmla="*/ 182 h 187"/>
                <a:gd name="T8" fmla="*/ 492 w 553"/>
                <a:gd name="T9" fmla="*/ 156 h 187"/>
                <a:gd name="T10" fmla="*/ 452 w 553"/>
                <a:gd name="T11" fmla="*/ 152 h 187"/>
                <a:gd name="T12" fmla="*/ 404 w 553"/>
                <a:gd name="T13" fmla="*/ 108 h 187"/>
                <a:gd name="T14" fmla="*/ 360 w 553"/>
                <a:gd name="T15" fmla="*/ 108 h 187"/>
                <a:gd name="T16" fmla="*/ 336 w 553"/>
                <a:gd name="T17" fmla="*/ 68 h 187"/>
                <a:gd name="T18" fmla="*/ 276 w 553"/>
                <a:gd name="T19" fmla="*/ 56 h 187"/>
                <a:gd name="T20" fmla="*/ 240 w 553"/>
                <a:gd name="T21" fmla="*/ 16 h 187"/>
                <a:gd name="T22" fmla="*/ 180 w 553"/>
                <a:gd name="T23" fmla="*/ 8 h 187"/>
                <a:gd name="T24" fmla="*/ 8 w 553"/>
                <a:gd name="T25" fmla="*/ 12 h 1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53"/>
                <a:gd name="T40" fmla="*/ 0 h 187"/>
                <a:gd name="T41" fmla="*/ 553 w 553"/>
                <a:gd name="T42" fmla="*/ 187 h 18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53" h="187">
                  <a:moveTo>
                    <a:pt x="8" y="12"/>
                  </a:moveTo>
                  <a:cubicBezTo>
                    <a:pt x="0" y="24"/>
                    <a:pt x="79" y="51"/>
                    <a:pt x="132" y="80"/>
                  </a:cubicBezTo>
                  <a:cubicBezTo>
                    <a:pt x="185" y="109"/>
                    <a:pt x="262" y="167"/>
                    <a:pt x="328" y="184"/>
                  </a:cubicBezTo>
                  <a:cubicBezTo>
                    <a:pt x="336" y="182"/>
                    <a:pt x="499" y="187"/>
                    <a:pt x="526" y="182"/>
                  </a:cubicBezTo>
                  <a:cubicBezTo>
                    <a:pt x="553" y="177"/>
                    <a:pt x="504" y="161"/>
                    <a:pt x="492" y="156"/>
                  </a:cubicBezTo>
                  <a:cubicBezTo>
                    <a:pt x="480" y="151"/>
                    <a:pt x="467" y="160"/>
                    <a:pt x="452" y="152"/>
                  </a:cubicBezTo>
                  <a:cubicBezTo>
                    <a:pt x="437" y="144"/>
                    <a:pt x="419" y="115"/>
                    <a:pt x="404" y="108"/>
                  </a:cubicBezTo>
                  <a:cubicBezTo>
                    <a:pt x="389" y="101"/>
                    <a:pt x="371" y="115"/>
                    <a:pt x="360" y="108"/>
                  </a:cubicBezTo>
                  <a:cubicBezTo>
                    <a:pt x="349" y="101"/>
                    <a:pt x="350" y="77"/>
                    <a:pt x="336" y="68"/>
                  </a:cubicBezTo>
                  <a:cubicBezTo>
                    <a:pt x="322" y="59"/>
                    <a:pt x="292" y="65"/>
                    <a:pt x="276" y="56"/>
                  </a:cubicBezTo>
                  <a:cubicBezTo>
                    <a:pt x="260" y="47"/>
                    <a:pt x="256" y="24"/>
                    <a:pt x="240" y="16"/>
                  </a:cubicBezTo>
                  <a:cubicBezTo>
                    <a:pt x="224" y="8"/>
                    <a:pt x="217" y="9"/>
                    <a:pt x="180" y="8"/>
                  </a:cubicBezTo>
                  <a:cubicBezTo>
                    <a:pt x="143" y="7"/>
                    <a:pt x="16" y="0"/>
                    <a:pt x="8" y="12"/>
                  </a:cubicBez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00CCFF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8" name="Freeform 617" descr="Large confetti"/>
            <p:cNvSpPr>
              <a:spLocks/>
            </p:cNvSpPr>
            <p:nvPr/>
          </p:nvSpPr>
          <p:spPr bwMode="auto">
            <a:xfrm>
              <a:off x="2309" y="3431"/>
              <a:ext cx="823" cy="342"/>
            </a:xfrm>
            <a:custGeom>
              <a:avLst/>
              <a:gdLst>
                <a:gd name="T0" fmla="*/ 27 w 823"/>
                <a:gd name="T1" fmla="*/ 19 h 342"/>
                <a:gd name="T2" fmla="*/ 247 w 823"/>
                <a:gd name="T3" fmla="*/ 147 h 342"/>
                <a:gd name="T4" fmla="*/ 607 w 823"/>
                <a:gd name="T5" fmla="*/ 339 h 342"/>
                <a:gd name="T6" fmla="*/ 787 w 823"/>
                <a:gd name="T7" fmla="*/ 335 h 342"/>
                <a:gd name="T8" fmla="*/ 731 w 823"/>
                <a:gd name="T9" fmla="*/ 299 h 342"/>
                <a:gd name="T10" fmla="*/ 687 w 823"/>
                <a:gd name="T11" fmla="*/ 283 h 342"/>
                <a:gd name="T12" fmla="*/ 663 w 823"/>
                <a:gd name="T13" fmla="*/ 255 h 342"/>
                <a:gd name="T14" fmla="*/ 619 w 823"/>
                <a:gd name="T15" fmla="*/ 255 h 342"/>
                <a:gd name="T16" fmla="*/ 575 w 823"/>
                <a:gd name="T17" fmla="*/ 215 h 342"/>
                <a:gd name="T18" fmla="*/ 535 w 823"/>
                <a:gd name="T19" fmla="*/ 219 h 342"/>
                <a:gd name="T20" fmla="*/ 491 w 823"/>
                <a:gd name="T21" fmla="*/ 171 h 342"/>
                <a:gd name="T22" fmla="*/ 447 w 823"/>
                <a:gd name="T23" fmla="*/ 179 h 342"/>
                <a:gd name="T24" fmla="*/ 411 w 823"/>
                <a:gd name="T25" fmla="*/ 143 h 342"/>
                <a:gd name="T26" fmla="*/ 367 w 823"/>
                <a:gd name="T27" fmla="*/ 155 h 342"/>
                <a:gd name="T28" fmla="*/ 323 w 823"/>
                <a:gd name="T29" fmla="*/ 119 h 342"/>
                <a:gd name="T30" fmla="*/ 271 w 823"/>
                <a:gd name="T31" fmla="*/ 115 h 342"/>
                <a:gd name="T32" fmla="*/ 231 w 823"/>
                <a:gd name="T33" fmla="*/ 91 h 342"/>
                <a:gd name="T34" fmla="*/ 171 w 823"/>
                <a:gd name="T35" fmla="*/ 83 h 342"/>
                <a:gd name="T36" fmla="*/ 139 w 823"/>
                <a:gd name="T37" fmla="*/ 47 h 342"/>
                <a:gd name="T38" fmla="*/ 87 w 823"/>
                <a:gd name="T39" fmla="*/ 35 h 342"/>
                <a:gd name="T40" fmla="*/ 27 w 823"/>
                <a:gd name="T41" fmla="*/ 19 h 3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23"/>
                <a:gd name="T64" fmla="*/ 0 h 342"/>
                <a:gd name="T65" fmla="*/ 823 w 823"/>
                <a:gd name="T66" fmla="*/ 342 h 3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23" h="342">
                  <a:moveTo>
                    <a:pt x="27" y="19"/>
                  </a:moveTo>
                  <a:cubicBezTo>
                    <a:pt x="54" y="38"/>
                    <a:pt x="150" y="94"/>
                    <a:pt x="247" y="147"/>
                  </a:cubicBezTo>
                  <a:cubicBezTo>
                    <a:pt x="344" y="200"/>
                    <a:pt x="517" y="308"/>
                    <a:pt x="607" y="339"/>
                  </a:cubicBezTo>
                  <a:cubicBezTo>
                    <a:pt x="695" y="339"/>
                    <a:pt x="766" y="342"/>
                    <a:pt x="787" y="335"/>
                  </a:cubicBezTo>
                  <a:cubicBezTo>
                    <a:pt x="823" y="339"/>
                    <a:pt x="748" y="308"/>
                    <a:pt x="731" y="299"/>
                  </a:cubicBezTo>
                  <a:cubicBezTo>
                    <a:pt x="714" y="290"/>
                    <a:pt x="698" y="290"/>
                    <a:pt x="687" y="283"/>
                  </a:cubicBezTo>
                  <a:cubicBezTo>
                    <a:pt x="676" y="276"/>
                    <a:pt x="674" y="260"/>
                    <a:pt x="663" y="255"/>
                  </a:cubicBezTo>
                  <a:cubicBezTo>
                    <a:pt x="652" y="250"/>
                    <a:pt x="634" y="262"/>
                    <a:pt x="619" y="255"/>
                  </a:cubicBezTo>
                  <a:cubicBezTo>
                    <a:pt x="604" y="248"/>
                    <a:pt x="589" y="221"/>
                    <a:pt x="575" y="215"/>
                  </a:cubicBezTo>
                  <a:cubicBezTo>
                    <a:pt x="561" y="209"/>
                    <a:pt x="549" y="226"/>
                    <a:pt x="535" y="219"/>
                  </a:cubicBezTo>
                  <a:cubicBezTo>
                    <a:pt x="521" y="212"/>
                    <a:pt x="506" y="178"/>
                    <a:pt x="491" y="171"/>
                  </a:cubicBezTo>
                  <a:cubicBezTo>
                    <a:pt x="476" y="164"/>
                    <a:pt x="460" y="184"/>
                    <a:pt x="447" y="179"/>
                  </a:cubicBezTo>
                  <a:cubicBezTo>
                    <a:pt x="434" y="174"/>
                    <a:pt x="424" y="147"/>
                    <a:pt x="411" y="143"/>
                  </a:cubicBezTo>
                  <a:cubicBezTo>
                    <a:pt x="398" y="139"/>
                    <a:pt x="382" y="159"/>
                    <a:pt x="367" y="155"/>
                  </a:cubicBezTo>
                  <a:cubicBezTo>
                    <a:pt x="352" y="151"/>
                    <a:pt x="339" y="126"/>
                    <a:pt x="323" y="119"/>
                  </a:cubicBezTo>
                  <a:cubicBezTo>
                    <a:pt x="307" y="112"/>
                    <a:pt x="286" y="120"/>
                    <a:pt x="271" y="115"/>
                  </a:cubicBezTo>
                  <a:cubicBezTo>
                    <a:pt x="256" y="110"/>
                    <a:pt x="248" y="96"/>
                    <a:pt x="231" y="91"/>
                  </a:cubicBezTo>
                  <a:cubicBezTo>
                    <a:pt x="214" y="86"/>
                    <a:pt x="186" y="90"/>
                    <a:pt x="171" y="83"/>
                  </a:cubicBezTo>
                  <a:cubicBezTo>
                    <a:pt x="156" y="76"/>
                    <a:pt x="153" y="55"/>
                    <a:pt x="139" y="47"/>
                  </a:cubicBezTo>
                  <a:cubicBezTo>
                    <a:pt x="125" y="39"/>
                    <a:pt x="106" y="40"/>
                    <a:pt x="87" y="35"/>
                  </a:cubicBezTo>
                  <a:cubicBezTo>
                    <a:pt x="68" y="30"/>
                    <a:pt x="0" y="0"/>
                    <a:pt x="27" y="19"/>
                  </a:cubicBezTo>
                  <a:close/>
                </a:path>
              </a:pathLst>
            </a:custGeom>
            <a:pattFill prst="lgConfetti">
              <a:fgClr>
                <a:schemeClr val="tx2"/>
              </a:fgClr>
              <a:bgClr>
                <a:srgbClr val="33CC33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9" name="Line 618"/>
            <p:cNvSpPr>
              <a:spLocks noChangeShapeType="1"/>
            </p:cNvSpPr>
            <p:nvPr/>
          </p:nvSpPr>
          <p:spPr bwMode="auto">
            <a:xfrm flipV="1">
              <a:off x="2778" y="3457"/>
              <a:ext cx="14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0" name="Line 619"/>
            <p:cNvSpPr>
              <a:spLocks noChangeShapeType="1"/>
            </p:cNvSpPr>
            <p:nvPr/>
          </p:nvSpPr>
          <p:spPr bwMode="auto">
            <a:xfrm>
              <a:off x="1264" y="3282"/>
              <a:ext cx="1232" cy="66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1" name="Line 620"/>
            <p:cNvSpPr>
              <a:spLocks noChangeShapeType="1"/>
            </p:cNvSpPr>
            <p:nvPr/>
          </p:nvSpPr>
          <p:spPr bwMode="auto">
            <a:xfrm>
              <a:off x="1080" y="3290"/>
              <a:ext cx="1212" cy="65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2" name="Line 621"/>
            <p:cNvSpPr>
              <a:spLocks noChangeShapeType="1"/>
            </p:cNvSpPr>
            <p:nvPr/>
          </p:nvSpPr>
          <p:spPr bwMode="auto">
            <a:xfrm>
              <a:off x="900" y="3322"/>
              <a:ext cx="1156" cy="62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3" name="Line 622"/>
            <p:cNvSpPr>
              <a:spLocks noChangeShapeType="1"/>
            </p:cNvSpPr>
            <p:nvPr/>
          </p:nvSpPr>
          <p:spPr bwMode="auto">
            <a:xfrm>
              <a:off x="712" y="3382"/>
              <a:ext cx="1048" cy="56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4" name="Line 623"/>
            <p:cNvSpPr>
              <a:spLocks noChangeShapeType="1"/>
            </p:cNvSpPr>
            <p:nvPr/>
          </p:nvSpPr>
          <p:spPr bwMode="auto">
            <a:xfrm>
              <a:off x="716" y="3562"/>
              <a:ext cx="714" cy="3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5" name="Line 624"/>
            <p:cNvSpPr>
              <a:spLocks noChangeShapeType="1"/>
            </p:cNvSpPr>
            <p:nvPr/>
          </p:nvSpPr>
          <p:spPr bwMode="auto">
            <a:xfrm>
              <a:off x="712" y="3706"/>
              <a:ext cx="434" cy="23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6" name="Line 625"/>
            <p:cNvSpPr>
              <a:spLocks noChangeShapeType="1"/>
            </p:cNvSpPr>
            <p:nvPr/>
          </p:nvSpPr>
          <p:spPr bwMode="auto">
            <a:xfrm>
              <a:off x="716" y="3878"/>
              <a:ext cx="116" cy="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7" name="Freeform 626" descr="Small confetti"/>
            <p:cNvSpPr>
              <a:spLocks/>
            </p:cNvSpPr>
            <p:nvPr/>
          </p:nvSpPr>
          <p:spPr bwMode="auto">
            <a:xfrm>
              <a:off x="3352" y="2546"/>
              <a:ext cx="860" cy="376"/>
            </a:xfrm>
            <a:custGeom>
              <a:avLst/>
              <a:gdLst>
                <a:gd name="T0" fmla="*/ 0 w 860"/>
                <a:gd name="T1" fmla="*/ 244 h 376"/>
                <a:gd name="T2" fmla="*/ 108 w 860"/>
                <a:gd name="T3" fmla="*/ 204 h 376"/>
                <a:gd name="T4" fmla="*/ 276 w 860"/>
                <a:gd name="T5" fmla="*/ 128 h 376"/>
                <a:gd name="T6" fmla="*/ 420 w 860"/>
                <a:gd name="T7" fmla="*/ 52 h 376"/>
                <a:gd name="T8" fmla="*/ 520 w 860"/>
                <a:gd name="T9" fmla="*/ 0 h 376"/>
                <a:gd name="T10" fmla="*/ 860 w 860"/>
                <a:gd name="T11" fmla="*/ 12 h 376"/>
                <a:gd name="T12" fmla="*/ 752 w 860"/>
                <a:gd name="T13" fmla="*/ 40 h 376"/>
                <a:gd name="T14" fmla="*/ 612 w 860"/>
                <a:gd name="T15" fmla="*/ 84 h 376"/>
                <a:gd name="T16" fmla="*/ 440 w 860"/>
                <a:gd name="T17" fmla="*/ 164 h 376"/>
                <a:gd name="T18" fmla="*/ 276 w 860"/>
                <a:gd name="T19" fmla="*/ 244 h 376"/>
                <a:gd name="T20" fmla="*/ 104 w 860"/>
                <a:gd name="T21" fmla="*/ 352 h 376"/>
                <a:gd name="T22" fmla="*/ 72 w 860"/>
                <a:gd name="T23" fmla="*/ 376 h 376"/>
                <a:gd name="T24" fmla="*/ 0 w 860"/>
                <a:gd name="T25" fmla="*/ 244 h 3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60"/>
                <a:gd name="T40" fmla="*/ 0 h 376"/>
                <a:gd name="T41" fmla="*/ 860 w 860"/>
                <a:gd name="T42" fmla="*/ 376 h 37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60" h="376">
                  <a:moveTo>
                    <a:pt x="0" y="244"/>
                  </a:moveTo>
                  <a:lnTo>
                    <a:pt x="108" y="204"/>
                  </a:lnTo>
                  <a:lnTo>
                    <a:pt x="276" y="128"/>
                  </a:lnTo>
                  <a:lnTo>
                    <a:pt x="420" y="52"/>
                  </a:lnTo>
                  <a:lnTo>
                    <a:pt x="520" y="0"/>
                  </a:lnTo>
                  <a:lnTo>
                    <a:pt x="860" y="12"/>
                  </a:lnTo>
                  <a:lnTo>
                    <a:pt x="752" y="40"/>
                  </a:lnTo>
                  <a:lnTo>
                    <a:pt x="612" y="84"/>
                  </a:lnTo>
                  <a:lnTo>
                    <a:pt x="440" y="164"/>
                  </a:lnTo>
                  <a:lnTo>
                    <a:pt x="276" y="244"/>
                  </a:lnTo>
                  <a:lnTo>
                    <a:pt x="104" y="352"/>
                  </a:lnTo>
                  <a:lnTo>
                    <a:pt x="72" y="376"/>
                  </a:lnTo>
                  <a:lnTo>
                    <a:pt x="0" y="244"/>
                  </a:ln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00CCFF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8" name="Freeform 627"/>
            <p:cNvSpPr>
              <a:spLocks/>
            </p:cNvSpPr>
            <p:nvPr/>
          </p:nvSpPr>
          <p:spPr bwMode="auto">
            <a:xfrm>
              <a:off x="3844" y="2430"/>
              <a:ext cx="372" cy="136"/>
            </a:xfrm>
            <a:custGeom>
              <a:avLst/>
              <a:gdLst>
                <a:gd name="T0" fmla="*/ 308 w 372"/>
                <a:gd name="T1" fmla="*/ 0 h 136"/>
                <a:gd name="T2" fmla="*/ 196 w 372"/>
                <a:gd name="T3" fmla="*/ 36 h 136"/>
                <a:gd name="T4" fmla="*/ 0 w 372"/>
                <a:gd name="T5" fmla="*/ 124 h 136"/>
                <a:gd name="T6" fmla="*/ 372 w 372"/>
                <a:gd name="T7" fmla="*/ 136 h 136"/>
                <a:gd name="T8" fmla="*/ 308 w 372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2"/>
                <a:gd name="T16" fmla="*/ 0 h 136"/>
                <a:gd name="T17" fmla="*/ 372 w 372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2" h="136">
                  <a:moveTo>
                    <a:pt x="308" y="0"/>
                  </a:moveTo>
                  <a:lnTo>
                    <a:pt x="196" y="36"/>
                  </a:lnTo>
                  <a:lnTo>
                    <a:pt x="0" y="124"/>
                  </a:lnTo>
                  <a:lnTo>
                    <a:pt x="372" y="13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9" name="Freeform 628"/>
            <p:cNvSpPr>
              <a:spLocks/>
            </p:cNvSpPr>
            <p:nvPr/>
          </p:nvSpPr>
          <p:spPr bwMode="auto">
            <a:xfrm>
              <a:off x="3616" y="2842"/>
              <a:ext cx="716" cy="344"/>
            </a:xfrm>
            <a:custGeom>
              <a:avLst/>
              <a:gdLst>
                <a:gd name="T0" fmla="*/ 0 w 716"/>
                <a:gd name="T1" fmla="*/ 344 h 344"/>
                <a:gd name="T2" fmla="*/ 140 w 716"/>
                <a:gd name="T3" fmla="*/ 264 h 344"/>
                <a:gd name="T4" fmla="*/ 324 w 716"/>
                <a:gd name="T5" fmla="*/ 160 h 344"/>
                <a:gd name="T6" fmla="*/ 548 w 716"/>
                <a:gd name="T7" fmla="*/ 56 h 344"/>
                <a:gd name="T8" fmla="*/ 716 w 716"/>
                <a:gd name="T9" fmla="*/ 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6"/>
                <a:gd name="T16" fmla="*/ 0 h 344"/>
                <a:gd name="T17" fmla="*/ 716 w 716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6" h="344">
                  <a:moveTo>
                    <a:pt x="0" y="344"/>
                  </a:moveTo>
                  <a:cubicBezTo>
                    <a:pt x="43" y="319"/>
                    <a:pt x="86" y="295"/>
                    <a:pt x="140" y="264"/>
                  </a:cubicBezTo>
                  <a:cubicBezTo>
                    <a:pt x="194" y="233"/>
                    <a:pt x="256" y="195"/>
                    <a:pt x="324" y="160"/>
                  </a:cubicBezTo>
                  <a:cubicBezTo>
                    <a:pt x="392" y="125"/>
                    <a:pt x="483" y="83"/>
                    <a:pt x="548" y="56"/>
                  </a:cubicBezTo>
                  <a:cubicBezTo>
                    <a:pt x="613" y="29"/>
                    <a:pt x="664" y="14"/>
                    <a:pt x="716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0" name="Freeform 629"/>
            <p:cNvSpPr>
              <a:spLocks/>
            </p:cNvSpPr>
            <p:nvPr/>
          </p:nvSpPr>
          <p:spPr bwMode="auto">
            <a:xfrm>
              <a:off x="3668" y="2934"/>
              <a:ext cx="708" cy="324"/>
            </a:xfrm>
            <a:custGeom>
              <a:avLst/>
              <a:gdLst>
                <a:gd name="T0" fmla="*/ 0 w 708"/>
                <a:gd name="T1" fmla="*/ 324 h 324"/>
                <a:gd name="T2" fmla="*/ 216 w 708"/>
                <a:gd name="T3" fmla="*/ 204 h 324"/>
                <a:gd name="T4" fmla="*/ 396 w 708"/>
                <a:gd name="T5" fmla="*/ 116 h 324"/>
                <a:gd name="T6" fmla="*/ 600 w 708"/>
                <a:gd name="T7" fmla="*/ 32 h 324"/>
                <a:gd name="T8" fmla="*/ 708 w 708"/>
                <a:gd name="T9" fmla="*/ 0 h 3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8"/>
                <a:gd name="T16" fmla="*/ 0 h 324"/>
                <a:gd name="T17" fmla="*/ 708 w 708"/>
                <a:gd name="T18" fmla="*/ 324 h 3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8" h="324">
                  <a:moveTo>
                    <a:pt x="0" y="324"/>
                  </a:moveTo>
                  <a:cubicBezTo>
                    <a:pt x="75" y="281"/>
                    <a:pt x="150" y="239"/>
                    <a:pt x="216" y="204"/>
                  </a:cubicBezTo>
                  <a:cubicBezTo>
                    <a:pt x="282" y="169"/>
                    <a:pt x="332" y="145"/>
                    <a:pt x="396" y="116"/>
                  </a:cubicBezTo>
                  <a:cubicBezTo>
                    <a:pt x="460" y="87"/>
                    <a:pt x="548" y="51"/>
                    <a:pt x="600" y="32"/>
                  </a:cubicBezTo>
                  <a:cubicBezTo>
                    <a:pt x="652" y="13"/>
                    <a:pt x="680" y="6"/>
                    <a:pt x="708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1" name="Freeform 630"/>
            <p:cNvSpPr>
              <a:spLocks/>
            </p:cNvSpPr>
            <p:nvPr/>
          </p:nvSpPr>
          <p:spPr bwMode="auto">
            <a:xfrm>
              <a:off x="3732" y="3014"/>
              <a:ext cx="688" cy="316"/>
            </a:xfrm>
            <a:custGeom>
              <a:avLst/>
              <a:gdLst>
                <a:gd name="T0" fmla="*/ 0 w 688"/>
                <a:gd name="T1" fmla="*/ 316 h 316"/>
                <a:gd name="T2" fmla="*/ 152 w 688"/>
                <a:gd name="T3" fmla="*/ 224 h 316"/>
                <a:gd name="T4" fmla="*/ 352 w 688"/>
                <a:gd name="T5" fmla="*/ 124 h 316"/>
                <a:gd name="T6" fmla="*/ 456 w 688"/>
                <a:gd name="T7" fmla="*/ 80 h 316"/>
                <a:gd name="T8" fmla="*/ 600 w 688"/>
                <a:gd name="T9" fmla="*/ 24 h 316"/>
                <a:gd name="T10" fmla="*/ 688 w 688"/>
                <a:gd name="T11" fmla="*/ 0 h 3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8"/>
                <a:gd name="T19" fmla="*/ 0 h 316"/>
                <a:gd name="T20" fmla="*/ 688 w 688"/>
                <a:gd name="T21" fmla="*/ 316 h 3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8" h="316">
                  <a:moveTo>
                    <a:pt x="0" y="316"/>
                  </a:moveTo>
                  <a:cubicBezTo>
                    <a:pt x="48" y="284"/>
                    <a:pt x="93" y="256"/>
                    <a:pt x="152" y="224"/>
                  </a:cubicBezTo>
                  <a:cubicBezTo>
                    <a:pt x="211" y="192"/>
                    <a:pt x="301" y="148"/>
                    <a:pt x="352" y="124"/>
                  </a:cubicBezTo>
                  <a:cubicBezTo>
                    <a:pt x="403" y="100"/>
                    <a:pt x="415" y="97"/>
                    <a:pt x="456" y="80"/>
                  </a:cubicBezTo>
                  <a:cubicBezTo>
                    <a:pt x="497" y="63"/>
                    <a:pt x="561" y="37"/>
                    <a:pt x="600" y="24"/>
                  </a:cubicBezTo>
                  <a:cubicBezTo>
                    <a:pt x="639" y="11"/>
                    <a:pt x="663" y="5"/>
                    <a:pt x="688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" name="Freeform 631"/>
            <p:cNvSpPr>
              <a:spLocks/>
            </p:cNvSpPr>
            <p:nvPr/>
          </p:nvSpPr>
          <p:spPr bwMode="auto">
            <a:xfrm>
              <a:off x="3904" y="3276"/>
              <a:ext cx="692" cy="242"/>
            </a:xfrm>
            <a:custGeom>
              <a:avLst/>
              <a:gdLst>
                <a:gd name="T0" fmla="*/ 0 w 692"/>
                <a:gd name="T1" fmla="*/ 242 h 242"/>
                <a:gd name="T2" fmla="*/ 84 w 692"/>
                <a:gd name="T3" fmla="*/ 194 h 242"/>
                <a:gd name="T4" fmla="*/ 224 w 692"/>
                <a:gd name="T5" fmla="*/ 126 h 242"/>
                <a:gd name="T6" fmla="*/ 352 w 692"/>
                <a:gd name="T7" fmla="*/ 74 h 242"/>
                <a:gd name="T8" fmla="*/ 476 w 692"/>
                <a:gd name="T9" fmla="*/ 38 h 242"/>
                <a:gd name="T10" fmla="*/ 604 w 692"/>
                <a:gd name="T11" fmla="*/ 6 h 242"/>
                <a:gd name="T12" fmla="*/ 692 w 692"/>
                <a:gd name="T13" fmla="*/ 2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92"/>
                <a:gd name="T22" fmla="*/ 0 h 242"/>
                <a:gd name="T23" fmla="*/ 692 w 692"/>
                <a:gd name="T24" fmla="*/ 242 h 2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92" h="242">
                  <a:moveTo>
                    <a:pt x="0" y="242"/>
                  </a:moveTo>
                  <a:cubicBezTo>
                    <a:pt x="23" y="227"/>
                    <a:pt x="47" y="213"/>
                    <a:pt x="84" y="194"/>
                  </a:cubicBezTo>
                  <a:cubicBezTo>
                    <a:pt x="121" y="175"/>
                    <a:pt x="180" y="146"/>
                    <a:pt x="224" y="126"/>
                  </a:cubicBezTo>
                  <a:cubicBezTo>
                    <a:pt x="268" y="106"/>
                    <a:pt x="310" y="89"/>
                    <a:pt x="352" y="74"/>
                  </a:cubicBezTo>
                  <a:cubicBezTo>
                    <a:pt x="394" y="59"/>
                    <a:pt x="434" y="49"/>
                    <a:pt x="476" y="38"/>
                  </a:cubicBezTo>
                  <a:cubicBezTo>
                    <a:pt x="518" y="27"/>
                    <a:pt x="568" y="12"/>
                    <a:pt x="604" y="6"/>
                  </a:cubicBezTo>
                  <a:cubicBezTo>
                    <a:pt x="640" y="0"/>
                    <a:pt x="666" y="1"/>
                    <a:pt x="692" y="2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3" name="Freeform 632"/>
            <p:cNvSpPr>
              <a:spLocks/>
            </p:cNvSpPr>
            <p:nvPr/>
          </p:nvSpPr>
          <p:spPr bwMode="auto">
            <a:xfrm>
              <a:off x="3976" y="3367"/>
              <a:ext cx="672" cy="215"/>
            </a:xfrm>
            <a:custGeom>
              <a:avLst/>
              <a:gdLst>
                <a:gd name="T0" fmla="*/ 0 w 672"/>
                <a:gd name="T1" fmla="*/ 215 h 215"/>
                <a:gd name="T2" fmla="*/ 136 w 672"/>
                <a:gd name="T3" fmla="*/ 143 h 215"/>
                <a:gd name="T4" fmla="*/ 300 w 672"/>
                <a:gd name="T5" fmla="*/ 79 h 215"/>
                <a:gd name="T6" fmla="*/ 452 w 672"/>
                <a:gd name="T7" fmla="*/ 27 h 215"/>
                <a:gd name="T8" fmla="*/ 624 w 672"/>
                <a:gd name="T9" fmla="*/ 3 h 215"/>
                <a:gd name="T10" fmla="*/ 672 w 672"/>
                <a:gd name="T11" fmla="*/ 7 h 2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2"/>
                <a:gd name="T19" fmla="*/ 0 h 215"/>
                <a:gd name="T20" fmla="*/ 672 w 672"/>
                <a:gd name="T21" fmla="*/ 215 h 2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2" h="215">
                  <a:moveTo>
                    <a:pt x="0" y="215"/>
                  </a:moveTo>
                  <a:cubicBezTo>
                    <a:pt x="43" y="190"/>
                    <a:pt x="86" y="166"/>
                    <a:pt x="136" y="143"/>
                  </a:cubicBezTo>
                  <a:cubicBezTo>
                    <a:pt x="186" y="120"/>
                    <a:pt x="247" y="98"/>
                    <a:pt x="300" y="79"/>
                  </a:cubicBezTo>
                  <a:cubicBezTo>
                    <a:pt x="353" y="60"/>
                    <a:pt x="398" y="40"/>
                    <a:pt x="452" y="27"/>
                  </a:cubicBezTo>
                  <a:cubicBezTo>
                    <a:pt x="506" y="14"/>
                    <a:pt x="587" y="6"/>
                    <a:pt x="624" y="3"/>
                  </a:cubicBezTo>
                  <a:cubicBezTo>
                    <a:pt x="661" y="0"/>
                    <a:pt x="666" y="3"/>
                    <a:pt x="672" y="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4" name="Freeform 633" descr="Small confetti"/>
            <p:cNvSpPr>
              <a:spLocks/>
            </p:cNvSpPr>
            <p:nvPr/>
          </p:nvSpPr>
          <p:spPr bwMode="auto">
            <a:xfrm>
              <a:off x="4076" y="3479"/>
              <a:ext cx="619" cy="310"/>
            </a:xfrm>
            <a:custGeom>
              <a:avLst/>
              <a:gdLst>
                <a:gd name="T0" fmla="*/ 0 w 619"/>
                <a:gd name="T1" fmla="*/ 219 h 310"/>
                <a:gd name="T2" fmla="*/ 124 w 619"/>
                <a:gd name="T3" fmla="*/ 151 h 310"/>
                <a:gd name="T4" fmla="*/ 260 w 619"/>
                <a:gd name="T5" fmla="*/ 91 h 310"/>
                <a:gd name="T6" fmla="*/ 372 w 619"/>
                <a:gd name="T7" fmla="*/ 47 h 310"/>
                <a:gd name="T8" fmla="*/ 548 w 619"/>
                <a:gd name="T9" fmla="*/ 7 h 310"/>
                <a:gd name="T10" fmla="*/ 616 w 619"/>
                <a:gd name="T11" fmla="*/ 3 h 310"/>
                <a:gd name="T12" fmla="*/ 564 w 619"/>
                <a:gd name="T13" fmla="*/ 23 h 310"/>
                <a:gd name="T14" fmla="*/ 480 w 619"/>
                <a:gd name="T15" fmla="*/ 59 h 310"/>
                <a:gd name="T16" fmla="*/ 380 w 619"/>
                <a:gd name="T17" fmla="*/ 123 h 310"/>
                <a:gd name="T18" fmla="*/ 232 w 619"/>
                <a:gd name="T19" fmla="*/ 215 h 310"/>
                <a:gd name="T20" fmla="*/ 88 w 619"/>
                <a:gd name="T21" fmla="*/ 303 h 310"/>
                <a:gd name="T22" fmla="*/ 40 w 619"/>
                <a:gd name="T23" fmla="*/ 255 h 310"/>
                <a:gd name="T24" fmla="*/ 0 w 619"/>
                <a:gd name="T25" fmla="*/ 219 h 3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19"/>
                <a:gd name="T40" fmla="*/ 0 h 310"/>
                <a:gd name="T41" fmla="*/ 619 w 619"/>
                <a:gd name="T42" fmla="*/ 310 h 31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19" h="310">
                  <a:moveTo>
                    <a:pt x="0" y="219"/>
                  </a:moveTo>
                  <a:cubicBezTo>
                    <a:pt x="10" y="198"/>
                    <a:pt x="81" y="172"/>
                    <a:pt x="124" y="151"/>
                  </a:cubicBezTo>
                  <a:cubicBezTo>
                    <a:pt x="167" y="130"/>
                    <a:pt x="219" y="108"/>
                    <a:pt x="260" y="91"/>
                  </a:cubicBezTo>
                  <a:cubicBezTo>
                    <a:pt x="301" y="74"/>
                    <a:pt x="324" y="61"/>
                    <a:pt x="372" y="47"/>
                  </a:cubicBezTo>
                  <a:cubicBezTo>
                    <a:pt x="420" y="33"/>
                    <a:pt x="507" y="14"/>
                    <a:pt x="548" y="7"/>
                  </a:cubicBezTo>
                  <a:cubicBezTo>
                    <a:pt x="589" y="0"/>
                    <a:pt x="613" y="0"/>
                    <a:pt x="616" y="3"/>
                  </a:cubicBezTo>
                  <a:cubicBezTo>
                    <a:pt x="619" y="6"/>
                    <a:pt x="587" y="14"/>
                    <a:pt x="564" y="23"/>
                  </a:cubicBezTo>
                  <a:cubicBezTo>
                    <a:pt x="541" y="32"/>
                    <a:pt x="511" y="42"/>
                    <a:pt x="480" y="59"/>
                  </a:cubicBezTo>
                  <a:cubicBezTo>
                    <a:pt x="449" y="76"/>
                    <a:pt x="421" y="97"/>
                    <a:pt x="380" y="123"/>
                  </a:cubicBezTo>
                  <a:cubicBezTo>
                    <a:pt x="339" y="149"/>
                    <a:pt x="281" y="185"/>
                    <a:pt x="232" y="215"/>
                  </a:cubicBezTo>
                  <a:cubicBezTo>
                    <a:pt x="183" y="245"/>
                    <a:pt x="120" y="296"/>
                    <a:pt x="88" y="303"/>
                  </a:cubicBezTo>
                  <a:cubicBezTo>
                    <a:pt x="56" y="310"/>
                    <a:pt x="55" y="269"/>
                    <a:pt x="40" y="255"/>
                  </a:cubicBezTo>
                  <a:cubicBezTo>
                    <a:pt x="25" y="241"/>
                    <a:pt x="8" y="227"/>
                    <a:pt x="0" y="219"/>
                  </a:cubicBez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FFFF66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5" name="Freeform 634"/>
            <p:cNvSpPr>
              <a:spLocks/>
            </p:cNvSpPr>
            <p:nvPr/>
          </p:nvSpPr>
          <p:spPr bwMode="auto">
            <a:xfrm>
              <a:off x="4392" y="3806"/>
              <a:ext cx="564" cy="124"/>
            </a:xfrm>
            <a:custGeom>
              <a:avLst/>
              <a:gdLst>
                <a:gd name="T0" fmla="*/ 0 w 564"/>
                <a:gd name="T1" fmla="*/ 124 h 124"/>
                <a:gd name="T2" fmla="*/ 132 w 564"/>
                <a:gd name="T3" fmla="*/ 88 h 124"/>
                <a:gd name="T4" fmla="*/ 284 w 564"/>
                <a:gd name="T5" fmla="*/ 48 h 124"/>
                <a:gd name="T6" fmla="*/ 408 w 564"/>
                <a:gd name="T7" fmla="*/ 20 h 124"/>
                <a:gd name="T8" fmla="*/ 564 w 564"/>
                <a:gd name="T9" fmla="*/ 0 h 1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4"/>
                <a:gd name="T16" fmla="*/ 0 h 124"/>
                <a:gd name="T17" fmla="*/ 564 w 564"/>
                <a:gd name="T18" fmla="*/ 124 h 1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4" h="124">
                  <a:moveTo>
                    <a:pt x="0" y="124"/>
                  </a:moveTo>
                  <a:cubicBezTo>
                    <a:pt x="42" y="112"/>
                    <a:pt x="85" y="101"/>
                    <a:pt x="132" y="88"/>
                  </a:cubicBezTo>
                  <a:cubicBezTo>
                    <a:pt x="179" y="75"/>
                    <a:pt x="238" y="59"/>
                    <a:pt x="284" y="48"/>
                  </a:cubicBezTo>
                  <a:cubicBezTo>
                    <a:pt x="330" y="37"/>
                    <a:pt x="361" y="28"/>
                    <a:pt x="408" y="20"/>
                  </a:cubicBezTo>
                  <a:cubicBezTo>
                    <a:pt x="455" y="12"/>
                    <a:pt x="509" y="6"/>
                    <a:pt x="564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6" name="Freeform 635"/>
            <p:cNvSpPr>
              <a:spLocks/>
            </p:cNvSpPr>
            <p:nvPr/>
          </p:nvSpPr>
          <p:spPr bwMode="auto">
            <a:xfrm>
              <a:off x="4704" y="3746"/>
              <a:ext cx="496" cy="188"/>
            </a:xfrm>
            <a:custGeom>
              <a:avLst/>
              <a:gdLst>
                <a:gd name="T0" fmla="*/ 0 w 496"/>
                <a:gd name="T1" fmla="*/ 188 h 188"/>
                <a:gd name="T2" fmla="*/ 140 w 496"/>
                <a:gd name="T3" fmla="*/ 164 h 188"/>
                <a:gd name="T4" fmla="*/ 314 w 496"/>
                <a:gd name="T5" fmla="*/ 124 h 188"/>
                <a:gd name="T6" fmla="*/ 496 w 496"/>
                <a:gd name="T7" fmla="*/ 0 h 1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188"/>
                <a:gd name="T14" fmla="*/ 496 w 496"/>
                <a:gd name="T15" fmla="*/ 188 h 1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188">
                  <a:moveTo>
                    <a:pt x="0" y="188"/>
                  </a:moveTo>
                  <a:cubicBezTo>
                    <a:pt x="44" y="180"/>
                    <a:pt x="88" y="175"/>
                    <a:pt x="140" y="164"/>
                  </a:cubicBezTo>
                  <a:cubicBezTo>
                    <a:pt x="192" y="153"/>
                    <a:pt x="255" y="151"/>
                    <a:pt x="314" y="124"/>
                  </a:cubicBezTo>
                  <a:cubicBezTo>
                    <a:pt x="373" y="97"/>
                    <a:pt x="458" y="26"/>
                    <a:pt x="496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7" name="Line 636"/>
            <p:cNvSpPr>
              <a:spLocks noChangeShapeType="1"/>
            </p:cNvSpPr>
            <p:nvPr/>
          </p:nvSpPr>
          <p:spPr bwMode="auto">
            <a:xfrm flipH="1" flipV="1">
              <a:off x="3764" y="3099"/>
              <a:ext cx="50" cy="7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8" name="Line 637"/>
            <p:cNvSpPr>
              <a:spLocks noChangeShapeType="1"/>
            </p:cNvSpPr>
            <p:nvPr/>
          </p:nvSpPr>
          <p:spPr bwMode="auto">
            <a:xfrm flipH="1" flipV="1">
              <a:off x="3930" y="3009"/>
              <a:ext cx="50" cy="7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9" name="Line 638"/>
            <p:cNvSpPr>
              <a:spLocks noChangeShapeType="1"/>
            </p:cNvSpPr>
            <p:nvPr/>
          </p:nvSpPr>
          <p:spPr bwMode="auto">
            <a:xfrm flipH="1" flipV="1">
              <a:off x="4116" y="2917"/>
              <a:ext cx="52" cy="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0" name="Line 639"/>
            <p:cNvSpPr>
              <a:spLocks noChangeShapeType="1"/>
            </p:cNvSpPr>
            <p:nvPr/>
          </p:nvSpPr>
          <p:spPr bwMode="auto">
            <a:xfrm flipH="1" flipV="1">
              <a:off x="3884" y="3135"/>
              <a:ext cx="56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1" name="Line 640"/>
            <p:cNvSpPr>
              <a:spLocks noChangeShapeType="1"/>
            </p:cNvSpPr>
            <p:nvPr/>
          </p:nvSpPr>
          <p:spPr bwMode="auto">
            <a:xfrm flipH="1" flipV="1">
              <a:off x="4078" y="3037"/>
              <a:ext cx="50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2" name="Line 641"/>
            <p:cNvSpPr>
              <a:spLocks noChangeShapeType="1"/>
            </p:cNvSpPr>
            <p:nvPr/>
          </p:nvSpPr>
          <p:spPr bwMode="auto">
            <a:xfrm flipH="1" flipV="1">
              <a:off x="4266" y="2969"/>
              <a:ext cx="42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" name="Line 642"/>
            <p:cNvSpPr>
              <a:spLocks noChangeShapeType="1"/>
            </p:cNvSpPr>
            <p:nvPr/>
          </p:nvSpPr>
          <p:spPr bwMode="auto">
            <a:xfrm flipV="1">
              <a:off x="4156" y="3369"/>
              <a:ext cx="48" cy="12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4" name="Line 643"/>
            <p:cNvSpPr>
              <a:spLocks noChangeShapeType="1"/>
            </p:cNvSpPr>
            <p:nvPr/>
          </p:nvSpPr>
          <p:spPr bwMode="auto">
            <a:xfrm flipV="1">
              <a:off x="4406" y="3291"/>
              <a:ext cx="44" cy="10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5" name="Line 644"/>
            <p:cNvSpPr>
              <a:spLocks noChangeShapeType="1"/>
            </p:cNvSpPr>
            <p:nvPr/>
          </p:nvSpPr>
          <p:spPr bwMode="auto">
            <a:xfrm flipV="1">
              <a:off x="4194" y="3441"/>
              <a:ext cx="86" cy="1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6" name="Line 645"/>
            <p:cNvSpPr>
              <a:spLocks noChangeShapeType="1"/>
            </p:cNvSpPr>
            <p:nvPr/>
          </p:nvSpPr>
          <p:spPr bwMode="auto">
            <a:xfrm flipV="1">
              <a:off x="4416" y="3383"/>
              <a:ext cx="70" cy="14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7" name="Line 646"/>
            <p:cNvSpPr>
              <a:spLocks noChangeShapeType="1"/>
            </p:cNvSpPr>
            <p:nvPr/>
          </p:nvSpPr>
          <p:spPr bwMode="auto">
            <a:xfrm flipV="1">
              <a:off x="4622" y="3403"/>
              <a:ext cx="40" cy="7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8" name="Line 647"/>
            <p:cNvSpPr>
              <a:spLocks noChangeShapeType="1"/>
            </p:cNvSpPr>
            <p:nvPr/>
          </p:nvSpPr>
          <p:spPr bwMode="auto">
            <a:xfrm flipV="1">
              <a:off x="1179" y="3273"/>
              <a:ext cx="54" cy="6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9" name="Line 648"/>
            <p:cNvSpPr>
              <a:spLocks noChangeShapeType="1"/>
            </p:cNvSpPr>
            <p:nvPr/>
          </p:nvSpPr>
          <p:spPr bwMode="auto">
            <a:xfrm flipV="1">
              <a:off x="1409" y="3393"/>
              <a:ext cx="62" cy="7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0" name="Line 649"/>
            <p:cNvSpPr>
              <a:spLocks noChangeShapeType="1"/>
            </p:cNvSpPr>
            <p:nvPr/>
          </p:nvSpPr>
          <p:spPr bwMode="auto">
            <a:xfrm flipV="1">
              <a:off x="1653" y="3523"/>
              <a:ext cx="60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1" name="Line 650"/>
            <p:cNvSpPr>
              <a:spLocks noChangeShapeType="1"/>
            </p:cNvSpPr>
            <p:nvPr/>
          </p:nvSpPr>
          <p:spPr bwMode="auto">
            <a:xfrm flipV="1">
              <a:off x="1965" y="3687"/>
              <a:ext cx="64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2" name="Line 651"/>
            <p:cNvSpPr>
              <a:spLocks noChangeShapeType="1"/>
            </p:cNvSpPr>
            <p:nvPr/>
          </p:nvSpPr>
          <p:spPr bwMode="auto">
            <a:xfrm flipV="1">
              <a:off x="2249" y="3845"/>
              <a:ext cx="62" cy="7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3" name="Line 652"/>
            <p:cNvSpPr>
              <a:spLocks noChangeShapeType="1"/>
            </p:cNvSpPr>
            <p:nvPr/>
          </p:nvSpPr>
          <p:spPr bwMode="auto">
            <a:xfrm flipV="1">
              <a:off x="2045" y="3851"/>
              <a:ext cx="74" cy="8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4" name="Line 653"/>
            <p:cNvSpPr>
              <a:spLocks noChangeShapeType="1"/>
            </p:cNvSpPr>
            <p:nvPr/>
          </p:nvSpPr>
          <p:spPr bwMode="auto">
            <a:xfrm flipV="1">
              <a:off x="1772" y="3701"/>
              <a:ext cx="74" cy="8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5" name="Line 654"/>
            <p:cNvSpPr>
              <a:spLocks noChangeShapeType="1"/>
            </p:cNvSpPr>
            <p:nvPr/>
          </p:nvSpPr>
          <p:spPr bwMode="auto">
            <a:xfrm flipV="1">
              <a:off x="1480" y="3543"/>
              <a:ext cx="78" cy="8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6" name="Line 655"/>
            <p:cNvSpPr>
              <a:spLocks noChangeShapeType="1"/>
            </p:cNvSpPr>
            <p:nvPr/>
          </p:nvSpPr>
          <p:spPr bwMode="auto">
            <a:xfrm flipV="1">
              <a:off x="1230" y="3411"/>
              <a:ext cx="78" cy="8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7" name="Line 656"/>
            <p:cNvSpPr>
              <a:spLocks noChangeShapeType="1"/>
            </p:cNvSpPr>
            <p:nvPr/>
          </p:nvSpPr>
          <p:spPr bwMode="auto">
            <a:xfrm flipV="1">
              <a:off x="950" y="3307"/>
              <a:ext cx="28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8" name="Line 657"/>
            <p:cNvSpPr>
              <a:spLocks noChangeShapeType="1"/>
            </p:cNvSpPr>
            <p:nvPr/>
          </p:nvSpPr>
          <p:spPr bwMode="auto">
            <a:xfrm flipV="1">
              <a:off x="1011" y="3433"/>
              <a:ext cx="92" cy="10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9" name="Line 658"/>
            <p:cNvSpPr>
              <a:spLocks noChangeShapeType="1"/>
            </p:cNvSpPr>
            <p:nvPr/>
          </p:nvSpPr>
          <p:spPr bwMode="auto">
            <a:xfrm flipV="1">
              <a:off x="1245" y="3559"/>
              <a:ext cx="92" cy="10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0" name="Line 659"/>
            <p:cNvSpPr>
              <a:spLocks noChangeShapeType="1"/>
            </p:cNvSpPr>
            <p:nvPr/>
          </p:nvSpPr>
          <p:spPr bwMode="auto">
            <a:xfrm flipV="1">
              <a:off x="1485" y="3687"/>
              <a:ext cx="94" cy="10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1" name="Line 660"/>
            <p:cNvSpPr>
              <a:spLocks noChangeShapeType="1"/>
            </p:cNvSpPr>
            <p:nvPr/>
          </p:nvSpPr>
          <p:spPr bwMode="auto">
            <a:xfrm flipV="1">
              <a:off x="1819" y="3855"/>
              <a:ext cx="76" cy="8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2" name="Line 661"/>
            <p:cNvSpPr>
              <a:spLocks noChangeShapeType="1"/>
            </p:cNvSpPr>
            <p:nvPr/>
          </p:nvSpPr>
          <p:spPr bwMode="auto">
            <a:xfrm flipV="1">
              <a:off x="1301" y="3755"/>
              <a:ext cx="100" cy="11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3" name="Line 662"/>
            <p:cNvSpPr>
              <a:spLocks noChangeShapeType="1"/>
            </p:cNvSpPr>
            <p:nvPr/>
          </p:nvSpPr>
          <p:spPr bwMode="auto">
            <a:xfrm flipV="1">
              <a:off x="1051" y="3619"/>
              <a:ext cx="102" cy="1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4" name="Line 663"/>
            <p:cNvSpPr>
              <a:spLocks noChangeShapeType="1"/>
            </p:cNvSpPr>
            <p:nvPr/>
          </p:nvSpPr>
          <p:spPr bwMode="auto">
            <a:xfrm flipV="1">
              <a:off x="755" y="3461"/>
              <a:ext cx="100" cy="11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5" name="Line 664"/>
            <p:cNvSpPr>
              <a:spLocks noChangeShapeType="1"/>
            </p:cNvSpPr>
            <p:nvPr/>
          </p:nvSpPr>
          <p:spPr bwMode="auto">
            <a:xfrm flipV="1">
              <a:off x="831" y="3671"/>
              <a:ext cx="84" cy="9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6" name="Line 665"/>
            <p:cNvSpPr>
              <a:spLocks noChangeShapeType="1"/>
            </p:cNvSpPr>
            <p:nvPr/>
          </p:nvSpPr>
          <p:spPr bwMode="auto">
            <a:xfrm flipV="1">
              <a:off x="1059" y="3787"/>
              <a:ext cx="92" cy="10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7" name="Line 666"/>
            <p:cNvSpPr>
              <a:spLocks noChangeShapeType="1"/>
            </p:cNvSpPr>
            <p:nvPr/>
          </p:nvSpPr>
          <p:spPr bwMode="auto">
            <a:xfrm flipV="1">
              <a:off x="889" y="3843"/>
              <a:ext cx="76" cy="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8" name="Line 667"/>
            <p:cNvSpPr>
              <a:spLocks noChangeShapeType="1"/>
            </p:cNvSpPr>
            <p:nvPr/>
          </p:nvSpPr>
          <p:spPr bwMode="auto">
            <a:xfrm flipV="1">
              <a:off x="1387" y="3925"/>
              <a:ext cx="20" cy="1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9" name="Line 668"/>
            <p:cNvSpPr>
              <a:spLocks noChangeShapeType="1"/>
            </p:cNvSpPr>
            <p:nvPr/>
          </p:nvSpPr>
          <p:spPr bwMode="auto">
            <a:xfrm flipH="1" flipV="1">
              <a:off x="4747" y="3841"/>
              <a:ext cx="22" cy="8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0" name="Line 669"/>
            <p:cNvSpPr>
              <a:spLocks noChangeShapeType="1"/>
            </p:cNvSpPr>
            <p:nvPr/>
          </p:nvSpPr>
          <p:spPr bwMode="auto">
            <a:xfrm flipH="1" flipV="1">
              <a:off x="4542" y="3889"/>
              <a:ext cx="8" cy="4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1" name="Line 670"/>
            <p:cNvSpPr>
              <a:spLocks noChangeShapeType="1"/>
            </p:cNvSpPr>
            <p:nvPr/>
          </p:nvSpPr>
          <p:spPr bwMode="auto">
            <a:xfrm flipH="1" flipV="1">
              <a:off x="4941" y="3811"/>
              <a:ext cx="14" cy="7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2" name="Freeform 671" descr="Small confetti"/>
            <p:cNvSpPr>
              <a:spLocks/>
            </p:cNvSpPr>
            <p:nvPr/>
          </p:nvSpPr>
          <p:spPr bwMode="auto">
            <a:xfrm>
              <a:off x="4413" y="2915"/>
              <a:ext cx="360" cy="159"/>
            </a:xfrm>
            <a:custGeom>
              <a:avLst/>
              <a:gdLst>
                <a:gd name="T0" fmla="*/ 102 w 360"/>
                <a:gd name="T1" fmla="*/ 15 h 159"/>
                <a:gd name="T2" fmla="*/ 0 w 360"/>
                <a:gd name="T3" fmla="*/ 57 h 159"/>
                <a:gd name="T4" fmla="*/ 60 w 360"/>
                <a:gd name="T5" fmla="*/ 159 h 159"/>
                <a:gd name="T6" fmla="*/ 138 w 360"/>
                <a:gd name="T7" fmla="*/ 120 h 159"/>
                <a:gd name="T8" fmla="*/ 360 w 360"/>
                <a:gd name="T9" fmla="*/ 6 h 159"/>
                <a:gd name="T10" fmla="*/ 258 w 360"/>
                <a:gd name="T11" fmla="*/ 0 h 159"/>
                <a:gd name="T12" fmla="*/ 102 w 360"/>
                <a:gd name="T13" fmla="*/ 15 h 1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0"/>
                <a:gd name="T22" fmla="*/ 0 h 159"/>
                <a:gd name="T23" fmla="*/ 360 w 360"/>
                <a:gd name="T24" fmla="*/ 159 h 15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0" h="159">
                  <a:moveTo>
                    <a:pt x="102" y="15"/>
                  </a:moveTo>
                  <a:lnTo>
                    <a:pt x="0" y="57"/>
                  </a:lnTo>
                  <a:lnTo>
                    <a:pt x="60" y="159"/>
                  </a:lnTo>
                  <a:lnTo>
                    <a:pt x="138" y="120"/>
                  </a:lnTo>
                  <a:lnTo>
                    <a:pt x="360" y="6"/>
                  </a:lnTo>
                  <a:lnTo>
                    <a:pt x="258" y="0"/>
                  </a:lnTo>
                  <a:lnTo>
                    <a:pt x="102" y="15"/>
                  </a:ln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00CCFF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3" name="Freeform 672" descr="Small confetti"/>
            <p:cNvSpPr>
              <a:spLocks/>
            </p:cNvSpPr>
            <p:nvPr/>
          </p:nvSpPr>
          <p:spPr bwMode="auto">
            <a:xfrm>
              <a:off x="4464" y="2622"/>
              <a:ext cx="1313" cy="335"/>
            </a:xfrm>
            <a:custGeom>
              <a:avLst/>
              <a:gdLst>
                <a:gd name="T0" fmla="*/ 24 w 1313"/>
                <a:gd name="T1" fmla="*/ 320 h 335"/>
                <a:gd name="T2" fmla="*/ 219 w 1313"/>
                <a:gd name="T3" fmla="*/ 230 h 335"/>
                <a:gd name="T4" fmla="*/ 402 w 1313"/>
                <a:gd name="T5" fmla="*/ 137 h 335"/>
                <a:gd name="T6" fmla="*/ 525 w 1313"/>
                <a:gd name="T7" fmla="*/ 74 h 335"/>
                <a:gd name="T8" fmla="*/ 612 w 1313"/>
                <a:gd name="T9" fmla="*/ 29 h 335"/>
                <a:gd name="T10" fmla="*/ 714 w 1313"/>
                <a:gd name="T11" fmla="*/ 17 h 335"/>
                <a:gd name="T12" fmla="*/ 849 w 1313"/>
                <a:gd name="T13" fmla="*/ 8 h 335"/>
                <a:gd name="T14" fmla="*/ 1026 w 1313"/>
                <a:gd name="T15" fmla="*/ 2 h 335"/>
                <a:gd name="T16" fmla="*/ 1131 w 1313"/>
                <a:gd name="T17" fmla="*/ 17 h 335"/>
                <a:gd name="T18" fmla="*/ 1254 w 1313"/>
                <a:gd name="T19" fmla="*/ 101 h 335"/>
                <a:gd name="T20" fmla="*/ 1305 w 1313"/>
                <a:gd name="T21" fmla="*/ 140 h 335"/>
                <a:gd name="T22" fmla="*/ 1302 w 1313"/>
                <a:gd name="T23" fmla="*/ 179 h 335"/>
                <a:gd name="T24" fmla="*/ 1302 w 1313"/>
                <a:gd name="T25" fmla="*/ 305 h 335"/>
                <a:gd name="T26" fmla="*/ 1248 w 1313"/>
                <a:gd name="T27" fmla="*/ 272 h 335"/>
                <a:gd name="T28" fmla="*/ 1152 w 1313"/>
                <a:gd name="T29" fmla="*/ 212 h 335"/>
                <a:gd name="T30" fmla="*/ 1080 w 1313"/>
                <a:gd name="T31" fmla="*/ 164 h 335"/>
                <a:gd name="T32" fmla="*/ 1008 w 1313"/>
                <a:gd name="T33" fmla="*/ 128 h 335"/>
                <a:gd name="T34" fmla="*/ 903 w 1313"/>
                <a:gd name="T35" fmla="*/ 104 h 335"/>
                <a:gd name="T36" fmla="*/ 828 w 1313"/>
                <a:gd name="T37" fmla="*/ 104 h 335"/>
                <a:gd name="T38" fmla="*/ 747 w 1313"/>
                <a:gd name="T39" fmla="*/ 119 h 335"/>
                <a:gd name="T40" fmla="*/ 678 w 1313"/>
                <a:gd name="T41" fmla="*/ 137 h 335"/>
                <a:gd name="T42" fmla="*/ 576 w 1313"/>
                <a:gd name="T43" fmla="*/ 182 h 335"/>
                <a:gd name="T44" fmla="*/ 438 w 1313"/>
                <a:gd name="T45" fmla="*/ 242 h 335"/>
                <a:gd name="T46" fmla="*/ 294 w 1313"/>
                <a:gd name="T47" fmla="*/ 308 h 335"/>
                <a:gd name="T48" fmla="*/ 243 w 1313"/>
                <a:gd name="T49" fmla="*/ 323 h 335"/>
                <a:gd name="T50" fmla="*/ 171 w 1313"/>
                <a:gd name="T51" fmla="*/ 317 h 335"/>
                <a:gd name="T52" fmla="*/ 78 w 1313"/>
                <a:gd name="T53" fmla="*/ 320 h 335"/>
                <a:gd name="T54" fmla="*/ 24 w 1313"/>
                <a:gd name="T55" fmla="*/ 320 h 33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13"/>
                <a:gd name="T85" fmla="*/ 0 h 335"/>
                <a:gd name="T86" fmla="*/ 1313 w 1313"/>
                <a:gd name="T87" fmla="*/ 335 h 335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13" h="335">
                  <a:moveTo>
                    <a:pt x="24" y="320"/>
                  </a:moveTo>
                  <a:cubicBezTo>
                    <a:pt x="48" y="305"/>
                    <a:pt x="156" y="260"/>
                    <a:pt x="219" y="230"/>
                  </a:cubicBezTo>
                  <a:cubicBezTo>
                    <a:pt x="282" y="200"/>
                    <a:pt x="351" y="163"/>
                    <a:pt x="402" y="137"/>
                  </a:cubicBezTo>
                  <a:cubicBezTo>
                    <a:pt x="453" y="111"/>
                    <a:pt x="490" y="92"/>
                    <a:pt x="525" y="74"/>
                  </a:cubicBezTo>
                  <a:cubicBezTo>
                    <a:pt x="560" y="56"/>
                    <a:pt x="581" y="38"/>
                    <a:pt x="612" y="29"/>
                  </a:cubicBezTo>
                  <a:cubicBezTo>
                    <a:pt x="643" y="20"/>
                    <a:pt x="675" y="20"/>
                    <a:pt x="714" y="17"/>
                  </a:cubicBezTo>
                  <a:cubicBezTo>
                    <a:pt x="753" y="14"/>
                    <a:pt x="797" y="10"/>
                    <a:pt x="849" y="8"/>
                  </a:cubicBezTo>
                  <a:cubicBezTo>
                    <a:pt x="901" y="6"/>
                    <a:pt x="979" y="0"/>
                    <a:pt x="1026" y="2"/>
                  </a:cubicBezTo>
                  <a:cubicBezTo>
                    <a:pt x="1073" y="4"/>
                    <a:pt x="1093" y="1"/>
                    <a:pt x="1131" y="17"/>
                  </a:cubicBezTo>
                  <a:cubicBezTo>
                    <a:pt x="1169" y="33"/>
                    <a:pt x="1225" y="80"/>
                    <a:pt x="1254" y="101"/>
                  </a:cubicBezTo>
                  <a:cubicBezTo>
                    <a:pt x="1283" y="122"/>
                    <a:pt x="1297" y="127"/>
                    <a:pt x="1305" y="140"/>
                  </a:cubicBezTo>
                  <a:cubicBezTo>
                    <a:pt x="1313" y="153"/>
                    <a:pt x="1302" y="152"/>
                    <a:pt x="1302" y="179"/>
                  </a:cubicBezTo>
                  <a:cubicBezTo>
                    <a:pt x="1302" y="206"/>
                    <a:pt x="1311" y="290"/>
                    <a:pt x="1302" y="305"/>
                  </a:cubicBezTo>
                  <a:cubicBezTo>
                    <a:pt x="1305" y="320"/>
                    <a:pt x="1273" y="288"/>
                    <a:pt x="1248" y="272"/>
                  </a:cubicBezTo>
                  <a:cubicBezTo>
                    <a:pt x="1223" y="256"/>
                    <a:pt x="1180" y="230"/>
                    <a:pt x="1152" y="212"/>
                  </a:cubicBezTo>
                  <a:cubicBezTo>
                    <a:pt x="1124" y="194"/>
                    <a:pt x="1104" y="178"/>
                    <a:pt x="1080" y="164"/>
                  </a:cubicBezTo>
                  <a:cubicBezTo>
                    <a:pt x="1056" y="150"/>
                    <a:pt x="1037" y="138"/>
                    <a:pt x="1008" y="128"/>
                  </a:cubicBezTo>
                  <a:cubicBezTo>
                    <a:pt x="979" y="118"/>
                    <a:pt x="933" y="108"/>
                    <a:pt x="903" y="104"/>
                  </a:cubicBezTo>
                  <a:cubicBezTo>
                    <a:pt x="873" y="100"/>
                    <a:pt x="854" y="102"/>
                    <a:pt x="828" y="104"/>
                  </a:cubicBezTo>
                  <a:cubicBezTo>
                    <a:pt x="802" y="106"/>
                    <a:pt x="772" y="114"/>
                    <a:pt x="747" y="119"/>
                  </a:cubicBezTo>
                  <a:cubicBezTo>
                    <a:pt x="722" y="124"/>
                    <a:pt x="707" y="126"/>
                    <a:pt x="678" y="137"/>
                  </a:cubicBezTo>
                  <a:cubicBezTo>
                    <a:pt x="649" y="148"/>
                    <a:pt x="616" y="165"/>
                    <a:pt x="576" y="182"/>
                  </a:cubicBezTo>
                  <a:cubicBezTo>
                    <a:pt x="536" y="199"/>
                    <a:pt x="485" y="221"/>
                    <a:pt x="438" y="242"/>
                  </a:cubicBezTo>
                  <a:cubicBezTo>
                    <a:pt x="391" y="263"/>
                    <a:pt x="326" y="295"/>
                    <a:pt x="294" y="308"/>
                  </a:cubicBezTo>
                  <a:cubicBezTo>
                    <a:pt x="262" y="321"/>
                    <a:pt x="263" y="322"/>
                    <a:pt x="243" y="323"/>
                  </a:cubicBezTo>
                  <a:cubicBezTo>
                    <a:pt x="223" y="324"/>
                    <a:pt x="198" y="317"/>
                    <a:pt x="171" y="317"/>
                  </a:cubicBezTo>
                  <a:cubicBezTo>
                    <a:pt x="144" y="317"/>
                    <a:pt x="102" y="320"/>
                    <a:pt x="78" y="320"/>
                  </a:cubicBezTo>
                  <a:cubicBezTo>
                    <a:pt x="54" y="320"/>
                    <a:pt x="0" y="335"/>
                    <a:pt x="24" y="320"/>
                  </a:cubicBez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33CC33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4" name="Freeform 673"/>
            <p:cNvSpPr>
              <a:spLocks/>
            </p:cNvSpPr>
            <p:nvPr/>
          </p:nvSpPr>
          <p:spPr bwMode="auto">
            <a:xfrm>
              <a:off x="5048" y="2588"/>
              <a:ext cx="579" cy="75"/>
            </a:xfrm>
            <a:custGeom>
              <a:avLst/>
              <a:gdLst>
                <a:gd name="T0" fmla="*/ 19 w 579"/>
                <a:gd name="T1" fmla="*/ 72 h 75"/>
                <a:gd name="T2" fmla="*/ 154 w 579"/>
                <a:gd name="T3" fmla="*/ 15 h 75"/>
                <a:gd name="T4" fmla="*/ 307 w 579"/>
                <a:gd name="T5" fmla="*/ 0 h 75"/>
                <a:gd name="T6" fmla="*/ 460 w 579"/>
                <a:gd name="T7" fmla="*/ 15 h 75"/>
                <a:gd name="T8" fmla="*/ 574 w 579"/>
                <a:gd name="T9" fmla="*/ 66 h 75"/>
                <a:gd name="T10" fmla="*/ 493 w 579"/>
                <a:gd name="T11" fmla="*/ 72 h 75"/>
                <a:gd name="T12" fmla="*/ 268 w 579"/>
                <a:gd name="T13" fmla="*/ 75 h 75"/>
                <a:gd name="T14" fmla="*/ 19 w 579"/>
                <a:gd name="T15" fmla="*/ 72 h 7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9"/>
                <a:gd name="T25" fmla="*/ 0 h 75"/>
                <a:gd name="T26" fmla="*/ 579 w 579"/>
                <a:gd name="T27" fmla="*/ 75 h 7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9" h="75">
                  <a:moveTo>
                    <a:pt x="19" y="72"/>
                  </a:moveTo>
                  <a:cubicBezTo>
                    <a:pt x="0" y="62"/>
                    <a:pt x="106" y="27"/>
                    <a:pt x="154" y="15"/>
                  </a:cubicBezTo>
                  <a:cubicBezTo>
                    <a:pt x="202" y="3"/>
                    <a:pt x="256" y="0"/>
                    <a:pt x="307" y="0"/>
                  </a:cubicBezTo>
                  <a:cubicBezTo>
                    <a:pt x="358" y="0"/>
                    <a:pt x="416" y="4"/>
                    <a:pt x="460" y="15"/>
                  </a:cubicBezTo>
                  <a:cubicBezTo>
                    <a:pt x="504" y="26"/>
                    <a:pt x="569" y="57"/>
                    <a:pt x="574" y="66"/>
                  </a:cubicBezTo>
                  <a:cubicBezTo>
                    <a:pt x="579" y="75"/>
                    <a:pt x="544" y="70"/>
                    <a:pt x="493" y="72"/>
                  </a:cubicBezTo>
                  <a:cubicBezTo>
                    <a:pt x="442" y="74"/>
                    <a:pt x="347" y="75"/>
                    <a:pt x="268" y="75"/>
                  </a:cubicBezTo>
                  <a:cubicBezTo>
                    <a:pt x="189" y="75"/>
                    <a:pt x="61" y="75"/>
                    <a:pt x="19" y="72"/>
                  </a:cubicBez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5" name="Freeform 674"/>
            <p:cNvSpPr>
              <a:spLocks/>
            </p:cNvSpPr>
            <p:nvPr/>
          </p:nvSpPr>
          <p:spPr bwMode="auto">
            <a:xfrm>
              <a:off x="4818" y="3095"/>
              <a:ext cx="952" cy="246"/>
            </a:xfrm>
            <a:custGeom>
              <a:avLst/>
              <a:gdLst>
                <a:gd name="T0" fmla="*/ 0 w 957"/>
                <a:gd name="T1" fmla="*/ 240 h 246"/>
                <a:gd name="T2" fmla="*/ 111 w 957"/>
                <a:gd name="T3" fmla="*/ 189 h 246"/>
                <a:gd name="T4" fmla="*/ 270 w 957"/>
                <a:gd name="T5" fmla="*/ 117 h 246"/>
                <a:gd name="T6" fmla="*/ 348 w 957"/>
                <a:gd name="T7" fmla="*/ 72 h 246"/>
                <a:gd name="T8" fmla="*/ 555 w 957"/>
                <a:gd name="T9" fmla="*/ 15 h 246"/>
                <a:gd name="T10" fmla="*/ 669 w 957"/>
                <a:gd name="T11" fmla="*/ 0 h 246"/>
                <a:gd name="T12" fmla="*/ 817 w 957"/>
                <a:gd name="T13" fmla="*/ 60 h 246"/>
                <a:gd name="T14" fmla="*/ 882 w 957"/>
                <a:gd name="T15" fmla="*/ 90 h 246"/>
                <a:gd name="T16" fmla="*/ 882 w 957"/>
                <a:gd name="T17" fmla="*/ 180 h 246"/>
                <a:gd name="T18" fmla="*/ 829 w 957"/>
                <a:gd name="T19" fmla="*/ 153 h 246"/>
                <a:gd name="T20" fmla="*/ 741 w 957"/>
                <a:gd name="T21" fmla="*/ 135 h 246"/>
                <a:gd name="T22" fmla="*/ 438 w 957"/>
                <a:gd name="T23" fmla="*/ 222 h 246"/>
                <a:gd name="T24" fmla="*/ 300 w 957"/>
                <a:gd name="T25" fmla="*/ 246 h 246"/>
                <a:gd name="T26" fmla="*/ 198 w 957"/>
                <a:gd name="T27" fmla="*/ 243 h 246"/>
                <a:gd name="T28" fmla="*/ 0 w 957"/>
                <a:gd name="T29" fmla="*/ 240 h 2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57"/>
                <a:gd name="T46" fmla="*/ 0 h 246"/>
                <a:gd name="T47" fmla="*/ 957 w 957"/>
                <a:gd name="T48" fmla="*/ 246 h 24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57" h="246">
                  <a:moveTo>
                    <a:pt x="0" y="240"/>
                  </a:moveTo>
                  <a:lnTo>
                    <a:pt x="126" y="189"/>
                  </a:lnTo>
                  <a:lnTo>
                    <a:pt x="285" y="117"/>
                  </a:lnTo>
                  <a:lnTo>
                    <a:pt x="378" y="72"/>
                  </a:lnTo>
                  <a:lnTo>
                    <a:pt x="600" y="15"/>
                  </a:lnTo>
                  <a:lnTo>
                    <a:pt x="729" y="0"/>
                  </a:lnTo>
                  <a:lnTo>
                    <a:pt x="882" y="60"/>
                  </a:lnTo>
                  <a:lnTo>
                    <a:pt x="957" y="90"/>
                  </a:lnTo>
                  <a:lnTo>
                    <a:pt x="957" y="180"/>
                  </a:lnTo>
                  <a:lnTo>
                    <a:pt x="897" y="153"/>
                  </a:lnTo>
                  <a:lnTo>
                    <a:pt x="801" y="135"/>
                  </a:lnTo>
                  <a:lnTo>
                    <a:pt x="468" y="222"/>
                  </a:lnTo>
                  <a:lnTo>
                    <a:pt x="330" y="246"/>
                  </a:lnTo>
                  <a:lnTo>
                    <a:pt x="213" y="243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33CC33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6" name="Line 675"/>
            <p:cNvSpPr>
              <a:spLocks noChangeShapeType="1"/>
            </p:cNvSpPr>
            <p:nvPr/>
          </p:nvSpPr>
          <p:spPr bwMode="auto">
            <a:xfrm>
              <a:off x="4929" y="3293"/>
              <a:ext cx="24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7" name="Line 676"/>
            <p:cNvSpPr>
              <a:spLocks noChangeShapeType="1"/>
            </p:cNvSpPr>
            <p:nvPr/>
          </p:nvSpPr>
          <p:spPr bwMode="auto">
            <a:xfrm>
              <a:off x="5088" y="3218"/>
              <a:ext cx="36" cy="6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8" name="Freeform 677"/>
            <p:cNvSpPr>
              <a:spLocks/>
            </p:cNvSpPr>
            <p:nvPr/>
          </p:nvSpPr>
          <p:spPr bwMode="auto">
            <a:xfrm>
              <a:off x="5034" y="3272"/>
              <a:ext cx="108" cy="63"/>
            </a:xfrm>
            <a:custGeom>
              <a:avLst/>
              <a:gdLst>
                <a:gd name="T0" fmla="*/ 0 w 108"/>
                <a:gd name="T1" fmla="*/ 63 h 63"/>
                <a:gd name="T2" fmla="*/ 75 w 108"/>
                <a:gd name="T3" fmla="*/ 24 h 63"/>
                <a:gd name="T4" fmla="*/ 108 w 108"/>
                <a:gd name="T5" fmla="*/ 0 h 63"/>
                <a:gd name="T6" fmla="*/ 0 60000 65536"/>
                <a:gd name="T7" fmla="*/ 0 60000 65536"/>
                <a:gd name="T8" fmla="*/ 0 60000 65536"/>
                <a:gd name="T9" fmla="*/ 0 w 108"/>
                <a:gd name="T10" fmla="*/ 0 h 63"/>
                <a:gd name="T11" fmla="*/ 108 w 108"/>
                <a:gd name="T12" fmla="*/ 63 h 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" h="63">
                  <a:moveTo>
                    <a:pt x="0" y="63"/>
                  </a:moveTo>
                  <a:cubicBezTo>
                    <a:pt x="9" y="62"/>
                    <a:pt x="57" y="35"/>
                    <a:pt x="75" y="24"/>
                  </a:cubicBezTo>
                  <a:lnTo>
                    <a:pt x="108" y="0"/>
                  </a:ln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9" name="Line 678"/>
            <p:cNvSpPr>
              <a:spLocks noChangeShapeType="1"/>
            </p:cNvSpPr>
            <p:nvPr/>
          </p:nvSpPr>
          <p:spPr bwMode="auto">
            <a:xfrm flipH="1">
              <a:off x="5712" y="3179"/>
              <a:ext cx="39" cy="6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0" name="Freeform 679"/>
            <p:cNvSpPr>
              <a:spLocks/>
            </p:cNvSpPr>
            <p:nvPr/>
          </p:nvSpPr>
          <p:spPr bwMode="auto">
            <a:xfrm>
              <a:off x="4671" y="3323"/>
              <a:ext cx="483" cy="210"/>
            </a:xfrm>
            <a:custGeom>
              <a:avLst/>
              <a:gdLst>
                <a:gd name="T0" fmla="*/ 99 w 483"/>
                <a:gd name="T1" fmla="*/ 210 h 210"/>
                <a:gd name="T2" fmla="*/ 243 w 483"/>
                <a:gd name="T3" fmla="*/ 156 h 210"/>
                <a:gd name="T4" fmla="*/ 363 w 483"/>
                <a:gd name="T5" fmla="*/ 102 h 210"/>
                <a:gd name="T6" fmla="*/ 483 w 483"/>
                <a:gd name="T7" fmla="*/ 48 h 210"/>
                <a:gd name="T8" fmla="*/ 468 w 483"/>
                <a:gd name="T9" fmla="*/ 6 h 210"/>
                <a:gd name="T10" fmla="*/ 216 w 483"/>
                <a:gd name="T11" fmla="*/ 0 h 210"/>
                <a:gd name="T12" fmla="*/ 144 w 483"/>
                <a:gd name="T13" fmla="*/ 12 h 210"/>
                <a:gd name="T14" fmla="*/ 0 w 483"/>
                <a:gd name="T15" fmla="*/ 63 h 210"/>
                <a:gd name="T16" fmla="*/ 99 w 483"/>
                <a:gd name="T17" fmla="*/ 210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3"/>
                <a:gd name="T28" fmla="*/ 0 h 210"/>
                <a:gd name="T29" fmla="*/ 483 w 483"/>
                <a:gd name="T30" fmla="*/ 210 h 2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3" h="210">
                  <a:moveTo>
                    <a:pt x="99" y="210"/>
                  </a:moveTo>
                  <a:lnTo>
                    <a:pt x="243" y="156"/>
                  </a:lnTo>
                  <a:lnTo>
                    <a:pt x="363" y="102"/>
                  </a:lnTo>
                  <a:lnTo>
                    <a:pt x="483" y="48"/>
                  </a:lnTo>
                  <a:lnTo>
                    <a:pt x="468" y="6"/>
                  </a:lnTo>
                  <a:lnTo>
                    <a:pt x="216" y="0"/>
                  </a:lnTo>
                  <a:lnTo>
                    <a:pt x="144" y="12"/>
                  </a:lnTo>
                  <a:lnTo>
                    <a:pt x="0" y="63"/>
                  </a:lnTo>
                  <a:lnTo>
                    <a:pt x="99" y="210"/>
                  </a:lnTo>
                  <a:close/>
                </a:path>
              </a:pathLst>
            </a:custGeom>
            <a:solidFill>
              <a:srgbClr val="00CCFF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1" name="Freeform 680"/>
            <p:cNvSpPr>
              <a:spLocks/>
            </p:cNvSpPr>
            <p:nvPr/>
          </p:nvSpPr>
          <p:spPr bwMode="auto">
            <a:xfrm>
              <a:off x="4731" y="3329"/>
              <a:ext cx="327" cy="132"/>
            </a:xfrm>
            <a:custGeom>
              <a:avLst/>
              <a:gdLst>
                <a:gd name="T0" fmla="*/ 0 w 327"/>
                <a:gd name="T1" fmla="*/ 132 h 132"/>
                <a:gd name="T2" fmla="*/ 168 w 327"/>
                <a:gd name="T3" fmla="*/ 69 h 132"/>
                <a:gd name="T4" fmla="*/ 327 w 327"/>
                <a:gd name="T5" fmla="*/ 0 h 132"/>
                <a:gd name="T6" fmla="*/ 0 60000 65536"/>
                <a:gd name="T7" fmla="*/ 0 60000 65536"/>
                <a:gd name="T8" fmla="*/ 0 60000 65536"/>
                <a:gd name="T9" fmla="*/ 0 w 327"/>
                <a:gd name="T10" fmla="*/ 0 h 132"/>
                <a:gd name="T11" fmla="*/ 327 w 327"/>
                <a:gd name="T12" fmla="*/ 132 h 1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7" h="132">
                  <a:moveTo>
                    <a:pt x="0" y="132"/>
                  </a:moveTo>
                  <a:lnTo>
                    <a:pt x="168" y="69"/>
                  </a:lnTo>
                  <a:lnTo>
                    <a:pt x="327" y="0"/>
                  </a:ln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2" name="Line 681"/>
            <p:cNvSpPr>
              <a:spLocks noChangeShapeType="1"/>
            </p:cNvSpPr>
            <p:nvPr/>
          </p:nvSpPr>
          <p:spPr bwMode="auto">
            <a:xfrm>
              <a:off x="4773" y="3350"/>
              <a:ext cx="42" cy="7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3" name="Line 682"/>
            <p:cNvSpPr>
              <a:spLocks noChangeShapeType="1"/>
            </p:cNvSpPr>
            <p:nvPr/>
          </p:nvSpPr>
          <p:spPr bwMode="auto">
            <a:xfrm>
              <a:off x="4899" y="3395"/>
              <a:ext cx="39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4" name="Line 683"/>
            <p:cNvSpPr>
              <a:spLocks noChangeShapeType="1"/>
            </p:cNvSpPr>
            <p:nvPr/>
          </p:nvSpPr>
          <p:spPr bwMode="auto">
            <a:xfrm>
              <a:off x="5061" y="3329"/>
              <a:ext cx="36" cy="6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5" name="Freeform 684"/>
            <p:cNvSpPr>
              <a:spLocks/>
            </p:cNvSpPr>
            <p:nvPr/>
          </p:nvSpPr>
          <p:spPr bwMode="auto">
            <a:xfrm>
              <a:off x="5658" y="3233"/>
              <a:ext cx="114" cy="129"/>
            </a:xfrm>
            <a:custGeom>
              <a:avLst/>
              <a:gdLst>
                <a:gd name="T0" fmla="*/ 19 w 117"/>
                <a:gd name="T1" fmla="*/ 84 h 129"/>
                <a:gd name="T2" fmla="*/ 80 w 117"/>
                <a:gd name="T3" fmla="*/ 129 h 129"/>
                <a:gd name="T4" fmla="*/ 78 w 117"/>
                <a:gd name="T5" fmla="*/ 39 h 129"/>
                <a:gd name="T6" fmla="*/ 48 w 117"/>
                <a:gd name="T7" fmla="*/ 3 h 129"/>
                <a:gd name="T8" fmla="*/ 19 w 117"/>
                <a:gd name="T9" fmla="*/ 0 h 129"/>
                <a:gd name="T10" fmla="*/ 0 w 117"/>
                <a:gd name="T11" fmla="*/ 54 h 129"/>
                <a:gd name="T12" fmla="*/ 19 w 117"/>
                <a:gd name="T13" fmla="*/ 84 h 1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7"/>
                <a:gd name="T22" fmla="*/ 0 h 129"/>
                <a:gd name="T23" fmla="*/ 117 w 117"/>
                <a:gd name="T24" fmla="*/ 129 h 1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7" h="129">
                  <a:moveTo>
                    <a:pt x="24" y="84"/>
                  </a:moveTo>
                  <a:lnTo>
                    <a:pt x="117" y="129"/>
                  </a:lnTo>
                  <a:lnTo>
                    <a:pt x="114" y="39"/>
                  </a:lnTo>
                  <a:lnTo>
                    <a:pt x="69" y="3"/>
                  </a:lnTo>
                  <a:lnTo>
                    <a:pt x="21" y="0"/>
                  </a:lnTo>
                  <a:lnTo>
                    <a:pt x="0" y="54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00CCFF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6" name="Freeform 685"/>
            <p:cNvSpPr>
              <a:spLocks/>
            </p:cNvSpPr>
            <p:nvPr/>
          </p:nvSpPr>
          <p:spPr bwMode="auto">
            <a:xfrm>
              <a:off x="5109" y="2885"/>
              <a:ext cx="671" cy="1063"/>
            </a:xfrm>
            <a:custGeom>
              <a:avLst/>
              <a:gdLst>
                <a:gd name="T0" fmla="*/ 345 w 671"/>
                <a:gd name="T1" fmla="*/ 15 h 1063"/>
                <a:gd name="T2" fmla="*/ 291 w 671"/>
                <a:gd name="T3" fmla="*/ 6 h 1063"/>
                <a:gd name="T4" fmla="*/ 243 w 671"/>
                <a:gd name="T5" fmla="*/ 6 h 1063"/>
                <a:gd name="T6" fmla="*/ 201 w 671"/>
                <a:gd name="T7" fmla="*/ 30 h 1063"/>
                <a:gd name="T8" fmla="*/ 159 w 671"/>
                <a:gd name="T9" fmla="*/ 63 h 1063"/>
                <a:gd name="T10" fmla="*/ 126 w 671"/>
                <a:gd name="T11" fmla="*/ 90 h 1063"/>
                <a:gd name="T12" fmla="*/ 102 w 671"/>
                <a:gd name="T13" fmla="*/ 147 h 1063"/>
                <a:gd name="T14" fmla="*/ 87 w 671"/>
                <a:gd name="T15" fmla="*/ 177 h 1063"/>
                <a:gd name="T16" fmla="*/ 78 w 671"/>
                <a:gd name="T17" fmla="*/ 222 h 1063"/>
                <a:gd name="T18" fmla="*/ 60 w 671"/>
                <a:gd name="T19" fmla="*/ 264 h 1063"/>
                <a:gd name="T20" fmla="*/ 45 w 671"/>
                <a:gd name="T21" fmla="*/ 309 h 1063"/>
                <a:gd name="T22" fmla="*/ 30 w 671"/>
                <a:gd name="T23" fmla="*/ 363 h 1063"/>
                <a:gd name="T24" fmla="*/ 36 w 671"/>
                <a:gd name="T25" fmla="*/ 408 h 1063"/>
                <a:gd name="T26" fmla="*/ 21 w 671"/>
                <a:gd name="T27" fmla="*/ 456 h 1063"/>
                <a:gd name="T28" fmla="*/ 21 w 671"/>
                <a:gd name="T29" fmla="*/ 501 h 1063"/>
                <a:gd name="T30" fmla="*/ 0 w 671"/>
                <a:gd name="T31" fmla="*/ 540 h 1063"/>
                <a:gd name="T32" fmla="*/ 21 w 671"/>
                <a:gd name="T33" fmla="*/ 567 h 1063"/>
                <a:gd name="T34" fmla="*/ 39 w 671"/>
                <a:gd name="T35" fmla="*/ 624 h 1063"/>
                <a:gd name="T36" fmla="*/ 60 w 671"/>
                <a:gd name="T37" fmla="*/ 696 h 1063"/>
                <a:gd name="T38" fmla="*/ 75 w 671"/>
                <a:gd name="T39" fmla="*/ 750 h 1063"/>
                <a:gd name="T40" fmla="*/ 75 w 671"/>
                <a:gd name="T41" fmla="*/ 786 h 1063"/>
                <a:gd name="T42" fmla="*/ 90 w 671"/>
                <a:gd name="T43" fmla="*/ 828 h 1063"/>
                <a:gd name="T44" fmla="*/ 87 w 671"/>
                <a:gd name="T45" fmla="*/ 915 h 1063"/>
                <a:gd name="T46" fmla="*/ 78 w 671"/>
                <a:gd name="T47" fmla="*/ 1008 h 1063"/>
                <a:gd name="T48" fmla="*/ 57 w 671"/>
                <a:gd name="T49" fmla="*/ 1047 h 1063"/>
                <a:gd name="T50" fmla="*/ 159 w 671"/>
                <a:gd name="T51" fmla="*/ 1047 h 1063"/>
                <a:gd name="T52" fmla="*/ 354 w 671"/>
                <a:gd name="T53" fmla="*/ 1050 h 1063"/>
                <a:gd name="T54" fmla="*/ 621 w 671"/>
                <a:gd name="T55" fmla="*/ 1050 h 1063"/>
                <a:gd name="T56" fmla="*/ 657 w 671"/>
                <a:gd name="T57" fmla="*/ 1047 h 1063"/>
                <a:gd name="T58" fmla="*/ 654 w 671"/>
                <a:gd name="T59" fmla="*/ 951 h 1063"/>
                <a:gd name="T60" fmla="*/ 642 w 671"/>
                <a:gd name="T61" fmla="*/ 879 h 1063"/>
                <a:gd name="T62" fmla="*/ 636 w 671"/>
                <a:gd name="T63" fmla="*/ 837 h 1063"/>
                <a:gd name="T64" fmla="*/ 619 w 671"/>
                <a:gd name="T65" fmla="*/ 761 h 1063"/>
                <a:gd name="T66" fmla="*/ 603 w 671"/>
                <a:gd name="T67" fmla="*/ 613 h 1063"/>
                <a:gd name="T68" fmla="*/ 595 w 671"/>
                <a:gd name="T69" fmla="*/ 493 h 1063"/>
                <a:gd name="T70" fmla="*/ 582 w 671"/>
                <a:gd name="T71" fmla="*/ 405 h 1063"/>
                <a:gd name="T72" fmla="*/ 555 w 671"/>
                <a:gd name="T73" fmla="*/ 297 h 1063"/>
                <a:gd name="T74" fmla="*/ 549 w 671"/>
                <a:gd name="T75" fmla="*/ 228 h 1063"/>
                <a:gd name="T76" fmla="*/ 516 w 671"/>
                <a:gd name="T77" fmla="*/ 129 h 1063"/>
                <a:gd name="T78" fmla="*/ 471 w 671"/>
                <a:gd name="T79" fmla="*/ 42 h 1063"/>
                <a:gd name="T80" fmla="*/ 408 w 671"/>
                <a:gd name="T81" fmla="*/ 3 h 1063"/>
                <a:gd name="T82" fmla="*/ 345 w 671"/>
                <a:gd name="T83" fmla="*/ 15 h 106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1"/>
                <a:gd name="T127" fmla="*/ 0 h 1063"/>
                <a:gd name="T128" fmla="*/ 671 w 671"/>
                <a:gd name="T129" fmla="*/ 1063 h 106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1" h="1063">
                  <a:moveTo>
                    <a:pt x="345" y="15"/>
                  </a:moveTo>
                  <a:cubicBezTo>
                    <a:pt x="326" y="15"/>
                    <a:pt x="308" y="7"/>
                    <a:pt x="291" y="6"/>
                  </a:cubicBezTo>
                  <a:cubicBezTo>
                    <a:pt x="274" y="5"/>
                    <a:pt x="258" y="2"/>
                    <a:pt x="243" y="6"/>
                  </a:cubicBezTo>
                  <a:cubicBezTo>
                    <a:pt x="228" y="10"/>
                    <a:pt x="215" y="21"/>
                    <a:pt x="201" y="30"/>
                  </a:cubicBezTo>
                  <a:cubicBezTo>
                    <a:pt x="187" y="39"/>
                    <a:pt x="171" y="53"/>
                    <a:pt x="159" y="63"/>
                  </a:cubicBezTo>
                  <a:cubicBezTo>
                    <a:pt x="147" y="73"/>
                    <a:pt x="135" y="76"/>
                    <a:pt x="126" y="90"/>
                  </a:cubicBezTo>
                  <a:cubicBezTo>
                    <a:pt x="117" y="104"/>
                    <a:pt x="109" y="133"/>
                    <a:pt x="102" y="147"/>
                  </a:cubicBezTo>
                  <a:cubicBezTo>
                    <a:pt x="95" y="161"/>
                    <a:pt x="91" y="165"/>
                    <a:pt x="87" y="177"/>
                  </a:cubicBezTo>
                  <a:cubicBezTo>
                    <a:pt x="83" y="189"/>
                    <a:pt x="82" y="208"/>
                    <a:pt x="78" y="222"/>
                  </a:cubicBezTo>
                  <a:cubicBezTo>
                    <a:pt x="74" y="236"/>
                    <a:pt x="65" y="250"/>
                    <a:pt x="60" y="264"/>
                  </a:cubicBezTo>
                  <a:cubicBezTo>
                    <a:pt x="55" y="278"/>
                    <a:pt x="50" y="293"/>
                    <a:pt x="45" y="309"/>
                  </a:cubicBezTo>
                  <a:cubicBezTo>
                    <a:pt x="40" y="325"/>
                    <a:pt x="31" y="347"/>
                    <a:pt x="30" y="363"/>
                  </a:cubicBezTo>
                  <a:cubicBezTo>
                    <a:pt x="29" y="379"/>
                    <a:pt x="37" y="393"/>
                    <a:pt x="36" y="408"/>
                  </a:cubicBezTo>
                  <a:cubicBezTo>
                    <a:pt x="35" y="423"/>
                    <a:pt x="23" y="441"/>
                    <a:pt x="21" y="456"/>
                  </a:cubicBezTo>
                  <a:cubicBezTo>
                    <a:pt x="19" y="471"/>
                    <a:pt x="25" y="487"/>
                    <a:pt x="21" y="501"/>
                  </a:cubicBezTo>
                  <a:cubicBezTo>
                    <a:pt x="17" y="515"/>
                    <a:pt x="0" y="529"/>
                    <a:pt x="0" y="540"/>
                  </a:cubicBezTo>
                  <a:cubicBezTo>
                    <a:pt x="0" y="551"/>
                    <a:pt x="15" y="553"/>
                    <a:pt x="21" y="567"/>
                  </a:cubicBezTo>
                  <a:cubicBezTo>
                    <a:pt x="27" y="581"/>
                    <a:pt x="33" y="603"/>
                    <a:pt x="39" y="624"/>
                  </a:cubicBezTo>
                  <a:cubicBezTo>
                    <a:pt x="45" y="645"/>
                    <a:pt x="54" y="675"/>
                    <a:pt x="60" y="696"/>
                  </a:cubicBezTo>
                  <a:cubicBezTo>
                    <a:pt x="66" y="717"/>
                    <a:pt x="73" y="735"/>
                    <a:pt x="75" y="750"/>
                  </a:cubicBezTo>
                  <a:cubicBezTo>
                    <a:pt x="77" y="765"/>
                    <a:pt x="73" y="773"/>
                    <a:pt x="75" y="786"/>
                  </a:cubicBezTo>
                  <a:cubicBezTo>
                    <a:pt x="77" y="799"/>
                    <a:pt x="88" y="807"/>
                    <a:pt x="90" y="828"/>
                  </a:cubicBezTo>
                  <a:cubicBezTo>
                    <a:pt x="92" y="849"/>
                    <a:pt x="89" y="885"/>
                    <a:pt x="87" y="915"/>
                  </a:cubicBezTo>
                  <a:cubicBezTo>
                    <a:pt x="85" y="945"/>
                    <a:pt x="83" y="986"/>
                    <a:pt x="78" y="1008"/>
                  </a:cubicBezTo>
                  <a:cubicBezTo>
                    <a:pt x="73" y="1030"/>
                    <a:pt x="44" y="1041"/>
                    <a:pt x="57" y="1047"/>
                  </a:cubicBezTo>
                  <a:cubicBezTo>
                    <a:pt x="70" y="1053"/>
                    <a:pt x="110" y="1047"/>
                    <a:pt x="159" y="1047"/>
                  </a:cubicBezTo>
                  <a:cubicBezTo>
                    <a:pt x="208" y="1047"/>
                    <a:pt x="277" y="1049"/>
                    <a:pt x="354" y="1050"/>
                  </a:cubicBezTo>
                  <a:cubicBezTo>
                    <a:pt x="431" y="1051"/>
                    <a:pt x="571" y="1050"/>
                    <a:pt x="621" y="1050"/>
                  </a:cubicBezTo>
                  <a:cubicBezTo>
                    <a:pt x="671" y="1050"/>
                    <a:pt x="652" y="1063"/>
                    <a:pt x="657" y="1047"/>
                  </a:cubicBezTo>
                  <a:cubicBezTo>
                    <a:pt x="662" y="1031"/>
                    <a:pt x="657" y="979"/>
                    <a:pt x="654" y="951"/>
                  </a:cubicBezTo>
                  <a:cubicBezTo>
                    <a:pt x="651" y="923"/>
                    <a:pt x="645" y="898"/>
                    <a:pt x="642" y="879"/>
                  </a:cubicBezTo>
                  <a:cubicBezTo>
                    <a:pt x="639" y="860"/>
                    <a:pt x="640" y="857"/>
                    <a:pt x="636" y="837"/>
                  </a:cubicBezTo>
                  <a:cubicBezTo>
                    <a:pt x="632" y="817"/>
                    <a:pt x="625" y="798"/>
                    <a:pt x="619" y="761"/>
                  </a:cubicBezTo>
                  <a:cubicBezTo>
                    <a:pt x="613" y="724"/>
                    <a:pt x="607" y="658"/>
                    <a:pt x="603" y="613"/>
                  </a:cubicBezTo>
                  <a:cubicBezTo>
                    <a:pt x="599" y="568"/>
                    <a:pt x="598" y="528"/>
                    <a:pt x="595" y="493"/>
                  </a:cubicBezTo>
                  <a:cubicBezTo>
                    <a:pt x="592" y="458"/>
                    <a:pt x="589" y="438"/>
                    <a:pt x="582" y="405"/>
                  </a:cubicBezTo>
                  <a:cubicBezTo>
                    <a:pt x="575" y="372"/>
                    <a:pt x="560" y="326"/>
                    <a:pt x="555" y="297"/>
                  </a:cubicBezTo>
                  <a:cubicBezTo>
                    <a:pt x="550" y="268"/>
                    <a:pt x="555" y="256"/>
                    <a:pt x="549" y="228"/>
                  </a:cubicBezTo>
                  <a:cubicBezTo>
                    <a:pt x="543" y="200"/>
                    <a:pt x="529" y="160"/>
                    <a:pt x="516" y="129"/>
                  </a:cubicBezTo>
                  <a:cubicBezTo>
                    <a:pt x="503" y="98"/>
                    <a:pt x="489" y="63"/>
                    <a:pt x="471" y="42"/>
                  </a:cubicBezTo>
                  <a:cubicBezTo>
                    <a:pt x="453" y="21"/>
                    <a:pt x="426" y="6"/>
                    <a:pt x="408" y="3"/>
                  </a:cubicBezTo>
                  <a:cubicBezTo>
                    <a:pt x="390" y="0"/>
                    <a:pt x="364" y="15"/>
                    <a:pt x="345" y="15"/>
                  </a:cubicBezTo>
                  <a:close/>
                </a:path>
              </a:pathLst>
            </a:custGeom>
            <a:solidFill>
              <a:srgbClr val="E6CCB2"/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7" name="Freeform 686"/>
            <p:cNvSpPr>
              <a:spLocks/>
            </p:cNvSpPr>
            <p:nvPr/>
          </p:nvSpPr>
          <p:spPr bwMode="auto">
            <a:xfrm>
              <a:off x="4902" y="3546"/>
              <a:ext cx="256" cy="138"/>
            </a:xfrm>
            <a:custGeom>
              <a:avLst/>
              <a:gdLst>
                <a:gd name="T0" fmla="*/ 0 w 256"/>
                <a:gd name="T1" fmla="*/ 138 h 138"/>
                <a:gd name="T2" fmla="*/ 116 w 256"/>
                <a:gd name="T3" fmla="*/ 80 h 138"/>
                <a:gd name="T4" fmla="*/ 204 w 256"/>
                <a:gd name="T5" fmla="*/ 32 h 138"/>
                <a:gd name="T6" fmla="*/ 256 w 256"/>
                <a:gd name="T7" fmla="*/ 0 h 1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6"/>
                <a:gd name="T13" fmla="*/ 0 h 138"/>
                <a:gd name="T14" fmla="*/ 256 w 256"/>
                <a:gd name="T15" fmla="*/ 138 h 1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6" h="138">
                  <a:moveTo>
                    <a:pt x="0" y="138"/>
                  </a:moveTo>
                  <a:lnTo>
                    <a:pt x="116" y="80"/>
                  </a:lnTo>
                  <a:lnTo>
                    <a:pt x="204" y="32"/>
                  </a:lnTo>
                  <a:lnTo>
                    <a:pt x="256" y="0"/>
                  </a:ln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8" name="Freeform 687"/>
            <p:cNvSpPr>
              <a:spLocks/>
            </p:cNvSpPr>
            <p:nvPr/>
          </p:nvSpPr>
          <p:spPr bwMode="auto">
            <a:xfrm>
              <a:off x="4952" y="3622"/>
              <a:ext cx="230" cy="150"/>
            </a:xfrm>
            <a:custGeom>
              <a:avLst/>
              <a:gdLst>
                <a:gd name="T0" fmla="*/ 0 w 230"/>
                <a:gd name="T1" fmla="*/ 150 h 150"/>
                <a:gd name="T2" fmla="*/ 110 w 230"/>
                <a:gd name="T3" fmla="*/ 78 h 150"/>
                <a:gd name="T4" fmla="*/ 230 w 230"/>
                <a:gd name="T5" fmla="*/ 0 h 150"/>
                <a:gd name="T6" fmla="*/ 0 60000 65536"/>
                <a:gd name="T7" fmla="*/ 0 60000 65536"/>
                <a:gd name="T8" fmla="*/ 0 60000 65536"/>
                <a:gd name="T9" fmla="*/ 0 w 230"/>
                <a:gd name="T10" fmla="*/ 0 h 150"/>
                <a:gd name="T11" fmla="*/ 230 w 230"/>
                <a:gd name="T12" fmla="*/ 150 h 1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0" h="150">
                  <a:moveTo>
                    <a:pt x="0" y="150"/>
                  </a:moveTo>
                  <a:lnTo>
                    <a:pt x="110" y="78"/>
                  </a:lnTo>
                  <a:lnTo>
                    <a:pt x="230" y="0"/>
                  </a:ln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9" name="Line 688"/>
            <p:cNvSpPr>
              <a:spLocks noChangeShapeType="1"/>
            </p:cNvSpPr>
            <p:nvPr/>
          </p:nvSpPr>
          <p:spPr bwMode="auto">
            <a:xfrm flipV="1">
              <a:off x="5051" y="3679"/>
              <a:ext cx="44" cy="16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0" name="Line 689"/>
            <p:cNvSpPr>
              <a:spLocks noChangeShapeType="1"/>
            </p:cNvSpPr>
            <p:nvPr/>
          </p:nvSpPr>
          <p:spPr bwMode="auto">
            <a:xfrm flipV="1">
              <a:off x="4973" y="3633"/>
              <a:ext cx="28" cy="1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1" name="Line 690"/>
            <p:cNvSpPr>
              <a:spLocks noChangeShapeType="1"/>
            </p:cNvSpPr>
            <p:nvPr/>
          </p:nvSpPr>
          <p:spPr bwMode="auto">
            <a:xfrm flipV="1">
              <a:off x="5147" y="3549"/>
              <a:ext cx="4" cy="9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2" name="Line 691"/>
            <p:cNvSpPr>
              <a:spLocks noChangeShapeType="1"/>
            </p:cNvSpPr>
            <p:nvPr/>
          </p:nvSpPr>
          <p:spPr bwMode="auto">
            <a:xfrm flipH="1">
              <a:off x="831" y="1253"/>
              <a:ext cx="168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3" name="Line 692"/>
            <p:cNvSpPr>
              <a:spLocks noChangeShapeType="1"/>
            </p:cNvSpPr>
            <p:nvPr/>
          </p:nvSpPr>
          <p:spPr bwMode="auto">
            <a:xfrm flipH="1">
              <a:off x="1257" y="1265"/>
              <a:ext cx="240" cy="7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4" name="Line 693"/>
            <p:cNvSpPr>
              <a:spLocks noChangeShapeType="1"/>
            </p:cNvSpPr>
            <p:nvPr/>
          </p:nvSpPr>
          <p:spPr bwMode="auto">
            <a:xfrm flipH="1" flipV="1">
              <a:off x="1887" y="1328"/>
              <a:ext cx="234" cy="5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5" name="Line 694"/>
            <p:cNvSpPr>
              <a:spLocks noChangeShapeType="1"/>
            </p:cNvSpPr>
            <p:nvPr/>
          </p:nvSpPr>
          <p:spPr bwMode="auto">
            <a:xfrm flipV="1">
              <a:off x="762" y="1796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6" name="Line 695"/>
            <p:cNvSpPr>
              <a:spLocks noChangeShapeType="1"/>
            </p:cNvSpPr>
            <p:nvPr/>
          </p:nvSpPr>
          <p:spPr bwMode="auto">
            <a:xfrm flipV="1">
              <a:off x="966" y="1787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7" name="Line 696"/>
            <p:cNvSpPr>
              <a:spLocks noChangeShapeType="1"/>
            </p:cNvSpPr>
            <p:nvPr/>
          </p:nvSpPr>
          <p:spPr bwMode="auto">
            <a:xfrm flipV="1">
              <a:off x="1170" y="1787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8" name="Line 697"/>
            <p:cNvSpPr>
              <a:spLocks noChangeShapeType="1"/>
            </p:cNvSpPr>
            <p:nvPr/>
          </p:nvSpPr>
          <p:spPr bwMode="auto">
            <a:xfrm flipV="1">
              <a:off x="1353" y="1781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9" name="Line 698"/>
            <p:cNvSpPr>
              <a:spLocks noChangeShapeType="1"/>
            </p:cNvSpPr>
            <p:nvPr/>
          </p:nvSpPr>
          <p:spPr bwMode="auto">
            <a:xfrm flipV="1">
              <a:off x="1614" y="1790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0" name="Line 699"/>
            <p:cNvSpPr>
              <a:spLocks noChangeShapeType="1"/>
            </p:cNvSpPr>
            <p:nvPr/>
          </p:nvSpPr>
          <p:spPr bwMode="auto">
            <a:xfrm flipV="1">
              <a:off x="1887" y="1790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1" name="Line 700"/>
            <p:cNvSpPr>
              <a:spLocks noChangeShapeType="1"/>
            </p:cNvSpPr>
            <p:nvPr/>
          </p:nvSpPr>
          <p:spPr bwMode="auto">
            <a:xfrm flipV="1">
              <a:off x="2154" y="1796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2" name="Line 701"/>
            <p:cNvSpPr>
              <a:spLocks noChangeShapeType="1"/>
            </p:cNvSpPr>
            <p:nvPr/>
          </p:nvSpPr>
          <p:spPr bwMode="auto">
            <a:xfrm>
              <a:off x="2514" y="1814"/>
              <a:ext cx="78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3" name="Line 702"/>
            <p:cNvSpPr>
              <a:spLocks noChangeShapeType="1"/>
            </p:cNvSpPr>
            <p:nvPr/>
          </p:nvSpPr>
          <p:spPr bwMode="auto">
            <a:xfrm>
              <a:off x="2709" y="1838"/>
              <a:ext cx="72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4" name="Line 703"/>
            <p:cNvSpPr>
              <a:spLocks noChangeShapeType="1"/>
            </p:cNvSpPr>
            <p:nvPr/>
          </p:nvSpPr>
          <p:spPr bwMode="auto">
            <a:xfrm flipV="1">
              <a:off x="800" y="1962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5" name="Line 704"/>
            <p:cNvSpPr>
              <a:spLocks noChangeShapeType="1"/>
            </p:cNvSpPr>
            <p:nvPr/>
          </p:nvSpPr>
          <p:spPr bwMode="auto">
            <a:xfrm flipV="1">
              <a:off x="978" y="1954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6" name="Line 705"/>
            <p:cNvSpPr>
              <a:spLocks noChangeShapeType="1"/>
            </p:cNvSpPr>
            <p:nvPr/>
          </p:nvSpPr>
          <p:spPr bwMode="auto">
            <a:xfrm flipV="1">
              <a:off x="1162" y="1944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7" name="Line 706"/>
            <p:cNvSpPr>
              <a:spLocks noChangeShapeType="1"/>
            </p:cNvSpPr>
            <p:nvPr/>
          </p:nvSpPr>
          <p:spPr bwMode="auto">
            <a:xfrm flipV="1">
              <a:off x="1340" y="1938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8" name="Line 707"/>
            <p:cNvSpPr>
              <a:spLocks noChangeShapeType="1"/>
            </p:cNvSpPr>
            <p:nvPr/>
          </p:nvSpPr>
          <p:spPr bwMode="auto">
            <a:xfrm flipV="1">
              <a:off x="1034" y="1910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9" name="Line 708"/>
            <p:cNvSpPr>
              <a:spLocks noChangeShapeType="1"/>
            </p:cNvSpPr>
            <p:nvPr/>
          </p:nvSpPr>
          <p:spPr bwMode="auto">
            <a:xfrm flipV="1">
              <a:off x="878" y="1916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0" name="Line 709"/>
            <p:cNvSpPr>
              <a:spLocks noChangeShapeType="1"/>
            </p:cNvSpPr>
            <p:nvPr/>
          </p:nvSpPr>
          <p:spPr bwMode="auto">
            <a:xfrm flipV="1">
              <a:off x="718" y="1926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1" name="Line 710"/>
            <p:cNvSpPr>
              <a:spLocks noChangeShapeType="1"/>
            </p:cNvSpPr>
            <p:nvPr/>
          </p:nvSpPr>
          <p:spPr bwMode="auto">
            <a:xfrm flipV="1">
              <a:off x="1196" y="1906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2" name="Line 711"/>
            <p:cNvSpPr>
              <a:spLocks noChangeShapeType="1"/>
            </p:cNvSpPr>
            <p:nvPr/>
          </p:nvSpPr>
          <p:spPr bwMode="auto">
            <a:xfrm flipV="1">
              <a:off x="1364" y="1902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3" name="Line 712"/>
            <p:cNvSpPr>
              <a:spLocks noChangeShapeType="1"/>
            </p:cNvSpPr>
            <p:nvPr/>
          </p:nvSpPr>
          <p:spPr bwMode="auto">
            <a:xfrm flipV="1">
              <a:off x="1496" y="1942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4" name="Line 713"/>
            <p:cNvSpPr>
              <a:spLocks noChangeShapeType="1"/>
            </p:cNvSpPr>
            <p:nvPr/>
          </p:nvSpPr>
          <p:spPr bwMode="auto">
            <a:xfrm flipV="1">
              <a:off x="1702" y="1944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5" name="Line 714"/>
            <p:cNvSpPr>
              <a:spLocks noChangeShapeType="1"/>
            </p:cNvSpPr>
            <p:nvPr/>
          </p:nvSpPr>
          <p:spPr bwMode="auto">
            <a:xfrm>
              <a:off x="1912" y="1947"/>
              <a:ext cx="70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6" name="Line 715"/>
            <p:cNvSpPr>
              <a:spLocks noChangeShapeType="1"/>
            </p:cNvSpPr>
            <p:nvPr/>
          </p:nvSpPr>
          <p:spPr bwMode="auto">
            <a:xfrm>
              <a:off x="2054" y="1953"/>
              <a:ext cx="70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7" name="Line 716"/>
            <p:cNvSpPr>
              <a:spLocks noChangeShapeType="1"/>
            </p:cNvSpPr>
            <p:nvPr/>
          </p:nvSpPr>
          <p:spPr bwMode="auto">
            <a:xfrm>
              <a:off x="2190" y="1959"/>
              <a:ext cx="84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8" name="Line 717"/>
            <p:cNvSpPr>
              <a:spLocks noChangeShapeType="1"/>
            </p:cNvSpPr>
            <p:nvPr/>
          </p:nvSpPr>
          <p:spPr bwMode="auto">
            <a:xfrm flipV="1">
              <a:off x="1544" y="1902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9" name="Line 718"/>
            <p:cNvSpPr>
              <a:spLocks noChangeShapeType="1"/>
            </p:cNvSpPr>
            <p:nvPr/>
          </p:nvSpPr>
          <p:spPr bwMode="auto">
            <a:xfrm flipV="1">
              <a:off x="1738" y="1902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0" name="Line 719"/>
            <p:cNvSpPr>
              <a:spLocks noChangeShapeType="1"/>
            </p:cNvSpPr>
            <p:nvPr/>
          </p:nvSpPr>
          <p:spPr bwMode="auto">
            <a:xfrm flipV="1">
              <a:off x="1922" y="1904"/>
              <a:ext cx="7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1" name="Line 720"/>
            <p:cNvSpPr>
              <a:spLocks noChangeShapeType="1"/>
            </p:cNvSpPr>
            <p:nvPr/>
          </p:nvSpPr>
          <p:spPr bwMode="auto">
            <a:xfrm>
              <a:off x="2110" y="1911"/>
              <a:ext cx="78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2" name="Line 721"/>
            <p:cNvSpPr>
              <a:spLocks noChangeShapeType="1"/>
            </p:cNvSpPr>
            <p:nvPr/>
          </p:nvSpPr>
          <p:spPr bwMode="auto">
            <a:xfrm>
              <a:off x="2294" y="1919"/>
              <a:ext cx="108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3" name="Line 722"/>
            <p:cNvSpPr>
              <a:spLocks noChangeShapeType="1"/>
            </p:cNvSpPr>
            <p:nvPr/>
          </p:nvSpPr>
          <p:spPr bwMode="auto">
            <a:xfrm>
              <a:off x="2350" y="1979"/>
              <a:ext cx="84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4" name="Line 723"/>
            <p:cNvSpPr>
              <a:spLocks noChangeShapeType="1"/>
            </p:cNvSpPr>
            <p:nvPr/>
          </p:nvSpPr>
          <p:spPr bwMode="auto">
            <a:xfrm>
              <a:off x="2508" y="1997"/>
              <a:ext cx="84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5" name="Line 724"/>
            <p:cNvSpPr>
              <a:spLocks noChangeShapeType="1"/>
            </p:cNvSpPr>
            <p:nvPr/>
          </p:nvSpPr>
          <p:spPr bwMode="auto">
            <a:xfrm>
              <a:off x="2468" y="1945"/>
              <a:ext cx="102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6" name="Line 725"/>
            <p:cNvSpPr>
              <a:spLocks noChangeShapeType="1"/>
            </p:cNvSpPr>
            <p:nvPr/>
          </p:nvSpPr>
          <p:spPr bwMode="auto">
            <a:xfrm>
              <a:off x="2668" y="1959"/>
              <a:ext cx="80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7" name="Line 726"/>
            <p:cNvSpPr>
              <a:spLocks noChangeShapeType="1"/>
            </p:cNvSpPr>
            <p:nvPr/>
          </p:nvSpPr>
          <p:spPr bwMode="auto">
            <a:xfrm>
              <a:off x="2676" y="2009"/>
              <a:ext cx="66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8" name="Line 727"/>
            <p:cNvSpPr>
              <a:spLocks noChangeShapeType="1"/>
            </p:cNvSpPr>
            <p:nvPr/>
          </p:nvSpPr>
          <p:spPr bwMode="auto">
            <a:xfrm>
              <a:off x="2814" y="2019"/>
              <a:ext cx="38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9" name="Line 728"/>
            <p:cNvSpPr>
              <a:spLocks noChangeShapeType="1"/>
            </p:cNvSpPr>
            <p:nvPr/>
          </p:nvSpPr>
          <p:spPr bwMode="auto">
            <a:xfrm>
              <a:off x="2928" y="2019"/>
              <a:ext cx="38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0" name="Line 729"/>
            <p:cNvSpPr>
              <a:spLocks noChangeShapeType="1"/>
            </p:cNvSpPr>
            <p:nvPr/>
          </p:nvSpPr>
          <p:spPr bwMode="auto">
            <a:xfrm flipV="1">
              <a:off x="2856" y="1978"/>
              <a:ext cx="80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1" name="Freeform 730" descr="Small confetti"/>
            <p:cNvSpPr>
              <a:spLocks/>
            </p:cNvSpPr>
            <p:nvPr/>
          </p:nvSpPr>
          <p:spPr bwMode="auto">
            <a:xfrm>
              <a:off x="708" y="1817"/>
              <a:ext cx="2313" cy="126"/>
            </a:xfrm>
            <a:custGeom>
              <a:avLst/>
              <a:gdLst>
                <a:gd name="T0" fmla="*/ 0 w 2313"/>
                <a:gd name="T1" fmla="*/ 12 h 126"/>
                <a:gd name="T2" fmla="*/ 258 w 2313"/>
                <a:gd name="T3" fmla="*/ 0 h 126"/>
                <a:gd name="T4" fmla="*/ 534 w 2313"/>
                <a:gd name="T5" fmla="*/ 0 h 126"/>
                <a:gd name="T6" fmla="*/ 744 w 2313"/>
                <a:gd name="T7" fmla="*/ 3 h 126"/>
                <a:gd name="T8" fmla="*/ 1047 w 2313"/>
                <a:gd name="T9" fmla="*/ 9 h 126"/>
                <a:gd name="T10" fmla="*/ 1329 w 2313"/>
                <a:gd name="T11" fmla="*/ 6 h 126"/>
                <a:gd name="T12" fmla="*/ 1560 w 2313"/>
                <a:gd name="T13" fmla="*/ 12 h 126"/>
                <a:gd name="T14" fmla="*/ 1683 w 2313"/>
                <a:gd name="T15" fmla="*/ 12 h 126"/>
                <a:gd name="T16" fmla="*/ 1812 w 2313"/>
                <a:gd name="T17" fmla="*/ 24 h 126"/>
                <a:gd name="T18" fmla="*/ 2166 w 2313"/>
                <a:gd name="T19" fmla="*/ 66 h 126"/>
                <a:gd name="T20" fmla="*/ 2313 w 2313"/>
                <a:gd name="T21" fmla="*/ 90 h 126"/>
                <a:gd name="T22" fmla="*/ 2310 w 2313"/>
                <a:gd name="T23" fmla="*/ 126 h 126"/>
                <a:gd name="T24" fmla="*/ 2199 w 2313"/>
                <a:gd name="T25" fmla="*/ 111 h 126"/>
                <a:gd name="T26" fmla="*/ 1836 w 2313"/>
                <a:gd name="T27" fmla="*/ 63 h 126"/>
                <a:gd name="T28" fmla="*/ 1761 w 2313"/>
                <a:gd name="T29" fmla="*/ 60 h 126"/>
                <a:gd name="T30" fmla="*/ 1527 w 2313"/>
                <a:gd name="T31" fmla="*/ 54 h 126"/>
                <a:gd name="T32" fmla="*/ 1167 w 2313"/>
                <a:gd name="T33" fmla="*/ 54 h 126"/>
                <a:gd name="T34" fmla="*/ 975 w 2313"/>
                <a:gd name="T35" fmla="*/ 57 h 126"/>
                <a:gd name="T36" fmla="*/ 768 w 2313"/>
                <a:gd name="T37" fmla="*/ 63 h 126"/>
                <a:gd name="T38" fmla="*/ 603 w 2313"/>
                <a:gd name="T39" fmla="*/ 60 h 126"/>
                <a:gd name="T40" fmla="*/ 429 w 2313"/>
                <a:gd name="T41" fmla="*/ 69 h 126"/>
                <a:gd name="T42" fmla="*/ 276 w 2313"/>
                <a:gd name="T43" fmla="*/ 72 h 126"/>
                <a:gd name="T44" fmla="*/ 159 w 2313"/>
                <a:gd name="T45" fmla="*/ 81 h 126"/>
                <a:gd name="T46" fmla="*/ 102 w 2313"/>
                <a:gd name="T47" fmla="*/ 84 h 126"/>
                <a:gd name="T48" fmla="*/ 3 w 2313"/>
                <a:gd name="T49" fmla="*/ 87 h 126"/>
                <a:gd name="T50" fmla="*/ 0 w 2313"/>
                <a:gd name="T51" fmla="*/ 12 h 12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313"/>
                <a:gd name="T79" fmla="*/ 0 h 126"/>
                <a:gd name="T80" fmla="*/ 2313 w 2313"/>
                <a:gd name="T81" fmla="*/ 126 h 12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313" h="126">
                  <a:moveTo>
                    <a:pt x="0" y="12"/>
                  </a:moveTo>
                  <a:lnTo>
                    <a:pt x="258" y="0"/>
                  </a:lnTo>
                  <a:lnTo>
                    <a:pt x="534" y="0"/>
                  </a:lnTo>
                  <a:lnTo>
                    <a:pt x="744" y="3"/>
                  </a:lnTo>
                  <a:lnTo>
                    <a:pt x="1047" y="9"/>
                  </a:lnTo>
                  <a:lnTo>
                    <a:pt x="1329" y="6"/>
                  </a:lnTo>
                  <a:lnTo>
                    <a:pt x="1560" y="12"/>
                  </a:lnTo>
                  <a:lnTo>
                    <a:pt x="1683" y="12"/>
                  </a:lnTo>
                  <a:lnTo>
                    <a:pt x="1812" y="24"/>
                  </a:lnTo>
                  <a:lnTo>
                    <a:pt x="2166" y="66"/>
                  </a:lnTo>
                  <a:lnTo>
                    <a:pt x="2313" y="90"/>
                  </a:lnTo>
                  <a:lnTo>
                    <a:pt x="2310" y="126"/>
                  </a:lnTo>
                  <a:lnTo>
                    <a:pt x="2199" y="111"/>
                  </a:lnTo>
                  <a:lnTo>
                    <a:pt x="1836" y="63"/>
                  </a:lnTo>
                  <a:lnTo>
                    <a:pt x="1761" y="60"/>
                  </a:lnTo>
                  <a:lnTo>
                    <a:pt x="1527" y="54"/>
                  </a:lnTo>
                  <a:lnTo>
                    <a:pt x="1167" y="54"/>
                  </a:lnTo>
                  <a:lnTo>
                    <a:pt x="975" y="57"/>
                  </a:lnTo>
                  <a:lnTo>
                    <a:pt x="768" y="63"/>
                  </a:lnTo>
                  <a:lnTo>
                    <a:pt x="603" y="60"/>
                  </a:lnTo>
                  <a:lnTo>
                    <a:pt x="429" y="69"/>
                  </a:lnTo>
                  <a:lnTo>
                    <a:pt x="276" y="72"/>
                  </a:lnTo>
                  <a:lnTo>
                    <a:pt x="159" y="81"/>
                  </a:lnTo>
                  <a:lnTo>
                    <a:pt x="102" y="84"/>
                  </a:lnTo>
                  <a:lnTo>
                    <a:pt x="3" y="87"/>
                  </a:lnTo>
                  <a:lnTo>
                    <a:pt x="0" y="12"/>
                  </a:ln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FFFF66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2" name="Freeform 731"/>
            <p:cNvSpPr>
              <a:spLocks/>
            </p:cNvSpPr>
            <p:nvPr/>
          </p:nvSpPr>
          <p:spPr bwMode="auto">
            <a:xfrm>
              <a:off x="710" y="1814"/>
              <a:ext cx="2328" cy="97"/>
            </a:xfrm>
            <a:custGeom>
              <a:avLst/>
              <a:gdLst>
                <a:gd name="T0" fmla="*/ 0 w 2328"/>
                <a:gd name="T1" fmla="*/ 15 h 97"/>
                <a:gd name="T2" fmla="*/ 413 w 2328"/>
                <a:gd name="T3" fmla="*/ 1 h 97"/>
                <a:gd name="T4" fmla="*/ 836 w 2328"/>
                <a:gd name="T5" fmla="*/ 6 h 97"/>
                <a:gd name="T6" fmla="*/ 1205 w 2328"/>
                <a:gd name="T7" fmla="*/ 10 h 97"/>
                <a:gd name="T8" fmla="*/ 1484 w 2328"/>
                <a:gd name="T9" fmla="*/ 10 h 97"/>
                <a:gd name="T10" fmla="*/ 1767 w 2328"/>
                <a:gd name="T11" fmla="*/ 20 h 97"/>
                <a:gd name="T12" fmla="*/ 2045 w 2328"/>
                <a:gd name="T13" fmla="*/ 58 h 97"/>
                <a:gd name="T14" fmla="*/ 2175 w 2328"/>
                <a:gd name="T15" fmla="*/ 73 h 97"/>
                <a:gd name="T16" fmla="*/ 2328 w 2328"/>
                <a:gd name="T17" fmla="*/ 97 h 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28"/>
                <a:gd name="T28" fmla="*/ 0 h 97"/>
                <a:gd name="T29" fmla="*/ 2328 w 2328"/>
                <a:gd name="T30" fmla="*/ 97 h 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28" h="97">
                  <a:moveTo>
                    <a:pt x="0" y="15"/>
                  </a:moveTo>
                  <a:cubicBezTo>
                    <a:pt x="137" y="8"/>
                    <a:pt x="274" y="2"/>
                    <a:pt x="413" y="1"/>
                  </a:cubicBezTo>
                  <a:cubicBezTo>
                    <a:pt x="552" y="0"/>
                    <a:pt x="704" y="4"/>
                    <a:pt x="836" y="6"/>
                  </a:cubicBezTo>
                  <a:cubicBezTo>
                    <a:pt x="968" y="8"/>
                    <a:pt x="1097" y="9"/>
                    <a:pt x="1205" y="10"/>
                  </a:cubicBezTo>
                  <a:cubicBezTo>
                    <a:pt x="1313" y="11"/>
                    <a:pt x="1390" y="8"/>
                    <a:pt x="1484" y="10"/>
                  </a:cubicBezTo>
                  <a:cubicBezTo>
                    <a:pt x="1578" y="12"/>
                    <a:pt x="1674" y="12"/>
                    <a:pt x="1767" y="20"/>
                  </a:cubicBezTo>
                  <a:cubicBezTo>
                    <a:pt x="1860" y="28"/>
                    <a:pt x="1977" y="49"/>
                    <a:pt x="2045" y="58"/>
                  </a:cubicBezTo>
                  <a:cubicBezTo>
                    <a:pt x="2113" y="67"/>
                    <a:pt x="2128" y="67"/>
                    <a:pt x="2175" y="73"/>
                  </a:cubicBezTo>
                  <a:cubicBezTo>
                    <a:pt x="2222" y="79"/>
                    <a:pt x="2275" y="88"/>
                    <a:pt x="2328" y="9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3" name="Freeform 732"/>
            <p:cNvSpPr>
              <a:spLocks/>
            </p:cNvSpPr>
            <p:nvPr/>
          </p:nvSpPr>
          <p:spPr bwMode="auto">
            <a:xfrm>
              <a:off x="710" y="1868"/>
              <a:ext cx="2319" cy="76"/>
            </a:xfrm>
            <a:custGeom>
              <a:avLst/>
              <a:gdLst>
                <a:gd name="T0" fmla="*/ 0 w 2319"/>
                <a:gd name="T1" fmla="*/ 38 h 76"/>
                <a:gd name="T2" fmla="*/ 500 w 2319"/>
                <a:gd name="T3" fmla="*/ 14 h 76"/>
                <a:gd name="T4" fmla="*/ 922 w 2319"/>
                <a:gd name="T5" fmla="*/ 9 h 76"/>
                <a:gd name="T6" fmla="*/ 1354 w 2319"/>
                <a:gd name="T7" fmla="*/ 0 h 76"/>
                <a:gd name="T8" fmla="*/ 1743 w 2319"/>
                <a:gd name="T9" fmla="*/ 9 h 76"/>
                <a:gd name="T10" fmla="*/ 2026 w 2319"/>
                <a:gd name="T11" fmla="*/ 38 h 76"/>
                <a:gd name="T12" fmla="*/ 2319 w 2319"/>
                <a:gd name="T13" fmla="*/ 76 h 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19"/>
                <a:gd name="T22" fmla="*/ 0 h 76"/>
                <a:gd name="T23" fmla="*/ 2319 w 2319"/>
                <a:gd name="T24" fmla="*/ 76 h 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19" h="76">
                  <a:moveTo>
                    <a:pt x="0" y="38"/>
                  </a:moveTo>
                  <a:cubicBezTo>
                    <a:pt x="173" y="28"/>
                    <a:pt x="346" y="19"/>
                    <a:pt x="500" y="14"/>
                  </a:cubicBezTo>
                  <a:cubicBezTo>
                    <a:pt x="654" y="9"/>
                    <a:pt x="780" y="11"/>
                    <a:pt x="922" y="9"/>
                  </a:cubicBezTo>
                  <a:cubicBezTo>
                    <a:pt x="1064" y="7"/>
                    <a:pt x="1217" y="0"/>
                    <a:pt x="1354" y="0"/>
                  </a:cubicBezTo>
                  <a:cubicBezTo>
                    <a:pt x="1491" y="0"/>
                    <a:pt x="1631" y="3"/>
                    <a:pt x="1743" y="9"/>
                  </a:cubicBezTo>
                  <a:cubicBezTo>
                    <a:pt x="1855" y="15"/>
                    <a:pt x="1930" y="27"/>
                    <a:pt x="2026" y="38"/>
                  </a:cubicBezTo>
                  <a:cubicBezTo>
                    <a:pt x="2122" y="49"/>
                    <a:pt x="2220" y="62"/>
                    <a:pt x="2319" y="76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4" name="Freeform 733" descr="Small confetti"/>
            <p:cNvSpPr>
              <a:spLocks/>
            </p:cNvSpPr>
            <p:nvPr/>
          </p:nvSpPr>
          <p:spPr bwMode="auto">
            <a:xfrm>
              <a:off x="4047" y="2176"/>
              <a:ext cx="1720" cy="255"/>
            </a:xfrm>
            <a:custGeom>
              <a:avLst/>
              <a:gdLst>
                <a:gd name="T0" fmla="*/ 12 w 1720"/>
                <a:gd name="T1" fmla="*/ 46 h 255"/>
                <a:gd name="T2" fmla="*/ 138 w 1720"/>
                <a:gd name="T3" fmla="*/ 55 h 255"/>
                <a:gd name="T4" fmla="*/ 489 w 1720"/>
                <a:gd name="T5" fmla="*/ 55 h 255"/>
                <a:gd name="T6" fmla="*/ 612 w 1720"/>
                <a:gd name="T7" fmla="*/ 55 h 255"/>
                <a:gd name="T8" fmla="*/ 762 w 1720"/>
                <a:gd name="T9" fmla="*/ 43 h 255"/>
                <a:gd name="T10" fmla="*/ 915 w 1720"/>
                <a:gd name="T11" fmla="*/ 25 h 255"/>
                <a:gd name="T12" fmla="*/ 1035 w 1720"/>
                <a:gd name="T13" fmla="*/ 13 h 255"/>
                <a:gd name="T14" fmla="*/ 1146 w 1720"/>
                <a:gd name="T15" fmla="*/ 1 h 255"/>
                <a:gd name="T16" fmla="*/ 1338 w 1720"/>
                <a:gd name="T17" fmla="*/ 4 h 255"/>
                <a:gd name="T18" fmla="*/ 1491 w 1720"/>
                <a:gd name="T19" fmla="*/ 19 h 255"/>
                <a:gd name="T20" fmla="*/ 1599 w 1720"/>
                <a:gd name="T21" fmla="*/ 34 h 255"/>
                <a:gd name="T22" fmla="*/ 1695 w 1720"/>
                <a:gd name="T23" fmla="*/ 61 h 255"/>
                <a:gd name="T24" fmla="*/ 1716 w 1720"/>
                <a:gd name="T25" fmla="*/ 82 h 255"/>
                <a:gd name="T26" fmla="*/ 1716 w 1720"/>
                <a:gd name="T27" fmla="*/ 220 h 255"/>
                <a:gd name="T28" fmla="*/ 1716 w 1720"/>
                <a:gd name="T29" fmla="*/ 247 h 255"/>
                <a:gd name="T30" fmla="*/ 1692 w 1720"/>
                <a:gd name="T31" fmla="*/ 244 h 255"/>
                <a:gd name="T32" fmla="*/ 1572 w 1720"/>
                <a:gd name="T33" fmla="*/ 232 h 255"/>
                <a:gd name="T34" fmla="*/ 1485 w 1720"/>
                <a:gd name="T35" fmla="*/ 223 h 255"/>
                <a:gd name="T36" fmla="*/ 1398 w 1720"/>
                <a:gd name="T37" fmla="*/ 217 h 255"/>
                <a:gd name="T38" fmla="*/ 1272 w 1720"/>
                <a:gd name="T39" fmla="*/ 217 h 255"/>
                <a:gd name="T40" fmla="*/ 1059 w 1720"/>
                <a:gd name="T41" fmla="*/ 226 h 255"/>
                <a:gd name="T42" fmla="*/ 915 w 1720"/>
                <a:gd name="T43" fmla="*/ 235 h 255"/>
                <a:gd name="T44" fmla="*/ 699 w 1720"/>
                <a:gd name="T45" fmla="*/ 241 h 255"/>
                <a:gd name="T46" fmla="*/ 510 w 1720"/>
                <a:gd name="T47" fmla="*/ 253 h 255"/>
                <a:gd name="T48" fmla="*/ 345 w 1720"/>
                <a:gd name="T49" fmla="*/ 253 h 255"/>
                <a:gd name="T50" fmla="*/ 261 w 1720"/>
                <a:gd name="T51" fmla="*/ 250 h 255"/>
                <a:gd name="T52" fmla="*/ 105 w 1720"/>
                <a:gd name="T53" fmla="*/ 241 h 255"/>
                <a:gd name="T54" fmla="*/ 66 w 1720"/>
                <a:gd name="T55" fmla="*/ 178 h 255"/>
                <a:gd name="T56" fmla="*/ 12 w 1720"/>
                <a:gd name="T57" fmla="*/ 46 h 2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20"/>
                <a:gd name="T88" fmla="*/ 0 h 255"/>
                <a:gd name="T89" fmla="*/ 1720 w 1720"/>
                <a:gd name="T90" fmla="*/ 255 h 2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20" h="255">
                  <a:moveTo>
                    <a:pt x="12" y="46"/>
                  </a:moveTo>
                  <a:cubicBezTo>
                    <a:pt x="24" y="26"/>
                    <a:pt x="59" y="54"/>
                    <a:pt x="138" y="55"/>
                  </a:cubicBezTo>
                  <a:cubicBezTo>
                    <a:pt x="217" y="56"/>
                    <a:pt x="410" y="55"/>
                    <a:pt x="489" y="55"/>
                  </a:cubicBezTo>
                  <a:cubicBezTo>
                    <a:pt x="568" y="55"/>
                    <a:pt x="567" y="57"/>
                    <a:pt x="612" y="55"/>
                  </a:cubicBezTo>
                  <a:cubicBezTo>
                    <a:pt x="657" y="53"/>
                    <a:pt x="712" y="48"/>
                    <a:pt x="762" y="43"/>
                  </a:cubicBezTo>
                  <a:cubicBezTo>
                    <a:pt x="812" y="38"/>
                    <a:pt x="870" y="30"/>
                    <a:pt x="915" y="25"/>
                  </a:cubicBezTo>
                  <a:cubicBezTo>
                    <a:pt x="960" y="20"/>
                    <a:pt x="997" y="17"/>
                    <a:pt x="1035" y="13"/>
                  </a:cubicBezTo>
                  <a:cubicBezTo>
                    <a:pt x="1073" y="9"/>
                    <a:pt x="1096" y="2"/>
                    <a:pt x="1146" y="1"/>
                  </a:cubicBezTo>
                  <a:cubicBezTo>
                    <a:pt x="1196" y="0"/>
                    <a:pt x="1281" y="1"/>
                    <a:pt x="1338" y="4"/>
                  </a:cubicBezTo>
                  <a:cubicBezTo>
                    <a:pt x="1395" y="7"/>
                    <a:pt x="1448" y="14"/>
                    <a:pt x="1491" y="19"/>
                  </a:cubicBezTo>
                  <a:cubicBezTo>
                    <a:pt x="1534" y="24"/>
                    <a:pt x="1565" y="27"/>
                    <a:pt x="1599" y="34"/>
                  </a:cubicBezTo>
                  <a:cubicBezTo>
                    <a:pt x="1633" y="41"/>
                    <a:pt x="1675" y="53"/>
                    <a:pt x="1695" y="61"/>
                  </a:cubicBezTo>
                  <a:cubicBezTo>
                    <a:pt x="1715" y="69"/>
                    <a:pt x="1713" y="56"/>
                    <a:pt x="1716" y="82"/>
                  </a:cubicBezTo>
                  <a:cubicBezTo>
                    <a:pt x="1719" y="108"/>
                    <a:pt x="1716" y="193"/>
                    <a:pt x="1716" y="220"/>
                  </a:cubicBezTo>
                  <a:cubicBezTo>
                    <a:pt x="1716" y="247"/>
                    <a:pt x="1720" y="243"/>
                    <a:pt x="1716" y="247"/>
                  </a:cubicBezTo>
                  <a:cubicBezTo>
                    <a:pt x="1712" y="251"/>
                    <a:pt x="1716" y="246"/>
                    <a:pt x="1692" y="244"/>
                  </a:cubicBezTo>
                  <a:cubicBezTo>
                    <a:pt x="1668" y="242"/>
                    <a:pt x="1606" y="235"/>
                    <a:pt x="1572" y="232"/>
                  </a:cubicBezTo>
                  <a:cubicBezTo>
                    <a:pt x="1538" y="229"/>
                    <a:pt x="1514" y="226"/>
                    <a:pt x="1485" y="223"/>
                  </a:cubicBezTo>
                  <a:cubicBezTo>
                    <a:pt x="1456" y="220"/>
                    <a:pt x="1433" y="218"/>
                    <a:pt x="1398" y="217"/>
                  </a:cubicBezTo>
                  <a:cubicBezTo>
                    <a:pt x="1363" y="216"/>
                    <a:pt x="1328" y="216"/>
                    <a:pt x="1272" y="217"/>
                  </a:cubicBezTo>
                  <a:cubicBezTo>
                    <a:pt x="1216" y="218"/>
                    <a:pt x="1118" y="223"/>
                    <a:pt x="1059" y="226"/>
                  </a:cubicBezTo>
                  <a:cubicBezTo>
                    <a:pt x="1000" y="229"/>
                    <a:pt x="975" y="232"/>
                    <a:pt x="915" y="235"/>
                  </a:cubicBezTo>
                  <a:cubicBezTo>
                    <a:pt x="855" y="238"/>
                    <a:pt x="766" y="238"/>
                    <a:pt x="699" y="241"/>
                  </a:cubicBezTo>
                  <a:cubicBezTo>
                    <a:pt x="632" y="244"/>
                    <a:pt x="569" y="251"/>
                    <a:pt x="510" y="253"/>
                  </a:cubicBezTo>
                  <a:cubicBezTo>
                    <a:pt x="451" y="255"/>
                    <a:pt x="386" y="253"/>
                    <a:pt x="345" y="253"/>
                  </a:cubicBezTo>
                  <a:cubicBezTo>
                    <a:pt x="304" y="253"/>
                    <a:pt x="301" y="252"/>
                    <a:pt x="261" y="250"/>
                  </a:cubicBezTo>
                  <a:cubicBezTo>
                    <a:pt x="221" y="248"/>
                    <a:pt x="137" y="253"/>
                    <a:pt x="105" y="241"/>
                  </a:cubicBezTo>
                  <a:cubicBezTo>
                    <a:pt x="73" y="229"/>
                    <a:pt x="81" y="209"/>
                    <a:pt x="66" y="178"/>
                  </a:cubicBezTo>
                  <a:cubicBezTo>
                    <a:pt x="51" y="147"/>
                    <a:pt x="0" y="66"/>
                    <a:pt x="12" y="46"/>
                  </a:cubicBez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FFFF66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5" name="Freeform 734"/>
            <p:cNvSpPr>
              <a:spLocks/>
            </p:cNvSpPr>
            <p:nvPr/>
          </p:nvSpPr>
          <p:spPr bwMode="auto">
            <a:xfrm>
              <a:off x="4066" y="2176"/>
              <a:ext cx="1689" cy="66"/>
            </a:xfrm>
            <a:custGeom>
              <a:avLst/>
              <a:gdLst>
                <a:gd name="T0" fmla="*/ 0 w 1689"/>
                <a:gd name="T1" fmla="*/ 47 h 66"/>
                <a:gd name="T2" fmla="*/ 230 w 1689"/>
                <a:gd name="T3" fmla="*/ 52 h 66"/>
                <a:gd name="T4" fmla="*/ 614 w 1689"/>
                <a:gd name="T5" fmla="*/ 52 h 66"/>
                <a:gd name="T6" fmla="*/ 844 w 1689"/>
                <a:gd name="T7" fmla="*/ 32 h 66"/>
                <a:gd name="T8" fmla="*/ 1089 w 1689"/>
                <a:gd name="T9" fmla="*/ 4 h 66"/>
                <a:gd name="T10" fmla="*/ 1363 w 1689"/>
                <a:gd name="T11" fmla="*/ 8 h 66"/>
                <a:gd name="T12" fmla="*/ 1612 w 1689"/>
                <a:gd name="T13" fmla="*/ 42 h 66"/>
                <a:gd name="T14" fmla="*/ 1689 w 1689"/>
                <a:gd name="T15" fmla="*/ 66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89"/>
                <a:gd name="T25" fmla="*/ 0 h 66"/>
                <a:gd name="T26" fmla="*/ 1689 w 1689"/>
                <a:gd name="T27" fmla="*/ 66 h 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89" h="66">
                  <a:moveTo>
                    <a:pt x="0" y="47"/>
                  </a:moveTo>
                  <a:cubicBezTo>
                    <a:pt x="64" y="49"/>
                    <a:pt x="128" y="51"/>
                    <a:pt x="230" y="52"/>
                  </a:cubicBezTo>
                  <a:cubicBezTo>
                    <a:pt x="332" y="53"/>
                    <a:pt x="512" y="55"/>
                    <a:pt x="614" y="52"/>
                  </a:cubicBezTo>
                  <a:cubicBezTo>
                    <a:pt x="716" y="49"/>
                    <a:pt x="765" y="40"/>
                    <a:pt x="844" y="32"/>
                  </a:cubicBezTo>
                  <a:cubicBezTo>
                    <a:pt x="923" y="24"/>
                    <a:pt x="1003" y="8"/>
                    <a:pt x="1089" y="4"/>
                  </a:cubicBezTo>
                  <a:cubicBezTo>
                    <a:pt x="1175" y="0"/>
                    <a:pt x="1276" y="2"/>
                    <a:pt x="1363" y="8"/>
                  </a:cubicBezTo>
                  <a:cubicBezTo>
                    <a:pt x="1450" y="14"/>
                    <a:pt x="1558" y="32"/>
                    <a:pt x="1612" y="42"/>
                  </a:cubicBezTo>
                  <a:cubicBezTo>
                    <a:pt x="1666" y="52"/>
                    <a:pt x="1673" y="61"/>
                    <a:pt x="1689" y="66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6" name="Freeform 735"/>
            <p:cNvSpPr>
              <a:spLocks/>
            </p:cNvSpPr>
            <p:nvPr/>
          </p:nvSpPr>
          <p:spPr bwMode="auto">
            <a:xfrm>
              <a:off x="4147" y="2389"/>
              <a:ext cx="1613" cy="42"/>
            </a:xfrm>
            <a:custGeom>
              <a:avLst/>
              <a:gdLst>
                <a:gd name="T0" fmla="*/ 0 w 1613"/>
                <a:gd name="T1" fmla="*/ 31 h 42"/>
                <a:gd name="T2" fmla="*/ 360 w 1613"/>
                <a:gd name="T3" fmla="*/ 40 h 42"/>
                <a:gd name="T4" fmla="*/ 739 w 1613"/>
                <a:gd name="T5" fmla="*/ 21 h 42"/>
                <a:gd name="T6" fmla="*/ 1224 w 1613"/>
                <a:gd name="T7" fmla="*/ 2 h 42"/>
                <a:gd name="T8" fmla="*/ 1613 w 1613"/>
                <a:gd name="T9" fmla="*/ 35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3"/>
                <a:gd name="T16" fmla="*/ 0 h 42"/>
                <a:gd name="T17" fmla="*/ 1613 w 1613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3" h="42">
                  <a:moveTo>
                    <a:pt x="0" y="31"/>
                  </a:moveTo>
                  <a:cubicBezTo>
                    <a:pt x="118" y="36"/>
                    <a:pt x="237" y="42"/>
                    <a:pt x="360" y="40"/>
                  </a:cubicBezTo>
                  <a:cubicBezTo>
                    <a:pt x="483" y="38"/>
                    <a:pt x="595" y="27"/>
                    <a:pt x="739" y="21"/>
                  </a:cubicBezTo>
                  <a:cubicBezTo>
                    <a:pt x="883" y="15"/>
                    <a:pt x="1078" y="0"/>
                    <a:pt x="1224" y="2"/>
                  </a:cubicBezTo>
                  <a:cubicBezTo>
                    <a:pt x="1370" y="4"/>
                    <a:pt x="1491" y="19"/>
                    <a:pt x="1613" y="35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7" name="Line 736"/>
            <p:cNvSpPr>
              <a:spLocks noChangeShapeType="1"/>
            </p:cNvSpPr>
            <p:nvPr/>
          </p:nvSpPr>
          <p:spPr bwMode="auto">
            <a:xfrm flipV="1">
              <a:off x="4688" y="3466"/>
              <a:ext cx="34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8" name="Line 737"/>
            <p:cNvSpPr>
              <a:spLocks noChangeShapeType="1"/>
            </p:cNvSpPr>
            <p:nvPr/>
          </p:nvSpPr>
          <p:spPr bwMode="auto">
            <a:xfrm flipV="1">
              <a:off x="716" y="2330"/>
              <a:ext cx="42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9" name="Line 738"/>
            <p:cNvSpPr>
              <a:spLocks noChangeShapeType="1"/>
            </p:cNvSpPr>
            <p:nvPr/>
          </p:nvSpPr>
          <p:spPr bwMode="auto">
            <a:xfrm flipV="1">
              <a:off x="860" y="2290"/>
              <a:ext cx="78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0" name="Line 739"/>
            <p:cNvSpPr>
              <a:spLocks noChangeShapeType="1"/>
            </p:cNvSpPr>
            <p:nvPr/>
          </p:nvSpPr>
          <p:spPr bwMode="auto">
            <a:xfrm flipV="1">
              <a:off x="1120" y="2246"/>
              <a:ext cx="102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1" name="Line 740"/>
            <p:cNvSpPr>
              <a:spLocks noChangeShapeType="1"/>
            </p:cNvSpPr>
            <p:nvPr/>
          </p:nvSpPr>
          <p:spPr bwMode="auto">
            <a:xfrm flipV="1">
              <a:off x="1372" y="2246"/>
              <a:ext cx="82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2" name="Line 741"/>
            <p:cNvSpPr>
              <a:spLocks noChangeShapeType="1"/>
            </p:cNvSpPr>
            <p:nvPr/>
          </p:nvSpPr>
          <p:spPr bwMode="auto">
            <a:xfrm flipV="1">
              <a:off x="1564" y="2246"/>
              <a:ext cx="114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3" name="Line 742"/>
            <p:cNvSpPr>
              <a:spLocks noChangeShapeType="1"/>
            </p:cNvSpPr>
            <p:nvPr/>
          </p:nvSpPr>
          <p:spPr bwMode="auto">
            <a:xfrm flipV="1">
              <a:off x="1828" y="2254"/>
              <a:ext cx="94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4" name="Line 743"/>
            <p:cNvSpPr>
              <a:spLocks noChangeShapeType="1"/>
            </p:cNvSpPr>
            <p:nvPr/>
          </p:nvSpPr>
          <p:spPr bwMode="auto">
            <a:xfrm>
              <a:off x="2048" y="2265"/>
              <a:ext cx="82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5" name="Line 744"/>
            <p:cNvSpPr>
              <a:spLocks noChangeShapeType="1"/>
            </p:cNvSpPr>
            <p:nvPr/>
          </p:nvSpPr>
          <p:spPr bwMode="auto">
            <a:xfrm>
              <a:off x="2244" y="2285"/>
              <a:ext cx="86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6" name="Line 745"/>
            <p:cNvSpPr>
              <a:spLocks noChangeShapeType="1"/>
            </p:cNvSpPr>
            <p:nvPr/>
          </p:nvSpPr>
          <p:spPr bwMode="auto">
            <a:xfrm>
              <a:off x="2536" y="2345"/>
              <a:ext cx="66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7" name="Line 746"/>
            <p:cNvSpPr>
              <a:spLocks noChangeShapeType="1"/>
            </p:cNvSpPr>
            <p:nvPr/>
          </p:nvSpPr>
          <p:spPr bwMode="auto">
            <a:xfrm>
              <a:off x="2696" y="2377"/>
              <a:ext cx="66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8" name="Line 747"/>
            <p:cNvSpPr>
              <a:spLocks noChangeShapeType="1"/>
            </p:cNvSpPr>
            <p:nvPr/>
          </p:nvSpPr>
          <p:spPr bwMode="auto">
            <a:xfrm>
              <a:off x="2860" y="2397"/>
              <a:ext cx="66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9" name="Line 748"/>
            <p:cNvSpPr>
              <a:spLocks noChangeShapeType="1"/>
            </p:cNvSpPr>
            <p:nvPr/>
          </p:nvSpPr>
          <p:spPr bwMode="auto">
            <a:xfrm flipV="1">
              <a:off x="3020" y="2398"/>
              <a:ext cx="7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0" name="Line 749"/>
            <p:cNvSpPr>
              <a:spLocks noChangeShapeType="1"/>
            </p:cNvSpPr>
            <p:nvPr/>
          </p:nvSpPr>
          <p:spPr bwMode="auto">
            <a:xfrm flipV="1">
              <a:off x="2984" y="2330"/>
              <a:ext cx="98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1" name="Line 750"/>
            <p:cNvSpPr>
              <a:spLocks noChangeShapeType="1"/>
            </p:cNvSpPr>
            <p:nvPr/>
          </p:nvSpPr>
          <p:spPr bwMode="auto">
            <a:xfrm flipV="1">
              <a:off x="2884" y="2286"/>
              <a:ext cx="118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2" name="Line 751"/>
            <p:cNvSpPr>
              <a:spLocks noChangeShapeType="1"/>
            </p:cNvSpPr>
            <p:nvPr/>
          </p:nvSpPr>
          <p:spPr bwMode="auto">
            <a:xfrm>
              <a:off x="2616" y="2253"/>
              <a:ext cx="74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3" name="Line 752"/>
            <p:cNvSpPr>
              <a:spLocks noChangeShapeType="1"/>
            </p:cNvSpPr>
            <p:nvPr/>
          </p:nvSpPr>
          <p:spPr bwMode="auto">
            <a:xfrm>
              <a:off x="2624" y="2301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4" name="Line 753"/>
            <p:cNvSpPr>
              <a:spLocks noChangeShapeType="1"/>
            </p:cNvSpPr>
            <p:nvPr/>
          </p:nvSpPr>
          <p:spPr bwMode="auto">
            <a:xfrm>
              <a:off x="2820" y="2333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5" name="Line 754"/>
            <p:cNvSpPr>
              <a:spLocks noChangeShapeType="1"/>
            </p:cNvSpPr>
            <p:nvPr/>
          </p:nvSpPr>
          <p:spPr bwMode="auto">
            <a:xfrm>
              <a:off x="2496" y="2281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6" name="Line 755"/>
            <p:cNvSpPr>
              <a:spLocks noChangeShapeType="1"/>
            </p:cNvSpPr>
            <p:nvPr/>
          </p:nvSpPr>
          <p:spPr bwMode="auto">
            <a:xfrm>
              <a:off x="2380" y="2201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7" name="Line 756"/>
            <p:cNvSpPr>
              <a:spLocks noChangeShapeType="1"/>
            </p:cNvSpPr>
            <p:nvPr/>
          </p:nvSpPr>
          <p:spPr bwMode="auto">
            <a:xfrm>
              <a:off x="2344" y="2249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8" name="Line 757"/>
            <p:cNvSpPr>
              <a:spLocks noChangeShapeType="1"/>
            </p:cNvSpPr>
            <p:nvPr/>
          </p:nvSpPr>
          <p:spPr bwMode="auto">
            <a:xfrm>
              <a:off x="2188" y="2173"/>
              <a:ext cx="5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9" name="Line 758"/>
            <p:cNvSpPr>
              <a:spLocks noChangeShapeType="1"/>
            </p:cNvSpPr>
            <p:nvPr/>
          </p:nvSpPr>
          <p:spPr bwMode="auto">
            <a:xfrm>
              <a:off x="2140" y="2221"/>
              <a:ext cx="70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0" name="Line 759"/>
            <p:cNvSpPr>
              <a:spLocks noChangeShapeType="1"/>
            </p:cNvSpPr>
            <p:nvPr/>
          </p:nvSpPr>
          <p:spPr bwMode="auto">
            <a:xfrm>
              <a:off x="2004" y="2157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1" name="Line 760"/>
            <p:cNvSpPr>
              <a:spLocks noChangeShapeType="1"/>
            </p:cNvSpPr>
            <p:nvPr/>
          </p:nvSpPr>
          <p:spPr bwMode="auto">
            <a:xfrm>
              <a:off x="1932" y="2205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2" name="Line 761"/>
            <p:cNvSpPr>
              <a:spLocks noChangeShapeType="1"/>
            </p:cNvSpPr>
            <p:nvPr/>
          </p:nvSpPr>
          <p:spPr bwMode="auto">
            <a:xfrm>
              <a:off x="1700" y="2197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3" name="Line 762"/>
            <p:cNvSpPr>
              <a:spLocks noChangeShapeType="1"/>
            </p:cNvSpPr>
            <p:nvPr/>
          </p:nvSpPr>
          <p:spPr bwMode="auto">
            <a:xfrm>
              <a:off x="1804" y="2149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4" name="Line 763"/>
            <p:cNvSpPr>
              <a:spLocks noChangeShapeType="1"/>
            </p:cNvSpPr>
            <p:nvPr/>
          </p:nvSpPr>
          <p:spPr bwMode="auto">
            <a:xfrm>
              <a:off x="1580" y="2145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5" name="Line 764"/>
            <p:cNvSpPr>
              <a:spLocks noChangeShapeType="1"/>
            </p:cNvSpPr>
            <p:nvPr/>
          </p:nvSpPr>
          <p:spPr bwMode="auto">
            <a:xfrm flipV="1">
              <a:off x="1288" y="2194"/>
              <a:ext cx="62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6" name="Line 765"/>
            <p:cNvSpPr>
              <a:spLocks noChangeShapeType="1"/>
            </p:cNvSpPr>
            <p:nvPr/>
          </p:nvSpPr>
          <p:spPr bwMode="auto">
            <a:xfrm flipV="1">
              <a:off x="824" y="2222"/>
              <a:ext cx="62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7" name="Line 766"/>
            <p:cNvSpPr>
              <a:spLocks noChangeShapeType="1"/>
            </p:cNvSpPr>
            <p:nvPr/>
          </p:nvSpPr>
          <p:spPr bwMode="auto">
            <a:xfrm flipV="1">
              <a:off x="740" y="2626"/>
              <a:ext cx="102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8" name="Line 767"/>
            <p:cNvSpPr>
              <a:spLocks noChangeShapeType="1"/>
            </p:cNvSpPr>
            <p:nvPr/>
          </p:nvSpPr>
          <p:spPr bwMode="auto">
            <a:xfrm flipV="1">
              <a:off x="964" y="2586"/>
              <a:ext cx="98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9" name="Line 768"/>
            <p:cNvSpPr>
              <a:spLocks noChangeShapeType="1"/>
            </p:cNvSpPr>
            <p:nvPr/>
          </p:nvSpPr>
          <p:spPr bwMode="auto">
            <a:xfrm flipV="1">
              <a:off x="1204" y="2546"/>
              <a:ext cx="98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0" name="Line 769"/>
            <p:cNvSpPr>
              <a:spLocks noChangeShapeType="1"/>
            </p:cNvSpPr>
            <p:nvPr/>
          </p:nvSpPr>
          <p:spPr bwMode="auto">
            <a:xfrm flipV="1">
              <a:off x="1460" y="2534"/>
              <a:ext cx="122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1" name="Line 770"/>
            <p:cNvSpPr>
              <a:spLocks noChangeShapeType="1"/>
            </p:cNvSpPr>
            <p:nvPr/>
          </p:nvSpPr>
          <p:spPr bwMode="auto">
            <a:xfrm>
              <a:off x="2008" y="2549"/>
              <a:ext cx="118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2" name="Line 771"/>
            <p:cNvSpPr>
              <a:spLocks noChangeShapeType="1"/>
            </p:cNvSpPr>
            <p:nvPr/>
          </p:nvSpPr>
          <p:spPr bwMode="auto">
            <a:xfrm>
              <a:off x="2232" y="2577"/>
              <a:ext cx="98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3" name="Line 772"/>
            <p:cNvSpPr>
              <a:spLocks noChangeShapeType="1"/>
            </p:cNvSpPr>
            <p:nvPr/>
          </p:nvSpPr>
          <p:spPr bwMode="auto">
            <a:xfrm>
              <a:off x="2424" y="2617"/>
              <a:ext cx="82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4" name="Line 773"/>
            <p:cNvSpPr>
              <a:spLocks noChangeShapeType="1"/>
            </p:cNvSpPr>
            <p:nvPr/>
          </p:nvSpPr>
          <p:spPr bwMode="auto">
            <a:xfrm>
              <a:off x="2616" y="2673"/>
              <a:ext cx="82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5" name="Line 774"/>
            <p:cNvSpPr>
              <a:spLocks noChangeShapeType="1"/>
            </p:cNvSpPr>
            <p:nvPr/>
          </p:nvSpPr>
          <p:spPr bwMode="auto">
            <a:xfrm>
              <a:off x="2808" y="2717"/>
              <a:ext cx="82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6" name="Line 775"/>
            <p:cNvSpPr>
              <a:spLocks noChangeShapeType="1"/>
            </p:cNvSpPr>
            <p:nvPr/>
          </p:nvSpPr>
          <p:spPr bwMode="auto">
            <a:xfrm>
              <a:off x="2980" y="2725"/>
              <a:ext cx="78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7" name="Line 776"/>
            <p:cNvSpPr>
              <a:spLocks noChangeShapeType="1"/>
            </p:cNvSpPr>
            <p:nvPr/>
          </p:nvSpPr>
          <p:spPr bwMode="auto">
            <a:xfrm flipV="1">
              <a:off x="884" y="2650"/>
              <a:ext cx="78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8" name="Line 777"/>
            <p:cNvSpPr>
              <a:spLocks noChangeShapeType="1"/>
            </p:cNvSpPr>
            <p:nvPr/>
          </p:nvSpPr>
          <p:spPr bwMode="auto">
            <a:xfrm flipV="1">
              <a:off x="1116" y="2606"/>
              <a:ext cx="78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9" name="Line 778"/>
            <p:cNvSpPr>
              <a:spLocks noChangeShapeType="1"/>
            </p:cNvSpPr>
            <p:nvPr/>
          </p:nvSpPr>
          <p:spPr bwMode="auto">
            <a:xfrm flipV="1">
              <a:off x="1356" y="2590"/>
              <a:ext cx="86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0" name="Line 779"/>
            <p:cNvSpPr>
              <a:spLocks noChangeShapeType="1"/>
            </p:cNvSpPr>
            <p:nvPr/>
          </p:nvSpPr>
          <p:spPr bwMode="auto">
            <a:xfrm flipV="1">
              <a:off x="1592" y="2586"/>
              <a:ext cx="86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1" name="Line 780"/>
            <p:cNvSpPr>
              <a:spLocks noChangeShapeType="1"/>
            </p:cNvSpPr>
            <p:nvPr/>
          </p:nvSpPr>
          <p:spPr bwMode="auto">
            <a:xfrm>
              <a:off x="1848" y="2597"/>
              <a:ext cx="74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2" name="Line 781"/>
            <p:cNvSpPr>
              <a:spLocks noChangeShapeType="1"/>
            </p:cNvSpPr>
            <p:nvPr/>
          </p:nvSpPr>
          <p:spPr bwMode="auto">
            <a:xfrm>
              <a:off x="2092" y="2633"/>
              <a:ext cx="74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3" name="Line 782"/>
            <p:cNvSpPr>
              <a:spLocks noChangeShapeType="1"/>
            </p:cNvSpPr>
            <p:nvPr/>
          </p:nvSpPr>
          <p:spPr bwMode="auto">
            <a:xfrm>
              <a:off x="2576" y="2737"/>
              <a:ext cx="74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4" name="Line 783"/>
            <p:cNvSpPr>
              <a:spLocks noChangeShapeType="1"/>
            </p:cNvSpPr>
            <p:nvPr/>
          </p:nvSpPr>
          <p:spPr bwMode="auto">
            <a:xfrm>
              <a:off x="2720" y="2765"/>
              <a:ext cx="74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5" name="Line 784"/>
            <p:cNvSpPr>
              <a:spLocks noChangeShapeType="1"/>
            </p:cNvSpPr>
            <p:nvPr/>
          </p:nvSpPr>
          <p:spPr bwMode="auto">
            <a:xfrm>
              <a:off x="2876" y="2789"/>
              <a:ext cx="62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6" name="Line 785"/>
            <p:cNvSpPr>
              <a:spLocks noChangeShapeType="1"/>
            </p:cNvSpPr>
            <p:nvPr/>
          </p:nvSpPr>
          <p:spPr bwMode="auto">
            <a:xfrm flipV="1">
              <a:off x="3048" y="2798"/>
              <a:ext cx="74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7" name="Line 786"/>
            <p:cNvSpPr>
              <a:spLocks noChangeShapeType="1"/>
            </p:cNvSpPr>
            <p:nvPr/>
          </p:nvSpPr>
          <p:spPr bwMode="auto">
            <a:xfrm flipV="1">
              <a:off x="3192" y="2762"/>
              <a:ext cx="74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8" name="Line 787"/>
            <p:cNvSpPr>
              <a:spLocks noChangeShapeType="1"/>
            </p:cNvSpPr>
            <p:nvPr/>
          </p:nvSpPr>
          <p:spPr bwMode="auto">
            <a:xfrm>
              <a:off x="1700" y="2533"/>
              <a:ext cx="62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9" name="Line 788"/>
            <p:cNvSpPr>
              <a:spLocks noChangeShapeType="1"/>
            </p:cNvSpPr>
            <p:nvPr/>
          </p:nvSpPr>
          <p:spPr bwMode="auto">
            <a:xfrm>
              <a:off x="3118" y="1915"/>
              <a:ext cx="79" cy="1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0" name="Line 789"/>
            <p:cNvSpPr>
              <a:spLocks noChangeShapeType="1"/>
            </p:cNvSpPr>
            <p:nvPr/>
          </p:nvSpPr>
          <p:spPr bwMode="auto">
            <a:xfrm>
              <a:off x="3228" y="1969"/>
              <a:ext cx="79" cy="1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1" name="Line 790"/>
            <p:cNvSpPr>
              <a:spLocks noChangeShapeType="1"/>
            </p:cNvSpPr>
            <p:nvPr/>
          </p:nvSpPr>
          <p:spPr bwMode="auto">
            <a:xfrm>
              <a:off x="3201" y="2004"/>
              <a:ext cx="79" cy="1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2" name="Line 791"/>
            <p:cNvSpPr>
              <a:spLocks noChangeShapeType="1"/>
            </p:cNvSpPr>
            <p:nvPr/>
          </p:nvSpPr>
          <p:spPr bwMode="auto">
            <a:xfrm>
              <a:off x="3133" y="2052"/>
              <a:ext cx="79" cy="1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3" name="Line 792"/>
            <p:cNvSpPr>
              <a:spLocks noChangeShapeType="1"/>
            </p:cNvSpPr>
            <p:nvPr/>
          </p:nvSpPr>
          <p:spPr bwMode="auto">
            <a:xfrm>
              <a:off x="3286" y="2064"/>
              <a:ext cx="79" cy="1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4" name="Line 793"/>
            <p:cNvSpPr>
              <a:spLocks noChangeShapeType="1"/>
            </p:cNvSpPr>
            <p:nvPr/>
          </p:nvSpPr>
          <p:spPr bwMode="auto">
            <a:xfrm>
              <a:off x="3208" y="2122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5" name="Line 794"/>
            <p:cNvSpPr>
              <a:spLocks noChangeShapeType="1"/>
            </p:cNvSpPr>
            <p:nvPr/>
          </p:nvSpPr>
          <p:spPr bwMode="auto">
            <a:xfrm>
              <a:off x="3234" y="2180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6" name="Line 795"/>
            <p:cNvSpPr>
              <a:spLocks noChangeShapeType="1"/>
            </p:cNvSpPr>
            <p:nvPr/>
          </p:nvSpPr>
          <p:spPr bwMode="auto">
            <a:xfrm>
              <a:off x="3369" y="2132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7" name="Line 796"/>
            <p:cNvSpPr>
              <a:spLocks noChangeShapeType="1"/>
            </p:cNvSpPr>
            <p:nvPr/>
          </p:nvSpPr>
          <p:spPr bwMode="auto">
            <a:xfrm>
              <a:off x="3537" y="2129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8" name="Line 797"/>
            <p:cNvSpPr>
              <a:spLocks noChangeShapeType="1"/>
            </p:cNvSpPr>
            <p:nvPr/>
          </p:nvSpPr>
          <p:spPr bwMode="auto">
            <a:xfrm>
              <a:off x="3459" y="2081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9" name="Line 798"/>
            <p:cNvSpPr>
              <a:spLocks noChangeShapeType="1"/>
            </p:cNvSpPr>
            <p:nvPr/>
          </p:nvSpPr>
          <p:spPr bwMode="auto">
            <a:xfrm>
              <a:off x="3357" y="2023"/>
              <a:ext cx="91" cy="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0" name="Line 799"/>
            <p:cNvSpPr>
              <a:spLocks noChangeShapeType="1"/>
            </p:cNvSpPr>
            <p:nvPr/>
          </p:nvSpPr>
          <p:spPr bwMode="auto">
            <a:xfrm>
              <a:off x="3407" y="1993"/>
              <a:ext cx="52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1" name="Line 800"/>
            <p:cNvSpPr>
              <a:spLocks noChangeShapeType="1"/>
            </p:cNvSpPr>
            <p:nvPr/>
          </p:nvSpPr>
          <p:spPr bwMode="auto">
            <a:xfrm>
              <a:off x="3496" y="1994"/>
              <a:ext cx="52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2" name="Line 801"/>
            <p:cNvSpPr>
              <a:spLocks noChangeShapeType="1"/>
            </p:cNvSpPr>
            <p:nvPr/>
          </p:nvSpPr>
          <p:spPr bwMode="auto">
            <a:xfrm flipV="1">
              <a:off x="3605" y="2044"/>
              <a:ext cx="66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3" name="Line 802"/>
            <p:cNvSpPr>
              <a:spLocks noChangeShapeType="1"/>
            </p:cNvSpPr>
            <p:nvPr/>
          </p:nvSpPr>
          <p:spPr bwMode="auto">
            <a:xfrm flipV="1">
              <a:off x="3656" y="2082"/>
              <a:ext cx="78" cy="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4" name="Line 803"/>
            <p:cNvSpPr>
              <a:spLocks noChangeShapeType="1"/>
            </p:cNvSpPr>
            <p:nvPr/>
          </p:nvSpPr>
          <p:spPr bwMode="auto">
            <a:xfrm flipV="1">
              <a:off x="3851" y="2081"/>
              <a:ext cx="78" cy="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5" name="Line 804"/>
            <p:cNvSpPr>
              <a:spLocks noChangeShapeType="1"/>
            </p:cNvSpPr>
            <p:nvPr/>
          </p:nvSpPr>
          <p:spPr bwMode="auto">
            <a:xfrm flipV="1">
              <a:off x="3783" y="2043"/>
              <a:ext cx="60" cy="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6" name="Line 805"/>
            <p:cNvSpPr>
              <a:spLocks noChangeShapeType="1"/>
            </p:cNvSpPr>
            <p:nvPr/>
          </p:nvSpPr>
          <p:spPr bwMode="auto">
            <a:xfrm flipV="1">
              <a:off x="852" y="2966"/>
              <a:ext cx="118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7" name="Line 806"/>
            <p:cNvSpPr>
              <a:spLocks noChangeShapeType="1"/>
            </p:cNvSpPr>
            <p:nvPr/>
          </p:nvSpPr>
          <p:spPr bwMode="auto">
            <a:xfrm flipV="1">
              <a:off x="1080" y="2922"/>
              <a:ext cx="78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8" name="Line 807"/>
            <p:cNvSpPr>
              <a:spLocks noChangeShapeType="1"/>
            </p:cNvSpPr>
            <p:nvPr/>
          </p:nvSpPr>
          <p:spPr bwMode="auto">
            <a:xfrm flipV="1">
              <a:off x="1292" y="2882"/>
              <a:ext cx="90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9" name="Line 808"/>
            <p:cNvSpPr>
              <a:spLocks noChangeShapeType="1"/>
            </p:cNvSpPr>
            <p:nvPr/>
          </p:nvSpPr>
          <p:spPr bwMode="auto">
            <a:xfrm flipV="1">
              <a:off x="1496" y="2870"/>
              <a:ext cx="134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0" name="Line 809"/>
            <p:cNvSpPr>
              <a:spLocks noChangeShapeType="1"/>
            </p:cNvSpPr>
            <p:nvPr/>
          </p:nvSpPr>
          <p:spPr bwMode="auto">
            <a:xfrm>
              <a:off x="1656" y="2913"/>
              <a:ext cx="9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1" name="Line 810"/>
            <p:cNvSpPr>
              <a:spLocks noChangeShapeType="1"/>
            </p:cNvSpPr>
            <p:nvPr/>
          </p:nvSpPr>
          <p:spPr bwMode="auto">
            <a:xfrm>
              <a:off x="1844" y="2921"/>
              <a:ext cx="90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2" name="Line 811"/>
            <p:cNvSpPr>
              <a:spLocks noChangeShapeType="1"/>
            </p:cNvSpPr>
            <p:nvPr/>
          </p:nvSpPr>
          <p:spPr bwMode="auto">
            <a:xfrm flipV="1">
              <a:off x="752" y="3058"/>
              <a:ext cx="90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3" name="Line 812"/>
            <p:cNvSpPr>
              <a:spLocks noChangeShapeType="1"/>
            </p:cNvSpPr>
            <p:nvPr/>
          </p:nvSpPr>
          <p:spPr bwMode="auto">
            <a:xfrm flipV="1">
              <a:off x="980" y="2982"/>
              <a:ext cx="122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4" name="Line 813"/>
            <p:cNvSpPr>
              <a:spLocks noChangeShapeType="1"/>
            </p:cNvSpPr>
            <p:nvPr/>
          </p:nvSpPr>
          <p:spPr bwMode="auto">
            <a:xfrm flipV="1">
              <a:off x="1192" y="2994"/>
              <a:ext cx="66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5" name="Line 814"/>
            <p:cNvSpPr>
              <a:spLocks noChangeShapeType="1"/>
            </p:cNvSpPr>
            <p:nvPr/>
          </p:nvSpPr>
          <p:spPr bwMode="auto">
            <a:xfrm flipV="1">
              <a:off x="1276" y="2938"/>
              <a:ext cx="66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6" name="Line 815"/>
            <p:cNvSpPr>
              <a:spLocks noChangeShapeType="1"/>
            </p:cNvSpPr>
            <p:nvPr/>
          </p:nvSpPr>
          <p:spPr bwMode="auto">
            <a:xfrm flipV="1">
              <a:off x="1448" y="2918"/>
              <a:ext cx="38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7" name="Line 816"/>
            <p:cNvSpPr>
              <a:spLocks noChangeShapeType="1"/>
            </p:cNvSpPr>
            <p:nvPr/>
          </p:nvSpPr>
          <p:spPr bwMode="auto">
            <a:xfrm>
              <a:off x="1528" y="2961"/>
              <a:ext cx="66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8" name="Line 817"/>
            <p:cNvSpPr>
              <a:spLocks noChangeShapeType="1"/>
            </p:cNvSpPr>
            <p:nvPr/>
          </p:nvSpPr>
          <p:spPr bwMode="auto">
            <a:xfrm>
              <a:off x="1736" y="2973"/>
              <a:ext cx="70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9" name="Line 818"/>
            <p:cNvSpPr>
              <a:spLocks noChangeShapeType="1"/>
            </p:cNvSpPr>
            <p:nvPr/>
          </p:nvSpPr>
          <p:spPr bwMode="auto">
            <a:xfrm>
              <a:off x="1952" y="3005"/>
              <a:ext cx="70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0" name="Line 819"/>
            <p:cNvSpPr>
              <a:spLocks noChangeShapeType="1"/>
            </p:cNvSpPr>
            <p:nvPr/>
          </p:nvSpPr>
          <p:spPr bwMode="auto">
            <a:xfrm>
              <a:off x="2196" y="3049"/>
              <a:ext cx="66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1" name="Line 820"/>
            <p:cNvSpPr>
              <a:spLocks noChangeShapeType="1"/>
            </p:cNvSpPr>
            <p:nvPr/>
          </p:nvSpPr>
          <p:spPr bwMode="auto">
            <a:xfrm>
              <a:off x="2432" y="3145"/>
              <a:ext cx="42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2" name="Line 821"/>
            <p:cNvSpPr>
              <a:spLocks noChangeShapeType="1"/>
            </p:cNvSpPr>
            <p:nvPr/>
          </p:nvSpPr>
          <p:spPr bwMode="auto">
            <a:xfrm>
              <a:off x="2592" y="3185"/>
              <a:ext cx="74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3" name="Line 822"/>
            <p:cNvSpPr>
              <a:spLocks noChangeShapeType="1"/>
            </p:cNvSpPr>
            <p:nvPr/>
          </p:nvSpPr>
          <p:spPr bwMode="auto">
            <a:xfrm>
              <a:off x="2788" y="3229"/>
              <a:ext cx="74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4" name="Line 823"/>
            <p:cNvSpPr>
              <a:spLocks noChangeShapeType="1"/>
            </p:cNvSpPr>
            <p:nvPr/>
          </p:nvSpPr>
          <p:spPr bwMode="auto">
            <a:xfrm flipV="1">
              <a:off x="3364" y="3234"/>
              <a:ext cx="54" cy="1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5" name="Line 824"/>
            <p:cNvSpPr>
              <a:spLocks noChangeShapeType="1"/>
            </p:cNvSpPr>
            <p:nvPr/>
          </p:nvSpPr>
          <p:spPr bwMode="auto">
            <a:xfrm flipV="1">
              <a:off x="3516" y="3190"/>
              <a:ext cx="54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6" name="Line 825"/>
            <p:cNvSpPr>
              <a:spLocks noChangeShapeType="1"/>
            </p:cNvSpPr>
            <p:nvPr/>
          </p:nvSpPr>
          <p:spPr bwMode="auto">
            <a:xfrm>
              <a:off x="2989" y="3640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7" name="Line 826"/>
            <p:cNvSpPr>
              <a:spLocks noChangeShapeType="1"/>
            </p:cNvSpPr>
            <p:nvPr/>
          </p:nvSpPr>
          <p:spPr bwMode="auto">
            <a:xfrm>
              <a:off x="2933" y="3594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8" name="Line 827"/>
            <p:cNvSpPr>
              <a:spLocks noChangeShapeType="1"/>
            </p:cNvSpPr>
            <p:nvPr/>
          </p:nvSpPr>
          <p:spPr bwMode="auto">
            <a:xfrm>
              <a:off x="3209" y="3612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9" name="Line 828"/>
            <p:cNvSpPr>
              <a:spLocks noChangeShapeType="1"/>
            </p:cNvSpPr>
            <p:nvPr/>
          </p:nvSpPr>
          <p:spPr bwMode="auto">
            <a:xfrm>
              <a:off x="3203" y="3652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0" name="Line 829"/>
            <p:cNvSpPr>
              <a:spLocks noChangeShapeType="1"/>
            </p:cNvSpPr>
            <p:nvPr/>
          </p:nvSpPr>
          <p:spPr bwMode="auto">
            <a:xfrm>
              <a:off x="3151" y="3712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1" name="Line 830"/>
            <p:cNvSpPr>
              <a:spLocks noChangeShapeType="1"/>
            </p:cNvSpPr>
            <p:nvPr/>
          </p:nvSpPr>
          <p:spPr bwMode="auto">
            <a:xfrm>
              <a:off x="3353" y="3716"/>
              <a:ext cx="82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2" name="Line 831"/>
            <p:cNvSpPr>
              <a:spLocks noChangeShapeType="1"/>
            </p:cNvSpPr>
            <p:nvPr/>
          </p:nvSpPr>
          <p:spPr bwMode="auto">
            <a:xfrm flipV="1">
              <a:off x="3427" y="3643"/>
              <a:ext cx="88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3" name="Line 832"/>
            <p:cNvSpPr>
              <a:spLocks noChangeShapeType="1"/>
            </p:cNvSpPr>
            <p:nvPr/>
          </p:nvSpPr>
          <p:spPr bwMode="auto">
            <a:xfrm flipV="1">
              <a:off x="3499" y="3575"/>
              <a:ext cx="90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4" name="Line 833"/>
            <p:cNvSpPr>
              <a:spLocks noChangeShapeType="1"/>
            </p:cNvSpPr>
            <p:nvPr/>
          </p:nvSpPr>
          <p:spPr bwMode="auto">
            <a:xfrm flipV="1">
              <a:off x="3563" y="3683"/>
              <a:ext cx="90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5" name="Line 834"/>
            <p:cNvSpPr>
              <a:spLocks noChangeShapeType="1"/>
            </p:cNvSpPr>
            <p:nvPr/>
          </p:nvSpPr>
          <p:spPr bwMode="auto">
            <a:xfrm flipV="1">
              <a:off x="3653" y="3585"/>
              <a:ext cx="94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6" name="Line 835"/>
            <p:cNvSpPr>
              <a:spLocks noChangeShapeType="1"/>
            </p:cNvSpPr>
            <p:nvPr/>
          </p:nvSpPr>
          <p:spPr bwMode="auto">
            <a:xfrm flipV="1">
              <a:off x="3709" y="3497"/>
              <a:ext cx="86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7" name="Line 836"/>
            <p:cNvSpPr>
              <a:spLocks noChangeShapeType="1"/>
            </p:cNvSpPr>
            <p:nvPr/>
          </p:nvSpPr>
          <p:spPr bwMode="auto">
            <a:xfrm flipV="1">
              <a:off x="3481" y="3785"/>
              <a:ext cx="94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8" name="Line 837"/>
            <p:cNvSpPr>
              <a:spLocks noChangeShapeType="1"/>
            </p:cNvSpPr>
            <p:nvPr/>
          </p:nvSpPr>
          <p:spPr bwMode="auto">
            <a:xfrm flipV="1">
              <a:off x="3291" y="3797"/>
              <a:ext cx="74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9" name="Line 838"/>
            <p:cNvSpPr>
              <a:spLocks noChangeShapeType="1"/>
            </p:cNvSpPr>
            <p:nvPr/>
          </p:nvSpPr>
          <p:spPr bwMode="auto">
            <a:xfrm flipV="1">
              <a:off x="3459" y="3883"/>
              <a:ext cx="90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0" name="Line 839"/>
            <p:cNvSpPr>
              <a:spLocks noChangeShapeType="1"/>
            </p:cNvSpPr>
            <p:nvPr/>
          </p:nvSpPr>
          <p:spPr bwMode="auto">
            <a:xfrm flipV="1">
              <a:off x="3661" y="3853"/>
              <a:ext cx="112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1" name="Line 840"/>
            <p:cNvSpPr>
              <a:spLocks noChangeShapeType="1"/>
            </p:cNvSpPr>
            <p:nvPr/>
          </p:nvSpPr>
          <p:spPr bwMode="auto">
            <a:xfrm flipV="1">
              <a:off x="3733" y="3717"/>
              <a:ext cx="82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2" name="Line 841"/>
            <p:cNvSpPr>
              <a:spLocks noChangeShapeType="1"/>
            </p:cNvSpPr>
            <p:nvPr/>
          </p:nvSpPr>
          <p:spPr bwMode="auto">
            <a:xfrm flipV="1">
              <a:off x="3905" y="3789"/>
              <a:ext cx="82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3" name="Line 842"/>
            <p:cNvSpPr>
              <a:spLocks noChangeShapeType="1"/>
            </p:cNvSpPr>
            <p:nvPr/>
          </p:nvSpPr>
          <p:spPr bwMode="auto">
            <a:xfrm flipV="1">
              <a:off x="3917" y="3629"/>
              <a:ext cx="66" cy="4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4" name="Line 843"/>
            <p:cNvSpPr>
              <a:spLocks noChangeShapeType="1"/>
            </p:cNvSpPr>
            <p:nvPr/>
          </p:nvSpPr>
          <p:spPr bwMode="auto">
            <a:xfrm flipV="1">
              <a:off x="3785" y="3611"/>
              <a:ext cx="68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5" name="Line 844"/>
            <p:cNvSpPr>
              <a:spLocks noChangeShapeType="1"/>
            </p:cNvSpPr>
            <p:nvPr/>
          </p:nvSpPr>
          <p:spPr bwMode="auto">
            <a:xfrm flipV="1">
              <a:off x="3821" y="3533"/>
              <a:ext cx="42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6" name="Line 845"/>
            <p:cNvSpPr>
              <a:spLocks noChangeShapeType="1"/>
            </p:cNvSpPr>
            <p:nvPr/>
          </p:nvSpPr>
          <p:spPr bwMode="auto">
            <a:xfrm flipV="1">
              <a:off x="4061" y="3867"/>
              <a:ext cx="88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7" name="Line 846"/>
            <p:cNvSpPr>
              <a:spLocks noChangeShapeType="1"/>
            </p:cNvSpPr>
            <p:nvPr/>
          </p:nvSpPr>
          <p:spPr bwMode="auto">
            <a:xfrm>
              <a:off x="1769" y="3397"/>
              <a:ext cx="120" cy="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8" name="Line 847"/>
            <p:cNvSpPr>
              <a:spLocks noChangeShapeType="1"/>
            </p:cNvSpPr>
            <p:nvPr/>
          </p:nvSpPr>
          <p:spPr bwMode="auto">
            <a:xfrm>
              <a:off x="1831" y="3507"/>
              <a:ext cx="120" cy="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9" name="Line 848"/>
            <p:cNvSpPr>
              <a:spLocks noChangeShapeType="1"/>
            </p:cNvSpPr>
            <p:nvPr/>
          </p:nvSpPr>
          <p:spPr bwMode="auto">
            <a:xfrm>
              <a:off x="2047" y="3545"/>
              <a:ext cx="136" cy="7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0" name="Line 849"/>
            <p:cNvSpPr>
              <a:spLocks noChangeShapeType="1"/>
            </p:cNvSpPr>
            <p:nvPr/>
          </p:nvSpPr>
          <p:spPr bwMode="auto">
            <a:xfrm>
              <a:off x="2143" y="3679"/>
              <a:ext cx="118" cy="6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1" name="Line 850"/>
            <p:cNvSpPr>
              <a:spLocks noChangeShapeType="1"/>
            </p:cNvSpPr>
            <p:nvPr/>
          </p:nvSpPr>
          <p:spPr bwMode="auto">
            <a:xfrm>
              <a:off x="2321" y="3617"/>
              <a:ext cx="118" cy="6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2" name="Line 851"/>
            <p:cNvSpPr>
              <a:spLocks noChangeShapeType="1"/>
            </p:cNvSpPr>
            <p:nvPr/>
          </p:nvSpPr>
          <p:spPr bwMode="auto">
            <a:xfrm>
              <a:off x="2379" y="3733"/>
              <a:ext cx="96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3" name="Line 852"/>
            <p:cNvSpPr>
              <a:spLocks noChangeShapeType="1"/>
            </p:cNvSpPr>
            <p:nvPr/>
          </p:nvSpPr>
          <p:spPr bwMode="auto">
            <a:xfrm>
              <a:off x="2473" y="3857"/>
              <a:ext cx="96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4" name="Line 853"/>
            <p:cNvSpPr>
              <a:spLocks noChangeShapeType="1"/>
            </p:cNvSpPr>
            <p:nvPr/>
          </p:nvSpPr>
          <p:spPr bwMode="auto">
            <a:xfrm>
              <a:off x="2651" y="3877"/>
              <a:ext cx="96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5" name="Line 854"/>
            <p:cNvSpPr>
              <a:spLocks noChangeShapeType="1"/>
            </p:cNvSpPr>
            <p:nvPr/>
          </p:nvSpPr>
          <p:spPr bwMode="auto">
            <a:xfrm>
              <a:off x="2589" y="3763"/>
              <a:ext cx="68" cy="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6" name="Line 855"/>
            <p:cNvSpPr>
              <a:spLocks noChangeShapeType="1"/>
            </p:cNvSpPr>
            <p:nvPr/>
          </p:nvSpPr>
          <p:spPr bwMode="auto">
            <a:xfrm>
              <a:off x="2551" y="3685"/>
              <a:ext cx="68" cy="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7" name="Line 856"/>
            <p:cNvSpPr>
              <a:spLocks noChangeShapeType="1"/>
            </p:cNvSpPr>
            <p:nvPr/>
          </p:nvSpPr>
          <p:spPr bwMode="auto">
            <a:xfrm>
              <a:off x="2455" y="3573"/>
              <a:ext cx="110" cy="6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8" name="Line 857"/>
            <p:cNvSpPr>
              <a:spLocks noChangeShapeType="1"/>
            </p:cNvSpPr>
            <p:nvPr/>
          </p:nvSpPr>
          <p:spPr bwMode="auto">
            <a:xfrm>
              <a:off x="2317" y="3557"/>
              <a:ext cx="56" cy="3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9" name="Line 858"/>
            <p:cNvSpPr>
              <a:spLocks noChangeShapeType="1"/>
            </p:cNvSpPr>
            <p:nvPr/>
          </p:nvSpPr>
          <p:spPr bwMode="auto">
            <a:xfrm>
              <a:off x="2237" y="3457"/>
              <a:ext cx="128" cy="6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0" name="Line 859"/>
            <p:cNvSpPr>
              <a:spLocks noChangeShapeType="1"/>
            </p:cNvSpPr>
            <p:nvPr/>
          </p:nvSpPr>
          <p:spPr bwMode="auto">
            <a:xfrm>
              <a:off x="2015" y="3447"/>
              <a:ext cx="90" cy="4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1" name="Line 860"/>
            <p:cNvSpPr>
              <a:spLocks noChangeShapeType="1"/>
            </p:cNvSpPr>
            <p:nvPr/>
          </p:nvSpPr>
          <p:spPr bwMode="auto">
            <a:xfrm>
              <a:off x="2671" y="3691"/>
              <a:ext cx="74" cy="5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2" name="Line 861"/>
            <p:cNvSpPr>
              <a:spLocks noChangeShapeType="1"/>
            </p:cNvSpPr>
            <p:nvPr/>
          </p:nvSpPr>
          <p:spPr bwMode="auto">
            <a:xfrm>
              <a:off x="2741" y="3791"/>
              <a:ext cx="66" cy="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3" name="Line 862"/>
            <p:cNvSpPr>
              <a:spLocks noChangeShapeType="1"/>
            </p:cNvSpPr>
            <p:nvPr/>
          </p:nvSpPr>
          <p:spPr bwMode="auto">
            <a:xfrm>
              <a:off x="2819" y="3887"/>
              <a:ext cx="66" cy="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4" name="Line 863"/>
            <p:cNvSpPr>
              <a:spLocks noChangeShapeType="1"/>
            </p:cNvSpPr>
            <p:nvPr/>
          </p:nvSpPr>
          <p:spPr bwMode="auto">
            <a:xfrm>
              <a:off x="2871" y="3805"/>
              <a:ext cx="104" cy="6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5" name="Line 864"/>
            <p:cNvSpPr>
              <a:spLocks noChangeShapeType="1"/>
            </p:cNvSpPr>
            <p:nvPr/>
          </p:nvSpPr>
          <p:spPr bwMode="auto">
            <a:xfrm>
              <a:off x="2961" y="3913"/>
              <a:ext cx="44" cy="2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6" name="Line 865"/>
            <p:cNvSpPr>
              <a:spLocks noChangeShapeType="1"/>
            </p:cNvSpPr>
            <p:nvPr/>
          </p:nvSpPr>
          <p:spPr bwMode="auto">
            <a:xfrm flipV="1">
              <a:off x="4255" y="3763"/>
              <a:ext cx="78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7" name="Line 866"/>
            <p:cNvSpPr>
              <a:spLocks noChangeShapeType="1"/>
            </p:cNvSpPr>
            <p:nvPr/>
          </p:nvSpPr>
          <p:spPr bwMode="auto">
            <a:xfrm flipV="1">
              <a:off x="4385" y="3783"/>
              <a:ext cx="78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8" name="Line 867"/>
            <p:cNvSpPr>
              <a:spLocks noChangeShapeType="1"/>
            </p:cNvSpPr>
            <p:nvPr/>
          </p:nvSpPr>
          <p:spPr bwMode="auto">
            <a:xfrm flipV="1">
              <a:off x="4427" y="3697"/>
              <a:ext cx="78" cy="2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9" name="Line 868"/>
            <p:cNvSpPr>
              <a:spLocks noChangeShapeType="1"/>
            </p:cNvSpPr>
            <p:nvPr/>
          </p:nvSpPr>
          <p:spPr bwMode="auto">
            <a:xfrm flipV="1">
              <a:off x="4491" y="3605"/>
              <a:ext cx="82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0" name="Line 869"/>
            <p:cNvSpPr>
              <a:spLocks noChangeShapeType="1"/>
            </p:cNvSpPr>
            <p:nvPr/>
          </p:nvSpPr>
          <p:spPr bwMode="auto">
            <a:xfrm flipV="1">
              <a:off x="4401" y="3859"/>
              <a:ext cx="70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1" name="Line 870"/>
            <p:cNvSpPr>
              <a:spLocks noChangeShapeType="1"/>
            </p:cNvSpPr>
            <p:nvPr/>
          </p:nvSpPr>
          <p:spPr bwMode="auto">
            <a:xfrm flipV="1">
              <a:off x="4551" y="3819"/>
              <a:ext cx="70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2" name="Line 871"/>
            <p:cNvSpPr>
              <a:spLocks noChangeShapeType="1"/>
            </p:cNvSpPr>
            <p:nvPr/>
          </p:nvSpPr>
          <p:spPr bwMode="auto">
            <a:xfrm flipV="1">
              <a:off x="4733" y="3781"/>
              <a:ext cx="70" cy="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3" name="Line 872"/>
            <p:cNvSpPr>
              <a:spLocks noChangeShapeType="1"/>
            </p:cNvSpPr>
            <p:nvPr/>
          </p:nvSpPr>
          <p:spPr bwMode="auto">
            <a:xfrm flipV="1">
              <a:off x="4593" y="3725"/>
              <a:ext cx="92" cy="1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4" name="Line 873"/>
            <p:cNvSpPr>
              <a:spLocks noChangeShapeType="1"/>
            </p:cNvSpPr>
            <p:nvPr/>
          </p:nvSpPr>
          <p:spPr bwMode="auto">
            <a:xfrm flipV="1">
              <a:off x="4775" y="3703"/>
              <a:ext cx="50" cy="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5" name="Line 874"/>
            <p:cNvSpPr>
              <a:spLocks noChangeShapeType="1"/>
            </p:cNvSpPr>
            <p:nvPr/>
          </p:nvSpPr>
          <p:spPr bwMode="auto">
            <a:xfrm flipV="1">
              <a:off x="4621" y="3649"/>
              <a:ext cx="94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6" name="Line 875"/>
            <p:cNvSpPr>
              <a:spLocks noChangeShapeType="1"/>
            </p:cNvSpPr>
            <p:nvPr/>
          </p:nvSpPr>
          <p:spPr bwMode="auto">
            <a:xfrm flipV="1">
              <a:off x="4635" y="3579"/>
              <a:ext cx="94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7" name="Line 876"/>
            <p:cNvSpPr>
              <a:spLocks noChangeShapeType="1"/>
            </p:cNvSpPr>
            <p:nvPr/>
          </p:nvSpPr>
          <p:spPr bwMode="auto">
            <a:xfrm flipV="1">
              <a:off x="4599" y="3541"/>
              <a:ext cx="56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8" name="Line 877"/>
            <p:cNvSpPr>
              <a:spLocks noChangeShapeType="1"/>
            </p:cNvSpPr>
            <p:nvPr/>
          </p:nvSpPr>
          <p:spPr bwMode="auto">
            <a:xfrm flipV="1">
              <a:off x="4837" y="3521"/>
              <a:ext cx="72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9" name="Line 878"/>
            <p:cNvSpPr>
              <a:spLocks noChangeShapeType="1"/>
            </p:cNvSpPr>
            <p:nvPr/>
          </p:nvSpPr>
          <p:spPr bwMode="auto">
            <a:xfrm flipV="1">
              <a:off x="4921" y="3543"/>
              <a:ext cx="72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0" name="Line 879"/>
            <p:cNvSpPr>
              <a:spLocks noChangeShapeType="1"/>
            </p:cNvSpPr>
            <p:nvPr/>
          </p:nvSpPr>
          <p:spPr bwMode="auto">
            <a:xfrm flipV="1">
              <a:off x="4999" y="3465"/>
              <a:ext cx="48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1" name="Line 880"/>
            <p:cNvSpPr>
              <a:spLocks noChangeShapeType="1"/>
            </p:cNvSpPr>
            <p:nvPr/>
          </p:nvSpPr>
          <p:spPr bwMode="auto">
            <a:xfrm flipV="1">
              <a:off x="4927" y="3607"/>
              <a:ext cx="48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2" name="Line 881"/>
            <p:cNvSpPr>
              <a:spLocks noChangeShapeType="1"/>
            </p:cNvSpPr>
            <p:nvPr/>
          </p:nvSpPr>
          <p:spPr bwMode="auto">
            <a:xfrm flipV="1">
              <a:off x="5055" y="3547"/>
              <a:ext cx="48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3" name="Line 882"/>
            <p:cNvSpPr>
              <a:spLocks noChangeShapeType="1"/>
            </p:cNvSpPr>
            <p:nvPr/>
          </p:nvSpPr>
          <p:spPr bwMode="auto">
            <a:xfrm flipV="1">
              <a:off x="5079" y="3477"/>
              <a:ext cx="48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4" name="Line 883"/>
            <p:cNvSpPr>
              <a:spLocks noChangeShapeType="1"/>
            </p:cNvSpPr>
            <p:nvPr/>
          </p:nvSpPr>
          <p:spPr bwMode="auto">
            <a:xfrm flipV="1">
              <a:off x="5083" y="3863"/>
              <a:ext cx="42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5" name="Line 884"/>
            <p:cNvSpPr>
              <a:spLocks noChangeShapeType="1"/>
            </p:cNvSpPr>
            <p:nvPr/>
          </p:nvSpPr>
          <p:spPr bwMode="auto">
            <a:xfrm flipV="1">
              <a:off x="5149" y="3809"/>
              <a:ext cx="42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6" name="Line 885"/>
            <p:cNvSpPr>
              <a:spLocks noChangeShapeType="1"/>
            </p:cNvSpPr>
            <p:nvPr/>
          </p:nvSpPr>
          <p:spPr bwMode="auto">
            <a:xfrm flipV="1">
              <a:off x="5115" y="3899"/>
              <a:ext cx="42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7" name="Line 886"/>
            <p:cNvSpPr>
              <a:spLocks noChangeShapeType="1"/>
            </p:cNvSpPr>
            <p:nvPr/>
          </p:nvSpPr>
          <p:spPr bwMode="auto">
            <a:xfrm flipV="1">
              <a:off x="3310" y="2482"/>
              <a:ext cx="67" cy="3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8" name="Line 887"/>
            <p:cNvSpPr>
              <a:spLocks noChangeShapeType="1"/>
            </p:cNvSpPr>
            <p:nvPr/>
          </p:nvSpPr>
          <p:spPr bwMode="auto">
            <a:xfrm flipV="1">
              <a:off x="3452" y="2434"/>
              <a:ext cx="105" cy="2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9" name="Line 888"/>
            <p:cNvSpPr>
              <a:spLocks noChangeShapeType="1"/>
            </p:cNvSpPr>
            <p:nvPr/>
          </p:nvSpPr>
          <p:spPr bwMode="auto">
            <a:xfrm flipV="1">
              <a:off x="3396" y="2516"/>
              <a:ext cx="87" cy="3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0" name="Line 889"/>
            <p:cNvSpPr>
              <a:spLocks noChangeShapeType="1"/>
            </p:cNvSpPr>
            <p:nvPr/>
          </p:nvSpPr>
          <p:spPr bwMode="auto">
            <a:xfrm flipV="1">
              <a:off x="3410" y="2598"/>
              <a:ext cx="37" cy="1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1" name="Line 890"/>
            <p:cNvSpPr>
              <a:spLocks noChangeShapeType="1"/>
            </p:cNvSpPr>
            <p:nvPr/>
          </p:nvSpPr>
          <p:spPr bwMode="auto">
            <a:xfrm flipV="1">
              <a:off x="3416" y="2648"/>
              <a:ext cx="61" cy="2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2" name="Line 891"/>
            <p:cNvSpPr>
              <a:spLocks noChangeShapeType="1"/>
            </p:cNvSpPr>
            <p:nvPr/>
          </p:nvSpPr>
          <p:spPr bwMode="auto">
            <a:xfrm flipV="1">
              <a:off x="3570" y="2552"/>
              <a:ext cx="127" cy="5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3" name="Line 892"/>
            <p:cNvSpPr>
              <a:spLocks noChangeShapeType="1"/>
            </p:cNvSpPr>
            <p:nvPr/>
          </p:nvSpPr>
          <p:spPr bwMode="auto">
            <a:xfrm flipV="1">
              <a:off x="3564" y="2520"/>
              <a:ext cx="67" cy="2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4" name="Line 893"/>
            <p:cNvSpPr>
              <a:spLocks noChangeShapeType="1"/>
            </p:cNvSpPr>
            <p:nvPr/>
          </p:nvSpPr>
          <p:spPr bwMode="auto">
            <a:xfrm flipV="1">
              <a:off x="3606" y="2456"/>
              <a:ext cx="49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5" name="Line 894"/>
            <p:cNvSpPr>
              <a:spLocks noChangeShapeType="1"/>
            </p:cNvSpPr>
            <p:nvPr/>
          </p:nvSpPr>
          <p:spPr bwMode="auto">
            <a:xfrm flipV="1">
              <a:off x="3724" y="2462"/>
              <a:ext cx="67" cy="2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6" name="Line 895"/>
            <p:cNvSpPr>
              <a:spLocks noChangeShapeType="1"/>
            </p:cNvSpPr>
            <p:nvPr/>
          </p:nvSpPr>
          <p:spPr bwMode="auto">
            <a:xfrm flipV="1">
              <a:off x="3860" y="2328"/>
              <a:ext cx="101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7" name="Line 896"/>
            <p:cNvSpPr>
              <a:spLocks noChangeShapeType="1"/>
            </p:cNvSpPr>
            <p:nvPr/>
          </p:nvSpPr>
          <p:spPr bwMode="auto">
            <a:xfrm flipV="1">
              <a:off x="3994" y="2352"/>
              <a:ext cx="53" cy="1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8" name="Line 897"/>
            <p:cNvSpPr>
              <a:spLocks noChangeShapeType="1"/>
            </p:cNvSpPr>
            <p:nvPr/>
          </p:nvSpPr>
          <p:spPr bwMode="auto">
            <a:xfrm flipV="1">
              <a:off x="3942" y="2402"/>
              <a:ext cx="53" cy="1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9" name="Line 898"/>
            <p:cNvSpPr>
              <a:spLocks noChangeShapeType="1"/>
            </p:cNvSpPr>
            <p:nvPr/>
          </p:nvSpPr>
          <p:spPr bwMode="auto">
            <a:xfrm flipV="1">
              <a:off x="3520" y="2864"/>
              <a:ext cx="79" cy="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0" name="Line 899"/>
            <p:cNvSpPr>
              <a:spLocks noChangeShapeType="1"/>
            </p:cNvSpPr>
            <p:nvPr/>
          </p:nvSpPr>
          <p:spPr bwMode="auto">
            <a:xfrm flipV="1">
              <a:off x="3700" y="2760"/>
              <a:ext cx="87" cy="5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1" name="Line 900"/>
            <p:cNvSpPr>
              <a:spLocks noChangeShapeType="1"/>
            </p:cNvSpPr>
            <p:nvPr/>
          </p:nvSpPr>
          <p:spPr bwMode="auto">
            <a:xfrm flipV="1">
              <a:off x="3636" y="2876"/>
              <a:ext cx="81" cy="4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2" name="Line 901"/>
            <p:cNvSpPr>
              <a:spLocks noChangeShapeType="1"/>
            </p:cNvSpPr>
            <p:nvPr/>
          </p:nvSpPr>
          <p:spPr bwMode="auto">
            <a:xfrm flipV="1">
              <a:off x="3588" y="2976"/>
              <a:ext cx="81" cy="5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3" name="Line 902"/>
            <p:cNvSpPr>
              <a:spLocks noChangeShapeType="1"/>
            </p:cNvSpPr>
            <p:nvPr/>
          </p:nvSpPr>
          <p:spPr bwMode="auto">
            <a:xfrm flipV="1">
              <a:off x="3698" y="3012"/>
              <a:ext cx="81" cy="5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4" name="Line 903"/>
            <p:cNvSpPr>
              <a:spLocks noChangeShapeType="1"/>
            </p:cNvSpPr>
            <p:nvPr/>
          </p:nvSpPr>
          <p:spPr bwMode="auto">
            <a:xfrm flipV="1">
              <a:off x="3772" y="2876"/>
              <a:ext cx="83" cy="4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5" name="Line 904"/>
            <p:cNvSpPr>
              <a:spLocks noChangeShapeType="1"/>
            </p:cNvSpPr>
            <p:nvPr/>
          </p:nvSpPr>
          <p:spPr bwMode="auto">
            <a:xfrm flipV="1">
              <a:off x="3880" y="2916"/>
              <a:ext cx="83" cy="4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6" name="Line 905"/>
            <p:cNvSpPr>
              <a:spLocks noChangeShapeType="1"/>
            </p:cNvSpPr>
            <p:nvPr/>
          </p:nvSpPr>
          <p:spPr bwMode="auto">
            <a:xfrm flipV="1">
              <a:off x="3822" y="2780"/>
              <a:ext cx="83" cy="4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7" name="Line 906"/>
            <p:cNvSpPr>
              <a:spLocks noChangeShapeType="1"/>
            </p:cNvSpPr>
            <p:nvPr/>
          </p:nvSpPr>
          <p:spPr bwMode="auto">
            <a:xfrm flipV="1">
              <a:off x="3950" y="2792"/>
              <a:ext cx="89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8" name="Line 907"/>
            <p:cNvSpPr>
              <a:spLocks noChangeShapeType="1"/>
            </p:cNvSpPr>
            <p:nvPr/>
          </p:nvSpPr>
          <p:spPr bwMode="auto">
            <a:xfrm flipV="1">
              <a:off x="4054" y="2848"/>
              <a:ext cx="89" cy="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9" name="Line 908"/>
            <p:cNvSpPr>
              <a:spLocks noChangeShapeType="1"/>
            </p:cNvSpPr>
            <p:nvPr/>
          </p:nvSpPr>
          <p:spPr bwMode="auto">
            <a:xfrm flipV="1">
              <a:off x="4014" y="2706"/>
              <a:ext cx="89" cy="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0" name="Line 909"/>
            <p:cNvSpPr>
              <a:spLocks noChangeShapeType="1"/>
            </p:cNvSpPr>
            <p:nvPr/>
          </p:nvSpPr>
          <p:spPr bwMode="auto">
            <a:xfrm flipV="1">
              <a:off x="3888" y="2688"/>
              <a:ext cx="71" cy="2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1" name="Line 910"/>
            <p:cNvSpPr>
              <a:spLocks noChangeShapeType="1"/>
            </p:cNvSpPr>
            <p:nvPr/>
          </p:nvSpPr>
          <p:spPr bwMode="auto">
            <a:xfrm flipV="1">
              <a:off x="4060" y="2628"/>
              <a:ext cx="71" cy="2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2" name="Line 911"/>
            <p:cNvSpPr>
              <a:spLocks noChangeShapeType="1"/>
            </p:cNvSpPr>
            <p:nvPr/>
          </p:nvSpPr>
          <p:spPr bwMode="auto">
            <a:xfrm flipV="1">
              <a:off x="3838" y="3288"/>
              <a:ext cx="55" cy="3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3" name="Line 912"/>
            <p:cNvSpPr>
              <a:spLocks noChangeShapeType="1"/>
            </p:cNvSpPr>
            <p:nvPr/>
          </p:nvSpPr>
          <p:spPr bwMode="auto">
            <a:xfrm flipV="1">
              <a:off x="3932" y="3288"/>
              <a:ext cx="75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4" name="Line 913"/>
            <p:cNvSpPr>
              <a:spLocks noChangeShapeType="1"/>
            </p:cNvSpPr>
            <p:nvPr/>
          </p:nvSpPr>
          <p:spPr bwMode="auto">
            <a:xfrm flipV="1">
              <a:off x="3988" y="3200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5" name="Line 914"/>
            <p:cNvSpPr>
              <a:spLocks noChangeShapeType="1"/>
            </p:cNvSpPr>
            <p:nvPr/>
          </p:nvSpPr>
          <p:spPr bwMode="auto">
            <a:xfrm flipV="1">
              <a:off x="3894" y="3374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6" name="Line 915"/>
            <p:cNvSpPr>
              <a:spLocks noChangeShapeType="1"/>
            </p:cNvSpPr>
            <p:nvPr/>
          </p:nvSpPr>
          <p:spPr bwMode="auto">
            <a:xfrm flipV="1">
              <a:off x="4014" y="3356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7" name="Line 916"/>
            <p:cNvSpPr>
              <a:spLocks noChangeShapeType="1"/>
            </p:cNvSpPr>
            <p:nvPr/>
          </p:nvSpPr>
          <p:spPr bwMode="auto">
            <a:xfrm flipV="1">
              <a:off x="4058" y="3290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8" name="Line 917"/>
            <p:cNvSpPr>
              <a:spLocks noChangeShapeType="1"/>
            </p:cNvSpPr>
            <p:nvPr/>
          </p:nvSpPr>
          <p:spPr bwMode="auto">
            <a:xfrm flipV="1">
              <a:off x="4104" y="3204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9" name="Line 918"/>
            <p:cNvSpPr>
              <a:spLocks noChangeShapeType="1"/>
            </p:cNvSpPr>
            <p:nvPr/>
          </p:nvSpPr>
          <p:spPr bwMode="auto">
            <a:xfrm flipV="1">
              <a:off x="4150" y="3130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0" name="Line 919"/>
            <p:cNvSpPr>
              <a:spLocks noChangeShapeType="1"/>
            </p:cNvSpPr>
            <p:nvPr/>
          </p:nvSpPr>
          <p:spPr bwMode="auto">
            <a:xfrm flipV="1">
              <a:off x="4258" y="3142"/>
              <a:ext cx="83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1" name="Line 920"/>
            <p:cNvSpPr>
              <a:spLocks noChangeShapeType="1"/>
            </p:cNvSpPr>
            <p:nvPr/>
          </p:nvSpPr>
          <p:spPr bwMode="auto">
            <a:xfrm flipV="1">
              <a:off x="4232" y="3236"/>
              <a:ext cx="57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2" name="Line 921"/>
            <p:cNvSpPr>
              <a:spLocks noChangeShapeType="1"/>
            </p:cNvSpPr>
            <p:nvPr/>
          </p:nvSpPr>
          <p:spPr bwMode="auto">
            <a:xfrm flipV="1">
              <a:off x="4206" y="3298"/>
              <a:ext cx="57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3" name="Line 922"/>
            <p:cNvSpPr>
              <a:spLocks noChangeShapeType="1"/>
            </p:cNvSpPr>
            <p:nvPr/>
          </p:nvSpPr>
          <p:spPr bwMode="auto">
            <a:xfrm flipV="1">
              <a:off x="4324" y="3080"/>
              <a:ext cx="57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4" name="Line 923"/>
            <p:cNvSpPr>
              <a:spLocks noChangeShapeType="1"/>
            </p:cNvSpPr>
            <p:nvPr/>
          </p:nvSpPr>
          <p:spPr bwMode="auto">
            <a:xfrm flipV="1">
              <a:off x="4390" y="3178"/>
              <a:ext cx="57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5" name="Line 924"/>
            <p:cNvSpPr>
              <a:spLocks noChangeShapeType="1"/>
            </p:cNvSpPr>
            <p:nvPr/>
          </p:nvSpPr>
          <p:spPr bwMode="auto">
            <a:xfrm flipV="1">
              <a:off x="4400" y="3248"/>
              <a:ext cx="57" cy="1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6" name="Line 925"/>
            <p:cNvSpPr>
              <a:spLocks noChangeShapeType="1"/>
            </p:cNvSpPr>
            <p:nvPr/>
          </p:nvSpPr>
          <p:spPr bwMode="auto">
            <a:xfrm flipV="1">
              <a:off x="4349" y="3649"/>
              <a:ext cx="82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7" name="Line 926"/>
            <p:cNvSpPr>
              <a:spLocks noChangeShapeType="1"/>
            </p:cNvSpPr>
            <p:nvPr/>
          </p:nvSpPr>
          <p:spPr bwMode="auto">
            <a:xfrm flipH="1" flipV="1">
              <a:off x="5711" y="3479"/>
              <a:ext cx="58" cy="5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8" name="Line 927"/>
            <p:cNvSpPr>
              <a:spLocks noChangeShapeType="1"/>
            </p:cNvSpPr>
            <p:nvPr/>
          </p:nvSpPr>
          <p:spPr bwMode="auto">
            <a:xfrm flipH="1" flipV="1">
              <a:off x="5719" y="3601"/>
              <a:ext cx="52" cy="4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9" name="Line 928"/>
            <p:cNvSpPr>
              <a:spLocks noChangeShapeType="1"/>
            </p:cNvSpPr>
            <p:nvPr/>
          </p:nvSpPr>
          <p:spPr bwMode="auto">
            <a:xfrm flipH="1" flipV="1">
              <a:off x="5741" y="3709"/>
              <a:ext cx="28" cy="2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0" name="Line 929"/>
            <p:cNvSpPr>
              <a:spLocks noChangeShapeType="1"/>
            </p:cNvSpPr>
            <p:nvPr/>
          </p:nvSpPr>
          <p:spPr bwMode="auto">
            <a:xfrm flipV="1">
              <a:off x="4873" y="3167"/>
              <a:ext cx="70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1" name="Line 930"/>
            <p:cNvSpPr>
              <a:spLocks noChangeShapeType="1"/>
            </p:cNvSpPr>
            <p:nvPr/>
          </p:nvSpPr>
          <p:spPr bwMode="auto">
            <a:xfrm flipV="1">
              <a:off x="5061" y="3087"/>
              <a:ext cx="70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2" name="Line 931"/>
            <p:cNvSpPr>
              <a:spLocks noChangeShapeType="1"/>
            </p:cNvSpPr>
            <p:nvPr/>
          </p:nvSpPr>
          <p:spPr bwMode="auto">
            <a:xfrm flipV="1">
              <a:off x="5101" y="2995"/>
              <a:ext cx="70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3" name="Line 932"/>
            <p:cNvSpPr>
              <a:spLocks noChangeShapeType="1"/>
            </p:cNvSpPr>
            <p:nvPr/>
          </p:nvSpPr>
          <p:spPr bwMode="auto">
            <a:xfrm flipV="1">
              <a:off x="4929" y="3065"/>
              <a:ext cx="70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4" name="Line 933"/>
            <p:cNvSpPr>
              <a:spLocks noChangeShapeType="1"/>
            </p:cNvSpPr>
            <p:nvPr/>
          </p:nvSpPr>
          <p:spPr bwMode="auto">
            <a:xfrm flipV="1">
              <a:off x="4737" y="3161"/>
              <a:ext cx="70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5" name="Line 934"/>
            <p:cNvSpPr>
              <a:spLocks noChangeShapeType="1"/>
            </p:cNvSpPr>
            <p:nvPr/>
          </p:nvSpPr>
          <p:spPr bwMode="auto">
            <a:xfrm flipV="1">
              <a:off x="4701" y="3251"/>
              <a:ext cx="70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6" name="Line 935"/>
            <p:cNvSpPr>
              <a:spLocks noChangeShapeType="1"/>
            </p:cNvSpPr>
            <p:nvPr/>
          </p:nvSpPr>
          <p:spPr bwMode="auto">
            <a:xfrm flipV="1">
              <a:off x="4635" y="3143"/>
              <a:ext cx="44" cy="2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7" name="Line 936"/>
            <p:cNvSpPr>
              <a:spLocks noChangeShapeType="1"/>
            </p:cNvSpPr>
            <p:nvPr/>
          </p:nvSpPr>
          <p:spPr bwMode="auto">
            <a:xfrm flipV="1">
              <a:off x="4661" y="3039"/>
              <a:ext cx="84" cy="5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8" name="Line 937"/>
            <p:cNvSpPr>
              <a:spLocks noChangeShapeType="1"/>
            </p:cNvSpPr>
            <p:nvPr/>
          </p:nvSpPr>
          <p:spPr bwMode="auto">
            <a:xfrm flipV="1">
              <a:off x="4805" y="3043"/>
              <a:ext cx="60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9" name="Line 938"/>
            <p:cNvSpPr>
              <a:spLocks noChangeShapeType="1"/>
            </p:cNvSpPr>
            <p:nvPr/>
          </p:nvSpPr>
          <p:spPr bwMode="auto">
            <a:xfrm flipV="1">
              <a:off x="4587" y="3033"/>
              <a:ext cx="60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0" name="Line 939"/>
            <p:cNvSpPr>
              <a:spLocks noChangeShapeType="1"/>
            </p:cNvSpPr>
            <p:nvPr/>
          </p:nvSpPr>
          <p:spPr bwMode="auto">
            <a:xfrm flipV="1">
              <a:off x="4741" y="2951"/>
              <a:ext cx="60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1" name="Line 940"/>
            <p:cNvSpPr>
              <a:spLocks noChangeShapeType="1"/>
            </p:cNvSpPr>
            <p:nvPr/>
          </p:nvSpPr>
          <p:spPr bwMode="auto">
            <a:xfrm flipV="1">
              <a:off x="4847" y="2957"/>
              <a:ext cx="66" cy="3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2" name="Line 941"/>
            <p:cNvSpPr>
              <a:spLocks noChangeShapeType="1"/>
            </p:cNvSpPr>
            <p:nvPr/>
          </p:nvSpPr>
          <p:spPr bwMode="auto">
            <a:xfrm flipV="1">
              <a:off x="4979" y="2965"/>
              <a:ext cx="66" cy="3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3" name="Line 942"/>
            <p:cNvSpPr>
              <a:spLocks noChangeShapeType="1"/>
            </p:cNvSpPr>
            <p:nvPr/>
          </p:nvSpPr>
          <p:spPr bwMode="auto">
            <a:xfrm flipV="1">
              <a:off x="4931" y="2865"/>
              <a:ext cx="66" cy="3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4" name="Line 943"/>
            <p:cNvSpPr>
              <a:spLocks noChangeShapeType="1"/>
            </p:cNvSpPr>
            <p:nvPr/>
          </p:nvSpPr>
          <p:spPr bwMode="auto">
            <a:xfrm flipV="1">
              <a:off x="5049" y="2869"/>
              <a:ext cx="66" cy="3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5" name="Line 944"/>
            <p:cNvSpPr>
              <a:spLocks noChangeShapeType="1"/>
            </p:cNvSpPr>
            <p:nvPr/>
          </p:nvSpPr>
          <p:spPr bwMode="auto">
            <a:xfrm flipV="1">
              <a:off x="5161" y="2907"/>
              <a:ext cx="66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6" name="Line 945"/>
            <p:cNvSpPr>
              <a:spLocks noChangeShapeType="1"/>
            </p:cNvSpPr>
            <p:nvPr/>
          </p:nvSpPr>
          <p:spPr bwMode="auto">
            <a:xfrm flipV="1">
              <a:off x="5211" y="2839"/>
              <a:ext cx="86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7" name="Line 946"/>
            <p:cNvSpPr>
              <a:spLocks noChangeShapeType="1"/>
            </p:cNvSpPr>
            <p:nvPr/>
          </p:nvSpPr>
          <p:spPr bwMode="auto">
            <a:xfrm flipV="1">
              <a:off x="5133" y="2795"/>
              <a:ext cx="76" cy="2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8" name="Line 947"/>
            <p:cNvSpPr>
              <a:spLocks noChangeShapeType="1"/>
            </p:cNvSpPr>
            <p:nvPr/>
          </p:nvSpPr>
          <p:spPr bwMode="auto">
            <a:xfrm>
              <a:off x="5301" y="2786"/>
              <a:ext cx="96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9" name="Line 948"/>
            <p:cNvSpPr>
              <a:spLocks noChangeShapeType="1"/>
            </p:cNvSpPr>
            <p:nvPr/>
          </p:nvSpPr>
          <p:spPr bwMode="auto">
            <a:xfrm>
              <a:off x="5399" y="2844"/>
              <a:ext cx="58" cy="2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0" name="Line 949"/>
            <p:cNvSpPr>
              <a:spLocks noChangeShapeType="1"/>
            </p:cNvSpPr>
            <p:nvPr/>
          </p:nvSpPr>
          <p:spPr bwMode="auto">
            <a:xfrm>
              <a:off x="5617" y="2894"/>
              <a:ext cx="60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1" name="Line 950"/>
            <p:cNvSpPr>
              <a:spLocks noChangeShapeType="1"/>
            </p:cNvSpPr>
            <p:nvPr/>
          </p:nvSpPr>
          <p:spPr bwMode="auto">
            <a:xfrm>
              <a:off x="5699" y="2988"/>
              <a:ext cx="60" cy="3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2" name="Line 951"/>
            <p:cNvSpPr>
              <a:spLocks noChangeShapeType="1"/>
            </p:cNvSpPr>
            <p:nvPr/>
          </p:nvSpPr>
          <p:spPr bwMode="auto">
            <a:xfrm>
              <a:off x="5715" y="3054"/>
              <a:ext cx="50" cy="2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3" name="Line 952"/>
            <p:cNvSpPr>
              <a:spLocks noChangeShapeType="1"/>
            </p:cNvSpPr>
            <p:nvPr/>
          </p:nvSpPr>
          <p:spPr bwMode="auto">
            <a:xfrm>
              <a:off x="5723" y="3120"/>
              <a:ext cx="46" cy="2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4" name="Line 953"/>
            <p:cNvSpPr>
              <a:spLocks noChangeShapeType="1"/>
            </p:cNvSpPr>
            <p:nvPr/>
          </p:nvSpPr>
          <p:spPr bwMode="auto">
            <a:xfrm>
              <a:off x="5743" y="2962"/>
              <a:ext cx="20" cy="1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5" name="Line 954"/>
            <p:cNvSpPr>
              <a:spLocks noChangeShapeType="1"/>
            </p:cNvSpPr>
            <p:nvPr/>
          </p:nvSpPr>
          <p:spPr bwMode="auto">
            <a:xfrm flipV="1">
              <a:off x="4633" y="2741"/>
              <a:ext cx="58" cy="2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6" name="Line 955"/>
            <p:cNvSpPr>
              <a:spLocks noChangeShapeType="1"/>
            </p:cNvSpPr>
            <p:nvPr/>
          </p:nvSpPr>
          <p:spPr bwMode="auto">
            <a:xfrm flipV="1">
              <a:off x="4791" y="2665"/>
              <a:ext cx="96" cy="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7" name="Line 956"/>
            <p:cNvSpPr>
              <a:spLocks noChangeShapeType="1"/>
            </p:cNvSpPr>
            <p:nvPr/>
          </p:nvSpPr>
          <p:spPr bwMode="auto">
            <a:xfrm flipV="1">
              <a:off x="4459" y="2813"/>
              <a:ext cx="96" cy="4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8" name="Line 957"/>
            <p:cNvSpPr>
              <a:spLocks noChangeShapeType="1"/>
            </p:cNvSpPr>
            <p:nvPr/>
          </p:nvSpPr>
          <p:spPr bwMode="auto">
            <a:xfrm flipV="1">
              <a:off x="4427" y="2705"/>
              <a:ext cx="76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9" name="Line 958"/>
            <p:cNvSpPr>
              <a:spLocks noChangeShapeType="1"/>
            </p:cNvSpPr>
            <p:nvPr/>
          </p:nvSpPr>
          <p:spPr bwMode="auto">
            <a:xfrm flipV="1">
              <a:off x="4579" y="2647"/>
              <a:ext cx="76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0" name="Line 959"/>
            <p:cNvSpPr>
              <a:spLocks noChangeShapeType="1"/>
            </p:cNvSpPr>
            <p:nvPr/>
          </p:nvSpPr>
          <p:spPr bwMode="auto">
            <a:xfrm flipV="1">
              <a:off x="4811" y="2583"/>
              <a:ext cx="104" cy="2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1" name="Line 960"/>
            <p:cNvSpPr>
              <a:spLocks noChangeShapeType="1"/>
            </p:cNvSpPr>
            <p:nvPr/>
          </p:nvSpPr>
          <p:spPr bwMode="auto">
            <a:xfrm flipV="1">
              <a:off x="4665" y="2553"/>
              <a:ext cx="72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2" name="Line 961"/>
            <p:cNvSpPr>
              <a:spLocks noChangeShapeType="1"/>
            </p:cNvSpPr>
            <p:nvPr/>
          </p:nvSpPr>
          <p:spPr bwMode="auto">
            <a:xfrm flipV="1">
              <a:off x="4569" y="2533"/>
              <a:ext cx="72" cy="1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3" name="Line 962"/>
            <p:cNvSpPr>
              <a:spLocks noChangeShapeType="1"/>
            </p:cNvSpPr>
            <p:nvPr/>
          </p:nvSpPr>
          <p:spPr bwMode="auto">
            <a:xfrm flipV="1">
              <a:off x="4431" y="2603"/>
              <a:ext cx="96" cy="3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4" name="Line 963"/>
            <p:cNvSpPr>
              <a:spLocks noChangeShapeType="1"/>
            </p:cNvSpPr>
            <p:nvPr/>
          </p:nvSpPr>
          <p:spPr bwMode="auto">
            <a:xfrm flipV="1">
              <a:off x="4373" y="2567"/>
              <a:ext cx="10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5" name="Line 964"/>
            <p:cNvSpPr>
              <a:spLocks noChangeShapeType="1"/>
            </p:cNvSpPr>
            <p:nvPr/>
          </p:nvSpPr>
          <p:spPr bwMode="auto">
            <a:xfrm flipV="1">
              <a:off x="4487" y="2505"/>
              <a:ext cx="6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6" name="Line 965"/>
            <p:cNvSpPr>
              <a:spLocks noChangeShapeType="1"/>
            </p:cNvSpPr>
            <p:nvPr/>
          </p:nvSpPr>
          <p:spPr bwMode="auto">
            <a:xfrm flipV="1">
              <a:off x="4451" y="2467"/>
              <a:ext cx="6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7" name="Line 966"/>
            <p:cNvSpPr>
              <a:spLocks noChangeShapeType="1"/>
            </p:cNvSpPr>
            <p:nvPr/>
          </p:nvSpPr>
          <p:spPr bwMode="auto">
            <a:xfrm flipV="1">
              <a:off x="4655" y="2453"/>
              <a:ext cx="6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8" name="Line 967"/>
            <p:cNvSpPr>
              <a:spLocks noChangeShapeType="1"/>
            </p:cNvSpPr>
            <p:nvPr/>
          </p:nvSpPr>
          <p:spPr bwMode="auto">
            <a:xfrm flipV="1">
              <a:off x="4779" y="2483"/>
              <a:ext cx="98" cy="2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9" name="Line 968"/>
            <p:cNvSpPr>
              <a:spLocks noChangeShapeType="1"/>
            </p:cNvSpPr>
            <p:nvPr/>
          </p:nvSpPr>
          <p:spPr bwMode="auto">
            <a:xfrm flipV="1">
              <a:off x="5007" y="2601"/>
              <a:ext cx="68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0" name="Line 969"/>
            <p:cNvSpPr>
              <a:spLocks noChangeShapeType="1"/>
            </p:cNvSpPr>
            <p:nvPr/>
          </p:nvSpPr>
          <p:spPr bwMode="auto">
            <a:xfrm flipV="1">
              <a:off x="5085" y="2519"/>
              <a:ext cx="68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1" name="Line 970"/>
            <p:cNvSpPr>
              <a:spLocks noChangeShapeType="1"/>
            </p:cNvSpPr>
            <p:nvPr/>
          </p:nvSpPr>
          <p:spPr bwMode="auto">
            <a:xfrm flipV="1">
              <a:off x="5229" y="2569"/>
              <a:ext cx="88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2" name="Line 971"/>
            <p:cNvSpPr>
              <a:spLocks noChangeShapeType="1"/>
            </p:cNvSpPr>
            <p:nvPr/>
          </p:nvSpPr>
          <p:spPr bwMode="auto">
            <a:xfrm>
              <a:off x="5431" y="2520"/>
              <a:ext cx="94" cy="2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3" name="Line 972"/>
            <p:cNvSpPr>
              <a:spLocks noChangeShapeType="1"/>
            </p:cNvSpPr>
            <p:nvPr/>
          </p:nvSpPr>
          <p:spPr bwMode="auto">
            <a:xfrm>
              <a:off x="5641" y="2620"/>
              <a:ext cx="76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4" name="Line 973"/>
            <p:cNvSpPr>
              <a:spLocks noChangeShapeType="1"/>
            </p:cNvSpPr>
            <p:nvPr/>
          </p:nvSpPr>
          <p:spPr bwMode="auto">
            <a:xfrm>
              <a:off x="5625" y="2564"/>
              <a:ext cx="76" cy="3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5" name="Line 974"/>
            <p:cNvSpPr>
              <a:spLocks noChangeShapeType="1"/>
            </p:cNvSpPr>
            <p:nvPr/>
          </p:nvSpPr>
          <p:spPr bwMode="auto">
            <a:xfrm>
              <a:off x="5717" y="2518"/>
              <a:ext cx="46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6" name="Line 975"/>
            <p:cNvSpPr>
              <a:spLocks noChangeShapeType="1"/>
            </p:cNvSpPr>
            <p:nvPr/>
          </p:nvSpPr>
          <p:spPr bwMode="auto">
            <a:xfrm flipV="1">
              <a:off x="4265" y="2477"/>
              <a:ext cx="70" cy="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7" name="Line 976"/>
            <p:cNvSpPr>
              <a:spLocks noChangeShapeType="1"/>
            </p:cNvSpPr>
            <p:nvPr/>
          </p:nvSpPr>
          <p:spPr bwMode="auto">
            <a:xfrm flipV="1">
              <a:off x="4192" y="2143"/>
              <a:ext cx="120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8" name="Line 977"/>
            <p:cNvSpPr>
              <a:spLocks noChangeShapeType="1"/>
            </p:cNvSpPr>
            <p:nvPr/>
          </p:nvSpPr>
          <p:spPr bwMode="auto">
            <a:xfrm flipV="1">
              <a:off x="4177" y="2188"/>
              <a:ext cx="120" cy="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9" name="Line 978"/>
            <p:cNvSpPr>
              <a:spLocks noChangeShapeType="1"/>
            </p:cNvSpPr>
            <p:nvPr/>
          </p:nvSpPr>
          <p:spPr bwMode="auto">
            <a:xfrm flipV="1">
              <a:off x="4396" y="2197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0" name="Line 979"/>
            <p:cNvSpPr>
              <a:spLocks noChangeShapeType="1"/>
            </p:cNvSpPr>
            <p:nvPr/>
          </p:nvSpPr>
          <p:spPr bwMode="auto">
            <a:xfrm flipV="1">
              <a:off x="4627" y="2194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1" name="Line 980"/>
            <p:cNvSpPr>
              <a:spLocks noChangeShapeType="1"/>
            </p:cNvSpPr>
            <p:nvPr/>
          </p:nvSpPr>
          <p:spPr bwMode="auto">
            <a:xfrm flipV="1">
              <a:off x="4471" y="2137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2" name="Line 981"/>
            <p:cNvSpPr>
              <a:spLocks noChangeShapeType="1"/>
            </p:cNvSpPr>
            <p:nvPr/>
          </p:nvSpPr>
          <p:spPr bwMode="auto">
            <a:xfrm flipV="1">
              <a:off x="4345" y="2098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3" name="Line 982"/>
            <p:cNvSpPr>
              <a:spLocks noChangeShapeType="1"/>
            </p:cNvSpPr>
            <p:nvPr/>
          </p:nvSpPr>
          <p:spPr bwMode="auto">
            <a:xfrm flipV="1">
              <a:off x="4090" y="2092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4" name="Line 983"/>
            <p:cNvSpPr>
              <a:spLocks noChangeShapeType="1"/>
            </p:cNvSpPr>
            <p:nvPr/>
          </p:nvSpPr>
          <p:spPr bwMode="auto">
            <a:xfrm flipV="1">
              <a:off x="4846" y="2173"/>
              <a:ext cx="93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5" name="Line 984"/>
            <p:cNvSpPr>
              <a:spLocks noChangeShapeType="1"/>
            </p:cNvSpPr>
            <p:nvPr/>
          </p:nvSpPr>
          <p:spPr bwMode="auto">
            <a:xfrm flipV="1">
              <a:off x="4684" y="2131"/>
              <a:ext cx="75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6" name="Line 985"/>
            <p:cNvSpPr>
              <a:spLocks noChangeShapeType="1"/>
            </p:cNvSpPr>
            <p:nvPr/>
          </p:nvSpPr>
          <p:spPr bwMode="auto">
            <a:xfrm flipV="1">
              <a:off x="4531" y="2089"/>
              <a:ext cx="75" cy="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7" name="Freeform 986" descr="Small confetti"/>
            <p:cNvSpPr>
              <a:spLocks/>
            </p:cNvSpPr>
            <p:nvPr/>
          </p:nvSpPr>
          <p:spPr bwMode="auto">
            <a:xfrm>
              <a:off x="3123" y="2132"/>
              <a:ext cx="951" cy="348"/>
            </a:xfrm>
            <a:custGeom>
              <a:avLst/>
              <a:gdLst>
                <a:gd name="T0" fmla="*/ 0 w 951"/>
                <a:gd name="T1" fmla="*/ 141 h 348"/>
                <a:gd name="T2" fmla="*/ 63 w 951"/>
                <a:gd name="T3" fmla="*/ 120 h 348"/>
                <a:gd name="T4" fmla="*/ 267 w 951"/>
                <a:gd name="T5" fmla="*/ 75 h 348"/>
                <a:gd name="T6" fmla="*/ 576 w 951"/>
                <a:gd name="T7" fmla="*/ 27 h 348"/>
                <a:gd name="T8" fmla="*/ 756 w 951"/>
                <a:gd name="T9" fmla="*/ 6 h 348"/>
                <a:gd name="T10" fmla="*/ 885 w 951"/>
                <a:gd name="T11" fmla="*/ 0 h 348"/>
                <a:gd name="T12" fmla="*/ 951 w 951"/>
                <a:gd name="T13" fmla="*/ 150 h 348"/>
                <a:gd name="T14" fmla="*/ 912 w 951"/>
                <a:gd name="T15" fmla="*/ 147 h 348"/>
                <a:gd name="T16" fmla="*/ 795 w 951"/>
                <a:gd name="T17" fmla="*/ 168 h 348"/>
                <a:gd name="T18" fmla="*/ 573 w 951"/>
                <a:gd name="T19" fmla="*/ 216 h 348"/>
                <a:gd name="T20" fmla="*/ 258 w 951"/>
                <a:gd name="T21" fmla="*/ 291 h 348"/>
                <a:gd name="T22" fmla="*/ 81 w 951"/>
                <a:gd name="T23" fmla="*/ 348 h 348"/>
                <a:gd name="T24" fmla="*/ 39 w 951"/>
                <a:gd name="T25" fmla="*/ 276 h 348"/>
                <a:gd name="T26" fmla="*/ 0 w 951"/>
                <a:gd name="T27" fmla="*/ 141 h 3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51"/>
                <a:gd name="T43" fmla="*/ 0 h 348"/>
                <a:gd name="T44" fmla="*/ 951 w 951"/>
                <a:gd name="T45" fmla="*/ 348 h 3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51" h="348">
                  <a:moveTo>
                    <a:pt x="0" y="141"/>
                  </a:moveTo>
                  <a:lnTo>
                    <a:pt x="63" y="120"/>
                  </a:lnTo>
                  <a:lnTo>
                    <a:pt x="267" y="75"/>
                  </a:lnTo>
                  <a:lnTo>
                    <a:pt x="576" y="27"/>
                  </a:lnTo>
                  <a:lnTo>
                    <a:pt x="756" y="6"/>
                  </a:lnTo>
                  <a:lnTo>
                    <a:pt x="885" y="0"/>
                  </a:lnTo>
                  <a:lnTo>
                    <a:pt x="951" y="150"/>
                  </a:lnTo>
                  <a:lnTo>
                    <a:pt x="912" y="147"/>
                  </a:lnTo>
                  <a:lnTo>
                    <a:pt x="795" y="168"/>
                  </a:lnTo>
                  <a:lnTo>
                    <a:pt x="573" y="216"/>
                  </a:lnTo>
                  <a:lnTo>
                    <a:pt x="258" y="291"/>
                  </a:lnTo>
                  <a:lnTo>
                    <a:pt x="81" y="348"/>
                  </a:lnTo>
                  <a:lnTo>
                    <a:pt x="39" y="276"/>
                  </a:lnTo>
                  <a:lnTo>
                    <a:pt x="0" y="141"/>
                  </a:lnTo>
                  <a:close/>
                </a:path>
              </a:pathLst>
            </a:custGeom>
            <a:pattFill prst="smConfetti">
              <a:fgClr>
                <a:schemeClr val="tx2"/>
              </a:fgClr>
              <a:bgClr>
                <a:srgbClr val="FFFF66"/>
              </a:bgClr>
            </a:patt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8" name="Freeform 987"/>
            <p:cNvSpPr>
              <a:spLocks/>
            </p:cNvSpPr>
            <p:nvPr/>
          </p:nvSpPr>
          <p:spPr bwMode="auto">
            <a:xfrm>
              <a:off x="3124" y="2130"/>
              <a:ext cx="888" cy="136"/>
            </a:xfrm>
            <a:custGeom>
              <a:avLst/>
              <a:gdLst>
                <a:gd name="T0" fmla="*/ 0 w 888"/>
                <a:gd name="T1" fmla="*/ 136 h 136"/>
                <a:gd name="T2" fmla="*/ 252 w 888"/>
                <a:gd name="T3" fmla="*/ 80 h 136"/>
                <a:gd name="T4" fmla="*/ 644 w 888"/>
                <a:gd name="T5" fmla="*/ 20 h 136"/>
                <a:gd name="T6" fmla="*/ 888 w 888"/>
                <a:gd name="T7" fmla="*/ 0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8"/>
                <a:gd name="T13" fmla="*/ 0 h 136"/>
                <a:gd name="T14" fmla="*/ 888 w 888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8" h="136">
                  <a:moveTo>
                    <a:pt x="0" y="136"/>
                  </a:moveTo>
                  <a:cubicBezTo>
                    <a:pt x="72" y="117"/>
                    <a:pt x="145" y="99"/>
                    <a:pt x="252" y="80"/>
                  </a:cubicBezTo>
                  <a:cubicBezTo>
                    <a:pt x="359" y="61"/>
                    <a:pt x="538" y="33"/>
                    <a:pt x="644" y="20"/>
                  </a:cubicBezTo>
                  <a:cubicBezTo>
                    <a:pt x="750" y="7"/>
                    <a:pt x="819" y="3"/>
                    <a:pt x="888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9" name="Freeform 988"/>
            <p:cNvSpPr>
              <a:spLocks/>
            </p:cNvSpPr>
            <p:nvPr/>
          </p:nvSpPr>
          <p:spPr bwMode="auto">
            <a:xfrm>
              <a:off x="3212" y="2278"/>
              <a:ext cx="864" cy="200"/>
            </a:xfrm>
            <a:custGeom>
              <a:avLst/>
              <a:gdLst>
                <a:gd name="T0" fmla="*/ 0 w 864"/>
                <a:gd name="T1" fmla="*/ 200 h 200"/>
                <a:gd name="T2" fmla="*/ 268 w 864"/>
                <a:gd name="T3" fmla="*/ 120 h 200"/>
                <a:gd name="T4" fmla="*/ 692 w 864"/>
                <a:gd name="T5" fmla="*/ 24 h 200"/>
                <a:gd name="T6" fmla="*/ 864 w 864"/>
                <a:gd name="T7" fmla="*/ 0 h 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200"/>
                <a:gd name="T14" fmla="*/ 864 w 864"/>
                <a:gd name="T15" fmla="*/ 200 h 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200">
                  <a:moveTo>
                    <a:pt x="0" y="200"/>
                  </a:moveTo>
                  <a:cubicBezTo>
                    <a:pt x="45" y="187"/>
                    <a:pt x="153" y="149"/>
                    <a:pt x="268" y="120"/>
                  </a:cubicBezTo>
                  <a:cubicBezTo>
                    <a:pt x="383" y="91"/>
                    <a:pt x="593" y="44"/>
                    <a:pt x="692" y="24"/>
                  </a:cubicBezTo>
                  <a:cubicBezTo>
                    <a:pt x="791" y="4"/>
                    <a:pt x="832" y="1"/>
                    <a:pt x="864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0" name="Freeform 989"/>
            <p:cNvSpPr>
              <a:spLocks/>
            </p:cNvSpPr>
            <p:nvPr/>
          </p:nvSpPr>
          <p:spPr bwMode="auto">
            <a:xfrm>
              <a:off x="3024" y="1861"/>
              <a:ext cx="1278" cy="2067"/>
            </a:xfrm>
            <a:custGeom>
              <a:avLst/>
              <a:gdLst>
                <a:gd name="T0" fmla="*/ 0 w 1278"/>
                <a:gd name="T1" fmla="*/ 0 h 2067"/>
                <a:gd name="T2" fmla="*/ 33 w 1278"/>
                <a:gd name="T3" fmla="*/ 165 h 2067"/>
                <a:gd name="T4" fmla="*/ 132 w 1278"/>
                <a:gd name="T5" fmla="*/ 519 h 2067"/>
                <a:gd name="T6" fmla="*/ 294 w 1278"/>
                <a:gd name="T7" fmla="*/ 879 h 2067"/>
                <a:gd name="T8" fmla="*/ 498 w 1278"/>
                <a:gd name="T9" fmla="*/ 1203 h 2067"/>
                <a:gd name="T10" fmla="*/ 744 w 1278"/>
                <a:gd name="T11" fmla="*/ 1521 h 2067"/>
                <a:gd name="T12" fmla="*/ 1038 w 1278"/>
                <a:gd name="T13" fmla="*/ 1827 h 2067"/>
                <a:gd name="T14" fmla="*/ 1278 w 1278"/>
                <a:gd name="T15" fmla="*/ 2067 h 20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78"/>
                <a:gd name="T25" fmla="*/ 0 h 2067"/>
                <a:gd name="T26" fmla="*/ 1278 w 1278"/>
                <a:gd name="T27" fmla="*/ 2067 h 206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78" h="2067">
                  <a:moveTo>
                    <a:pt x="0" y="0"/>
                  </a:moveTo>
                  <a:cubicBezTo>
                    <a:pt x="5" y="27"/>
                    <a:pt x="11" y="79"/>
                    <a:pt x="33" y="165"/>
                  </a:cubicBezTo>
                  <a:cubicBezTo>
                    <a:pt x="55" y="251"/>
                    <a:pt x="88" y="400"/>
                    <a:pt x="132" y="519"/>
                  </a:cubicBezTo>
                  <a:cubicBezTo>
                    <a:pt x="176" y="638"/>
                    <a:pt x="233" y="765"/>
                    <a:pt x="294" y="879"/>
                  </a:cubicBezTo>
                  <a:cubicBezTo>
                    <a:pt x="355" y="993"/>
                    <a:pt x="423" y="1096"/>
                    <a:pt x="498" y="1203"/>
                  </a:cubicBezTo>
                  <a:cubicBezTo>
                    <a:pt x="573" y="1310"/>
                    <a:pt x="654" y="1417"/>
                    <a:pt x="744" y="1521"/>
                  </a:cubicBezTo>
                  <a:cubicBezTo>
                    <a:pt x="834" y="1625"/>
                    <a:pt x="949" y="1736"/>
                    <a:pt x="1038" y="1827"/>
                  </a:cubicBezTo>
                  <a:cubicBezTo>
                    <a:pt x="1127" y="1918"/>
                    <a:pt x="1202" y="1992"/>
                    <a:pt x="1278" y="2067"/>
                  </a:cubicBezTo>
                </a:path>
              </a:pathLst>
            </a:cu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1" name="Freeform 990"/>
            <p:cNvSpPr>
              <a:spLocks/>
            </p:cNvSpPr>
            <p:nvPr/>
          </p:nvSpPr>
          <p:spPr bwMode="auto">
            <a:xfrm>
              <a:off x="3979" y="2040"/>
              <a:ext cx="1080" cy="1892"/>
            </a:xfrm>
            <a:custGeom>
              <a:avLst/>
              <a:gdLst>
                <a:gd name="T0" fmla="*/ 0 w 1080"/>
                <a:gd name="T1" fmla="*/ 0 h 1892"/>
                <a:gd name="T2" fmla="*/ 96 w 1080"/>
                <a:gd name="T3" fmla="*/ 231 h 1892"/>
                <a:gd name="T4" fmla="*/ 298 w 1080"/>
                <a:gd name="T5" fmla="*/ 663 h 1892"/>
                <a:gd name="T6" fmla="*/ 389 w 1080"/>
                <a:gd name="T7" fmla="*/ 864 h 1892"/>
                <a:gd name="T8" fmla="*/ 581 w 1080"/>
                <a:gd name="T9" fmla="*/ 1181 h 1892"/>
                <a:gd name="T10" fmla="*/ 778 w 1080"/>
                <a:gd name="T11" fmla="*/ 1474 h 1892"/>
                <a:gd name="T12" fmla="*/ 984 w 1080"/>
                <a:gd name="T13" fmla="*/ 1767 h 1892"/>
                <a:gd name="T14" fmla="*/ 1080 w 1080"/>
                <a:gd name="T15" fmla="*/ 1892 h 18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80"/>
                <a:gd name="T25" fmla="*/ 0 h 1892"/>
                <a:gd name="T26" fmla="*/ 1080 w 1080"/>
                <a:gd name="T27" fmla="*/ 1892 h 18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80" h="1892">
                  <a:moveTo>
                    <a:pt x="0" y="0"/>
                  </a:moveTo>
                  <a:cubicBezTo>
                    <a:pt x="23" y="60"/>
                    <a:pt x="46" y="121"/>
                    <a:pt x="96" y="231"/>
                  </a:cubicBezTo>
                  <a:cubicBezTo>
                    <a:pt x="146" y="341"/>
                    <a:pt x="249" y="558"/>
                    <a:pt x="298" y="663"/>
                  </a:cubicBezTo>
                  <a:cubicBezTo>
                    <a:pt x="347" y="768"/>
                    <a:pt x="342" y="778"/>
                    <a:pt x="389" y="864"/>
                  </a:cubicBezTo>
                  <a:cubicBezTo>
                    <a:pt x="436" y="950"/>
                    <a:pt x="516" y="1079"/>
                    <a:pt x="581" y="1181"/>
                  </a:cubicBezTo>
                  <a:cubicBezTo>
                    <a:pt x="646" y="1283"/>
                    <a:pt x="711" y="1376"/>
                    <a:pt x="778" y="1474"/>
                  </a:cubicBezTo>
                  <a:cubicBezTo>
                    <a:pt x="845" y="1572"/>
                    <a:pt x="934" y="1697"/>
                    <a:pt x="984" y="1767"/>
                  </a:cubicBezTo>
                  <a:cubicBezTo>
                    <a:pt x="1034" y="1837"/>
                    <a:pt x="1057" y="1864"/>
                    <a:pt x="1080" y="1892"/>
                  </a:cubicBezTo>
                </a:path>
              </a:pathLst>
            </a:cu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2" name="Rectangle 991"/>
            <p:cNvSpPr>
              <a:spLocks noChangeArrowheads="1"/>
            </p:cNvSpPr>
            <p:nvPr/>
          </p:nvSpPr>
          <p:spPr bwMode="auto">
            <a:xfrm>
              <a:off x="711" y="640"/>
              <a:ext cx="5059" cy="3295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3" name="Line 992"/>
            <p:cNvSpPr>
              <a:spLocks noChangeShapeType="1"/>
            </p:cNvSpPr>
            <p:nvPr/>
          </p:nvSpPr>
          <p:spPr bwMode="auto">
            <a:xfrm>
              <a:off x="5220" y="3335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4" name="Line 993"/>
            <p:cNvSpPr>
              <a:spLocks noChangeShapeType="1"/>
            </p:cNvSpPr>
            <p:nvPr/>
          </p:nvSpPr>
          <p:spPr bwMode="auto">
            <a:xfrm>
              <a:off x="5256" y="3173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5" name="Line 994"/>
            <p:cNvSpPr>
              <a:spLocks noChangeShapeType="1"/>
            </p:cNvSpPr>
            <p:nvPr/>
          </p:nvSpPr>
          <p:spPr bwMode="auto">
            <a:xfrm>
              <a:off x="5334" y="3062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6" name="Line 995"/>
            <p:cNvSpPr>
              <a:spLocks noChangeShapeType="1"/>
            </p:cNvSpPr>
            <p:nvPr/>
          </p:nvSpPr>
          <p:spPr bwMode="auto">
            <a:xfrm>
              <a:off x="5328" y="3248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7" name="Line 996"/>
            <p:cNvSpPr>
              <a:spLocks noChangeShapeType="1"/>
            </p:cNvSpPr>
            <p:nvPr/>
          </p:nvSpPr>
          <p:spPr bwMode="auto">
            <a:xfrm>
              <a:off x="5481" y="3290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8" name="Line 997"/>
            <p:cNvSpPr>
              <a:spLocks noChangeShapeType="1"/>
            </p:cNvSpPr>
            <p:nvPr/>
          </p:nvSpPr>
          <p:spPr bwMode="auto">
            <a:xfrm>
              <a:off x="5487" y="3146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9" name="Line 998"/>
            <p:cNvSpPr>
              <a:spLocks noChangeShapeType="1"/>
            </p:cNvSpPr>
            <p:nvPr/>
          </p:nvSpPr>
          <p:spPr bwMode="auto">
            <a:xfrm>
              <a:off x="5442" y="3014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0" name="Line 999"/>
            <p:cNvSpPr>
              <a:spLocks noChangeShapeType="1"/>
            </p:cNvSpPr>
            <p:nvPr/>
          </p:nvSpPr>
          <p:spPr bwMode="auto">
            <a:xfrm>
              <a:off x="5574" y="3035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1" name="Line 1000"/>
            <p:cNvSpPr>
              <a:spLocks noChangeShapeType="1"/>
            </p:cNvSpPr>
            <p:nvPr/>
          </p:nvSpPr>
          <p:spPr bwMode="auto">
            <a:xfrm>
              <a:off x="5313" y="2960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2" name="Line 1001"/>
            <p:cNvSpPr>
              <a:spLocks noChangeShapeType="1"/>
            </p:cNvSpPr>
            <p:nvPr/>
          </p:nvSpPr>
          <p:spPr bwMode="auto">
            <a:xfrm>
              <a:off x="5241" y="3029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3" name="Line 1002"/>
            <p:cNvSpPr>
              <a:spLocks noChangeShapeType="1"/>
            </p:cNvSpPr>
            <p:nvPr/>
          </p:nvSpPr>
          <p:spPr bwMode="auto">
            <a:xfrm>
              <a:off x="5610" y="3290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4" name="Line 1003"/>
            <p:cNvSpPr>
              <a:spLocks noChangeShapeType="1"/>
            </p:cNvSpPr>
            <p:nvPr/>
          </p:nvSpPr>
          <p:spPr bwMode="auto">
            <a:xfrm>
              <a:off x="5520" y="2900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5" name="Line 1004"/>
            <p:cNvSpPr>
              <a:spLocks noChangeShapeType="1"/>
            </p:cNvSpPr>
            <p:nvPr/>
          </p:nvSpPr>
          <p:spPr bwMode="auto">
            <a:xfrm>
              <a:off x="5364" y="3389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6" name="Line 1005"/>
            <p:cNvSpPr>
              <a:spLocks noChangeShapeType="1"/>
            </p:cNvSpPr>
            <p:nvPr/>
          </p:nvSpPr>
          <p:spPr bwMode="auto">
            <a:xfrm>
              <a:off x="5157" y="3422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7" name="Line 1006"/>
            <p:cNvSpPr>
              <a:spLocks noChangeShapeType="1"/>
            </p:cNvSpPr>
            <p:nvPr/>
          </p:nvSpPr>
          <p:spPr bwMode="auto">
            <a:xfrm>
              <a:off x="5280" y="3443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8" name="Line 1007"/>
            <p:cNvSpPr>
              <a:spLocks noChangeShapeType="1"/>
            </p:cNvSpPr>
            <p:nvPr/>
          </p:nvSpPr>
          <p:spPr bwMode="auto">
            <a:xfrm>
              <a:off x="5211" y="3536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9" name="Line 1008"/>
            <p:cNvSpPr>
              <a:spLocks noChangeShapeType="1"/>
            </p:cNvSpPr>
            <p:nvPr/>
          </p:nvSpPr>
          <p:spPr bwMode="auto">
            <a:xfrm>
              <a:off x="5379" y="3509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0" name="Line 1009"/>
            <p:cNvSpPr>
              <a:spLocks noChangeShapeType="1"/>
            </p:cNvSpPr>
            <p:nvPr/>
          </p:nvSpPr>
          <p:spPr bwMode="auto">
            <a:xfrm>
              <a:off x="5466" y="3404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1" name="Line 1010"/>
            <p:cNvSpPr>
              <a:spLocks noChangeShapeType="1"/>
            </p:cNvSpPr>
            <p:nvPr/>
          </p:nvSpPr>
          <p:spPr bwMode="auto">
            <a:xfrm>
              <a:off x="5571" y="3419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2" name="Line 1011"/>
            <p:cNvSpPr>
              <a:spLocks noChangeShapeType="1"/>
            </p:cNvSpPr>
            <p:nvPr/>
          </p:nvSpPr>
          <p:spPr bwMode="auto">
            <a:xfrm>
              <a:off x="5670" y="3506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3" name="Line 1012"/>
            <p:cNvSpPr>
              <a:spLocks noChangeShapeType="1"/>
            </p:cNvSpPr>
            <p:nvPr/>
          </p:nvSpPr>
          <p:spPr bwMode="auto">
            <a:xfrm>
              <a:off x="5526" y="3500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4" name="Line 1013"/>
            <p:cNvSpPr>
              <a:spLocks noChangeShapeType="1"/>
            </p:cNvSpPr>
            <p:nvPr/>
          </p:nvSpPr>
          <p:spPr bwMode="auto">
            <a:xfrm>
              <a:off x="5304" y="3581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5" name="Line 1014"/>
            <p:cNvSpPr>
              <a:spLocks noChangeShapeType="1"/>
            </p:cNvSpPr>
            <p:nvPr/>
          </p:nvSpPr>
          <p:spPr bwMode="auto">
            <a:xfrm>
              <a:off x="5229" y="3662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6" name="Line 1015"/>
            <p:cNvSpPr>
              <a:spLocks noChangeShapeType="1"/>
            </p:cNvSpPr>
            <p:nvPr/>
          </p:nvSpPr>
          <p:spPr bwMode="auto">
            <a:xfrm>
              <a:off x="5382" y="3638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7" name="Line 1016"/>
            <p:cNvSpPr>
              <a:spLocks noChangeShapeType="1"/>
            </p:cNvSpPr>
            <p:nvPr/>
          </p:nvSpPr>
          <p:spPr bwMode="auto">
            <a:xfrm>
              <a:off x="5466" y="3593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8" name="Line 1017"/>
            <p:cNvSpPr>
              <a:spLocks noChangeShapeType="1"/>
            </p:cNvSpPr>
            <p:nvPr/>
          </p:nvSpPr>
          <p:spPr bwMode="auto">
            <a:xfrm>
              <a:off x="5583" y="3623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9" name="Line 1018"/>
            <p:cNvSpPr>
              <a:spLocks noChangeShapeType="1"/>
            </p:cNvSpPr>
            <p:nvPr/>
          </p:nvSpPr>
          <p:spPr bwMode="auto">
            <a:xfrm>
              <a:off x="5667" y="3707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0" name="Line 1019"/>
            <p:cNvSpPr>
              <a:spLocks noChangeShapeType="1"/>
            </p:cNvSpPr>
            <p:nvPr/>
          </p:nvSpPr>
          <p:spPr bwMode="auto">
            <a:xfrm>
              <a:off x="5562" y="3737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1" name="Line 1020"/>
            <p:cNvSpPr>
              <a:spLocks noChangeShapeType="1"/>
            </p:cNvSpPr>
            <p:nvPr/>
          </p:nvSpPr>
          <p:spPr bwMode="auto">
            <a:xfrm>
              <a:off x="5460" y="3704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2" name="Line 1021"/>
            <p:cNvSpPr>
              <a:spLocks noChangeShapeType="1"/>
            </p:cNvSpPr>
            <p:nvPr/>
          </p:nvSpPr>
          <p:spPr bwMode="auto">
            <a:xfrm>
              <a:off x="5319" y="3749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3" name="Line 1022"/>
            <p:cNvSpPr>
              <a:spLocks noChangeShapeType="1"/>
            </p:cNvSpPr>
            <p:nvPr/>
          </p:nvSpPr>
          <p:spPr bwMode="auto">
            <a:xfrm>
              <a:off x="5253" y="3845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4" name="Line 1023"/>
            <p:cNvSpPr>
              <a:spLocks noChangeShapeType="1"/>
            </p:cNvSpPr>
            <p:nvPr/>
          </p:nvSpPr>
          <p:spPr bwMode="auto">
            <a:xfrm>
              <a:off x="5391" y="3815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5" name="Line 1024"/>
            <p:cNvSpPr>
              <a:spLocks noChangeShapeType="1"/>
            </p:cNvSpPr>
            <p:nvPr/>
          </p:nvSpPr>
          <p:spPr bwMode="auto">
            <a:xfrm>
              <a:off x="5514" y="3836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6" name="Line 1025"/>
            <p:cNvSpPr>
              <a:spLocks noChangeShapeType="1"/>
            </p:cNvSpPr>
            <p:nvPr/>
          </p:nvSpPr>
          <p:spPr bwMode="auto">
            <a:xfrm>
              <a:off x="5640" y="3821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7" name="Line 1026"/>
            <p:cNvSpPr>
              <a:spLocks noChangeShapeType="1"/>
            </p:cNvSpPr>
            <p:nvPr/>
          </p:nvSpPr>
          <p:spPr bwMode="auto">
            <a:xfrm>
              <a:off x="5727" y="3887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8" name="Line 1027"/>
            <p:cNvSpPr>
              <a:spLocks noChangeShapeType="1"/>
            </p:cNvSpPr>
            <p:nvPr/>
          </p:nvSpPr>
          <p:spPr bwMode="auto">
            <a:xfrm>
              <a:off x="5472" y="3911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9" name="Line 1028"/>
            <p:cNvSpPr>
              <a:spLocks noChangeShapeType="1"/>
            </p:cNvSpPr>
            <p:nvPr/>
          </p:nvSpPr>
          <p:spPr bwMode="auto">
            <a:xfrm>
              <a:off x="5193" y="3914"/>
              <a:ext cx="12" cy="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0" name="Rectangle 1029"/>
            <p:cNvSpPr>
              <a:spLocks noChangeArrowheads="1"/>
            </p:cNvSpPr>
            <p:nvPr/>
          </p:nvSpPr>
          <p:spPr bwMode="auto">
            <a:xfrm>
              <a:off x="4931" y="2336"/>
              <a:ext cx="643" cy="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11" name="Text Box 1030"/>
            <p:cNvSpPr txBox="1">
              <a:spLocks noChangeArrowheads="1"/>
            </p:cNvSpPr>
            <p:nvPr/>
          </p:nvSpPr>
          <p:spPr bwMode="auto">
            <a:xfrm>
              <a:off x="4955" y="2332"/>
              <a:ext cx="605" cy="18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2"/>
                  </a:solidFill>
                </a:rPr>
                <a:t>Salt Dome</a:t>
              </a:r>
            </a:p>
          </p:txBody>
        </p:sp>
        <p:sp>
          <p:nvSpPr>
            <p:cNvPr id="512" name="Rectangle 1031"/>
            <p:cNvSpPr>
              <a:spLocks noChangeArrowheads="1"/>
            </p:cNvSpPr>
            <p:nvPr/>
          </p:nvSpPr>
          <p:spPr bwMode="auto">
            <a:xfrm>
              <a:off x="3492" y="2261"/>
              <a:ext cx="364" cy="1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13" name="Text Box 1032"/>
            <p:cNvSpPr txBox="1">
              <a:spLocks noChangeArrowheads="1"/>
            </p:cNvSpPr>
            <p:nvPr/>
          </p:nvSpPr>
          <p:spPr bwMode="auto">
            <a:xfrm>
              <a:off x="3502" y="2260"/>
              <a:ext cx="346" cy="18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2"/>
                  </a:solidFill>
                </a:rPr>
                <a:t>Fault</a:t>
              </a:r>
            </a:p>
          </p:txBody>
        </p:sp>
        <p:sp>
          <p:nvSpPr>
            <p:cNvPr id="514" name="Line 1033"/>
            <p:cNvSpPr>
              <a:spLocks noChangeShapeType="1"/>
            </p:cNvSpPr>
            <p:nvPr/>
          </p:nvSpPr>
          <p:spPr bwMode="auto">
            <a:xfrm>
              <a:off x="3852" y="2405"/>
              <a:ext cx="114" cy="9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5" name="Rectangle 1034"/>
            <p:cNvSpPr>
              <a:spLocks noChangeArrowheads="1"/>
            </p:cNvSpPr>
            <p:nvPr/>
          </p:nvSpPr>
          <p:spPr bwMode="auto">
            <a:xfrm>
              <a:off x="2604" y="3320"/>
              <a:ext cx="792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16" name="Text Box 1035"/>
            <p:cNvSpPr txBox="1">
              <a:spLocks noChangeArrowheads="1"/>
            </p:cNvSpPr>
            <p:nvPr/>
          </p:nvSpPr>
          <p:spPr bwMode="auto">
            <a:xfrm>
              <a:off x="2614" y="3311"/>
              <a:ext cx="774" cy="18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2"/>
                  </a:solidFill>
                </a:rPr>
                <a:t>Unconformity</a:t>
              </a:r>
            </a:p>
          </p:txBody>
        </p:sp>
        <p:sp>
          <p:nvSpPr>
            <p:cNvPr id="517" name="Line 1036"/>
            <p:cNvSpPr>
              <a:spLocks noChangeShapeType="1"/>
            </p:cNvSpPr>
            <p:nvPr/>
          </p:nvSpPr>
          <p:spPr bwMode="auto">
            <a:xfrm flipH="1">
              <a:off x="2799" y="3485"/>
              <a:ext cx="165" cy="16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8" name="Rectangle 1037"/>
            <p:cNvSpPr>
              <a:spLocks noChangeArrowheads="1"/>
            </p:cNvSpPr>
            <p:nvPr/>
          </p:nvSpPr>
          <p:spPr bwMode="auto">
            <a:xfrm>
              <a:off x="1932" y="2687"/>
              <a:ext cx="585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19" name="Text Box 1038"/>
            <p:cNvSpPr txBox="1">
              <a:spLocks noChangeArrowheads="1"/>
            </p:cNvSpPr>
            <p:nvPr/>
          </p:nvSpPr>
          <p:spPr bwMode="auto">
            <a:xfrm>
              <a:off x="1940" y="2680"/>
              <a:ext cx="571" cy="18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2"/>
                  </a:solidFill>
                </a:rPr>
                <a:t>Pinchout</a:t>
              </a:r>
            </a:p>
          </p:txBody>
        </p:sp>
        <p:sp>
          <p:nvSpPr>
            <p:cNvPr id="520" name="Line 1039"/>
            <p:cNvSpPr>
              <a:spLocks noChangeShapeType="1"/>
            </p:cNvSpPr>
            <p:nvPr/>
          </p:nvSpPr>
          <p:spPr bwMode="auto">
            <a:xfrm>
              <a:off x="2466" y="2846"/>
              <a:ext cx="99" cy="16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21" name="Line 1040"/>
            <p:cNvSpPr>
              <a:spLocks noChangeShapeType="1"/>
            </p:cNvSpPr>
            <p:nvPr/>
          </p:nvSpPr>
          <p:spPr bwMode="auto">
            <a:xfrm>
              <a:off x="1275" y="2192"/>
              <a:ext cx="186" cy="14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22" name="Rectangle 1041"/>
            <p:cNvSpPr>
              <a:spLocks noChangeArrowheads="1"/>
            </p:cNvSpPr>
            <p:nvPr/>
          </p:nvSpPr>
          <p:spPr bwMode="auto">
            <a:xfrm>
              <a:off x="792" y="2042"/>
              <a:ext cx="539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23" name="Text Box 1042"/>
            <p:cNvSpPr txBox="1">
              <a:spLocks noChangeArrowheads="1"/>
            </p:cNvSpPr>
            <p:nvPr/>
          </p:nvSpPr>
          <p:spPr bwMode="auto">
            <a:xfrm>
              <a:off x="802" y="2033"/>
              <a:ext cx="531" cy="181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800">
                  <a:solidFill>
                    <a:schemeClr val="bg2"/>
                  </a:solidFill>
                </a:rPr>
                <a:t>Anticline</a:t>
              </a:r>
            </a:p>
          </p:txBody>
        </p:sp>
      </p:grpSp>
      <p:pic>
        <p:nvPicPr>
          <p:cNvPr id="535" name="Image 534" descr="ISTerreLogoPosRG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034" y="1772816"/>
            <a:ext cx="1329732" cy="96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20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4560"/>
            <a:ext cx="6096000" cy="1143000"/>
          </a:xfrm>
        </p:spPr>
        <p:txBody>
          <a:bodyPr/>
          <a:lstStyle/>
          <a:p>
            <a:r>
              <a:rPr lang="fr-FR" dirty="0" err="1"/>
              <a:t>Eikonal</a:t>
            </a:r>
            <a:r>
              <a:rPr lang="fr-FR" dirty="0"/>
              <a:t> </a:t>
            </a:r>
            <a:r>
              <a:rPr lang="fr-FR" dirty="0" err="1"/>
              <a:t>equation</a:t>
            </a:r>
            <a:r>
              <a:rPr lang="fr-FR" dirty="0"/>
              <a:t> 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17932"/>
            <a:ext cx="4896544" cy="22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95288" y="1049112"/>
            <a:ext cx="3744912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Two</a:t>
            </a:r>
            <a:r>
              <a:rPr lang="fr-FR" dirty="0"/>
              <a:t> simple </a:t>
            </a:r>
            <a:r>
              <a:rPr lang="fr-FR" dirty="0" err="1" smtClean="0"/>
              <a:t>interpretations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wavefront</a:t>
            </a:r>
            <a:r>
              <a:rPr lang="fr-FR" dirty="0"/>
              <a:t> </a:t>
            </a:r>
            <a:r>
              <a:rPr lang="fr-FR" dirty="0" err="1"/>
              <a:t>evolution</a:t>
            </a: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Orthogonal </a:t>
            </a:r>
            <a:r>
              <a:rPr lang="fr-FR" dirty="0" err="1"/>
              <a:t>trajectories</a:t>
            </a:r>
            <a:r>
              <a:rPr lang="fr-FR" dirty="0"/>
              <a:t> are </a:t>
            </a:r>
            <a:r>
              <a:rPr lang="fr-FR" dirty="0" smtClean="0"/>
              <a:t>rays in an </a:t>
            </a:r>
            <a:r>
              <a:rPr lang="fr-FR" dirty="0" err="1" smtClean="0"/>
              <a:t>isotropic</a:t>
            </a:r>
            <a:r>
              <a:rPr lang="fr-FR" dirty="0" smtClean="0"/>
              <a:t> medium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0" name="Text Box 16"/>
              <p:cNvSpPr txBox="1">
                <a:spLocks noChangeArrowheads="1"/>
              </p:cNvSpPr>
              <p:nvPr/>
            </p:nvSpPr>
            <p:spPr bwMode="auto">
              <a:xfrm>
                <a:off x="4644008" y="3420271"/>
                <a:ext cx="397891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dirty="0" smtClean="0"/>
                  <a:t>Grad</a:t>
                </a:r>
                <a:r>
                  <a:rPr lang="fr-FR" dirty="0"/>
                  <a:t>(T</a:t>
                </a:r>
                <a:r>
                  <a:rPr lang="fr-FR" dirty="0" smtClean="0"/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/>
                  <a:t>orthogonal to </a:t>
                </a:r>
                <a:r>
                  <a:rPr lang="fr-FR" dirty="0" err="1"/>
                  <a:t>wavefront</a:t>
                </a:r>
                <a:endParaRPr lang="fr-FR" dirty="0"/>
              </a:p>
            </p:txBody>
          </p:sp>
        </mc:Choice>
        <mc:Fallback xmlns="">
          <p:sp>
            <p:nvSpPr>
              <p:cNvPr id="26640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3420271"/>
                <a:ext cx="397891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378" t="-8197" r="-919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41" name="Text Box 17"/>
          <p:cNvSpPr txBox="1">
            <a:spLocks noChangeArrowheads="1"/>
          </p:cNvSpPr>
          <p:nvPr/>
        </p:nvSpPr>
        <p:spPr bwMode="auto">
          <a:xfrm>
            <a:off x="496862" y="5373216"/>
            <a:ext cx="3668911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>
                <a:solidFill>
                  <a:srgbClr val="FF0000"/>
                </a:solidFill>
              </a:rPr>
              <a:t>Direction ? : abs or </a:t>
            </a:r>
            <a:r>
              <a:rPr lang="fr-FR" sz="2000" dirty="0" smtClean="0">
                <a:solidFill>
                  <a:srgbClr val="FF0000"/>
                </a:solidFill>
              </a:rPr>
              <a:t>square</a:t>
            </a:r>
          </a:p>
          <a:p>
            <a:pPr>
              <a:spcBef>
                <a:spcPct val="50000"/>
              </a:spcBef>
            </a:pPr>
            <a:r>
              <a:rPr lang="fr-FR" sz="1400" dirty="0" smtClean="0">
                <a:solidFill>
                  <a:srgbClr val="FF0000"/>
                </a:solidFill>
              </a:rPr>
              <a:t>The orientation of the </a:t>
            </a:r>
            <a:r>
              <a:rPr lang="fr-FR" sz="1400" dirty="0" err="1" smtClean="0">
                <a:solidFill>
                  <a:srgbClr val="FF0000"/>
                </a:solidFill>
              </a:rPr>
              <a:t>wavefront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</a:rPr>
              <a:t>could</a:t>
            </a:r>
            <a:r>
              <a:rPr lang="fr-FR" sz="1400" dirty="0" smtClean="0">
                <a:solidFill>
                  <a:srgbClr val="FF0000"/>
                </a:solidFill>
              </a:rPr>
              <a:t> not </a:t>
            </a:r>
            <a:r>
              <a:rPr lang="fr-FR" sz="1400" dirty="0" err="1" smtClean="0">
                <a:solidFill>
                  <a:srgbClr val="FF0000"/>
                </a:solidFill>
              </a:rPr>
              <a:t>be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</a:rPr>
              <a:t>guessed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</a:rPr>
              <a:t>from</a:t>
            </a:r>
            <a:r>
              <a:rPr lang="fr-FR" sz="1400" dirty="0" smtClean="0">
                <a:solidFill>
                  <a:srgbClr val="FF0000"/>
                </a:solidFill>
              </a:rPr>
              <a:t> the local information on a </a:t>
            </a:r>
            <a:r>
              <a:rPr lang="fr-FR" sz="1400" dirty="0" err="1" smtClean="0">
                <a:solidFill>
                  <a:srgbClr val="FF0000"/>
                </a:solidFill>
              </a:rPr>
              <a:t>specific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</a:rPr>
              <a:t>wavefront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-36512" y="6500192"/>
            <a:ext cx="1905000" cy="457200"/>
          </a:xfrm>
        </p:spPr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328641" y="6453336"/>
            <a:ext cx="4259585" cy="396280"/>
          </a:xfrm>
        </p:spPr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numéro de diapositive 3"/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4753741" y="5078432"/>
                <a:ext cx="3248147" cy="1086872"/>
              </a:xfrm>
              <a:solidFill>
                <a:schemeClr val="accent1">
                  <a:lumMod val="90000"/>
                </a:schemeClr>
              </a:solidFill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fr-FR" sz="3200"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3200" i="1">
                              <a:latin typeface="Cambria Math"/>
                            </a:rPr>
                            <m:t>𝑇</m:t>
                          </m:r>
                          <m:r>
                            <a:rPr lang="fr-FR" sz="3200" i="1">
                              <a:latin typeface="Cambria Math"/>
                            </a:rPr>
                            <m:t>(</m:t>
                          </m:r>
                          <m:r>
                            <a:rPr lang="fr-FR" sz="3200" i="1">
                              <a:latin typeface="Cambria Math"/>
                            </a:rPr>
                            <m:t>𝑥</m:t>
                          </m:r>
                          <m:r>
                            <a:rPr lang="fr-FR" sz="3200" i="1">
                              <a:latin typeface="Cambria Math"/>
                            </a:rPr>
                            <m:t>))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3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sz="3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32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Espace réservé du numéro de diapositiv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xfrm>
                <a:off x="4753741" y="5078432"/>
                <a:ext cx="3248147" cy="1086872"/>
              </a:xfrm>
              <a:blipFill rotWithShape="1">
                <a:blip r:embed="rId5"/>
                <a:stretch>
                  <a:fillRect r="-15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323528" y="2558008"/>
            <a:ext cx="3270274" cy="2745820"/>
            <a:chOff x="323528" y="2558008"/>
            <a:chExt cx="3270274" cy="2745819"/>
          </a:xfrm>
        </p:grpSpPr>
        <p:grpSp>
          <p:nvGrpSpPr>
            <p:cNvPr id="7" name="Groupe 6"/>
            <p:cNvGrpSpPr/>
            <p:nvPr/>
          </p:nvGrpSpPr>
          <p:grpSpPr>
            <a:xfrm>
              <a:off x="323528" y="2558008"/>
              <a:ext cx="3028192" cy="2745819"/>
              <a:chOff x="323528" y="2558008"/>
              <a:chExt cx="3028192" cy="2745819"/>
            </a:xfrm>
          </p:grpSpPr>
          <p:sp>
            <p:nvSpPr>
              <p:cNvPr id="26630" name="Freeform 6"/>
              <p:cNvSpPr>
                <a:spLocks/>
              </p:cNvSpPr>
              <p:nvPr/>
            </p:nvSpPr>
            <p:spPr bwMode="auto">
              <a:xfrm>
                <a:off x="1187128" y="2773908"/>
                <a:ext cx="1476375" cy="2016125"/>
              </a:xfrm>
              <a:custGeom>
                <a:avLst/>
                <a:gdLst>
                  <a:gd name="T0" fmla="*/ 0 w 930"/>
                  <a:gd name="T1" fmla="*/ 1270 h 1270"/>
                  <a:gd name="T2" fmla="*/ 318 w 930"/>
                  <a:gd name="T3" fmla="*/ 907 h 1270"/>
                  <a:gd name="T4" fmla="*/ 862 w 930"/>
                  <a:gd name="T5" fmla="*/ 681 h 1270"/>
                  <a:gd name="T6" fmla="*/ 726 w 930"/>
                  <a:gd name="T7" fmla="*/ 0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0" h="1270">
                    <a:moveTo>
                      <a:pt x="0" y="1270"/>
                    </a:moveTo>
                    <a:cubicBezTo>
                      <a:pt x="87" y="1137"/>
                      <a:pt x="174" y="1005"/>
                      <a:pt x="318" y="907"/>
                    </a:cubicBezTo>
                    <a:cubicBezTo>
                      <a:pt x="462" y="809"/>
                      <a:pt x="794" y="832"/>
                      <a:pt x="862" y="681"/>
                    </a:cubicBezTo>
                    <a:cubicBezTo>
                      <a:pt x="930" y="530"/>
                      <a:pt x="756" y="136"/>
                      <a:pt x="72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633" name="Line 9"/>
              <p:cNvSpPr>
                <a:spLocks noChangeShapeType="1"/>
              </p:cNvSpPr>
              <p:nvPr/>
            </p:nvSpPr>
            <p:spPr bwMode="auto">
              <a:xfrm>
                <a:off x="2303934" y="4022600"/>
                <a:ext cx="54769" cy="2704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634" name="Freeform 10"/>
              <p:cNvSpPr>
                <a:spLocks/>
              </p:cNvSpPr>
              <p:nvPr/>
            </p:nvSpPr>
            <p:spPr bwMode="auto">
              <a:xfrm>
                <a:off x="2303934" y="4022601"/>
                <a:ext cx="1047786" cy="486519"/>
              </a:xfrm>
              <a:custGeom>
                <a:avLst/>
                <a:gdLst>
                  <a:gd name="T0" fmla="*/ 0 w 635"/>
                  <a:gd name="T1" fmla="*/ 0 h 265"/>
                  <a:gd name="T2" fmla="*/ 181 w 635"/>
                  <a:gd name="T3" fmla="*/ 227 h 265"/>
                  <a:gd name="T4" fmla="*/ 635 w 635"/>
                  <a:gd name="T5" fmla="*/ 22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5" h="265">
                    <a:moveTo>
                      <a:pt x="0" y="0"/>
                    </a:moveTo>
                    <a:cubicBezTo>
                      <a:pt x="37" y="94"/>
                      <a:pt x="75" y="189"/>
                      <a:pt x="181" y="227"/>
                    </a:cubicBezTo>
                    <a:cubicBezTo>
                      <a:pt x="287" y="265"/>
                      <a:pt x="575" y="227"/>
                      <a:pt x="635" y="22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635" name="Freeform 11"/>
              <p:cNvSpPr>
                <a:spLocks/>
              </p:cNvSpPr>
              <p:nvPr/>
            </p:nvSpPr>
            <p:spPr bwMode="auto">
              <a:xfrm>
                <a:off x="1404615" y="2921545"/>
                <a:ext cx="1517650" cy="2084388"/>
              </a:xfrm>
              <a:custGeom>
                <a:avLst/>
                <a:gdLst>
                  <a:gd name="T0" fmla="*/ 0 w 956"/>
                  <a:gd name="T1" fmla="*/ 1313 h 1313"/>
                  <a:gd name="T2" fmla="*/ 318 w 956"/>
                  <a:gd name="T3" fmla="*/ 950 h 1313"/>
                  <a:gd name="T4" fmla="*/ 862 w 956"/>
                  <a:gd name="T5" fmla="*/ 724 h 1313"/>
                  <a:gd name="T6" fmla="*/ 883 w 956"/>
                  <a:gd name="T7" fmla="*/ 0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6" h="1313">
                    <a:moveTo>
                      <a:pt x="0" y="1313"/>
                    </a:moveTo>
                    <a:cubicBezTo>
                      <a:pt x="87" y="1180"/>
                      <a:pt x="174" y="1048"/>
                      <a:pt x="318" y="950"/>
                    </a:cubicBezTo>
                    <a:cubicBezTo>
                      <a:pt x="462" y="852"/>
                      <a:pt x="768" y="882"/>
                      <a:pt x="862" y="724"/>
                    </a:cubicBezTo>
                    <a:cubicBezTo>
                      <a:pt x="956" y="566"/>
                      <a:pt x="879" y="151"/>
                      <a:pt x="883" y="0"/>
                    </a:cubicBezTo>
                  </a:path>
                </a:pathLst>
              </a:cu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636" name="Text Box 12"/>
              <p:cNvSpPr txBox="1">
                <a:spLocks noChangeArrowheads="1"/>
              </p:cNvSpPr>
              <p:nvPr/>
            </p:nvSpPr>
            <p:spPr bwMode="auto">
              <a:xfrm>
                <a:off x="1404615" y="4934495"/>
                <a:ext cx="8128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/>
                  <a:t>T+</a:t>
                </a:r>
                <a:r>
                  <a:rPr lang="fr-FR">
                    <a:latin typeface="Symbol" pitchFamily="18" charset="2"/>
                  </a:rPr>
                  <a:t>D</a:t>
                </a:r>
                <a:r>
                  <a:rPr lang="fr-FR"/>
                  <a:t>T</a:t>
                </a:r>
              </a:p>
            </p:txBody>
          </p:sp>
          <p:sp>
            <p:nvSpPr>
              <p:cNvPr id="26637" name="Text Box 13"/>
              <p:cNvSpPr txBox="1">
                <a:spLocks noChangeArrowheads="1"/>
              </p:cNvSpPr>
              <p:nvPr/>
            </p:nvSpPr>
            <p:spPr bwMode="auto">
              <a:xfrm>
                <a:off x="1547490" y="2558008"/>
                <a:ext cx="8636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/>
                  <a:t>T=cte</a:t>
                </a:r>
              </a:p>
            </p:txBody>
          </p:sp>
          <p:sp>
            <p:nvSpPr>
              <p:cNvPr id="26638" name="Text Box 14"/>
              <p:cNvSpPr txBox="1">
                <a:spLocks noChangeArrowheads="1"/>
              </p:cNvSpPr>
              <p:nvPr/>
            </p:nvSpPr>
            <p:spPr bwMode="auto">
              <a:xfrm>
                <a:off x="323528" y="3350170"/>
                <a:ext cx="180022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/>
                  <a:t>Velocity c(x)</a:t>
                </a:r>
              </a:p>
            </p:txBody>
          </p:sp>
          <p:sp>
            <p:nvSpPr>
              <p:cNvPr id="26639" name="Text Box 15"/>
              <p:cNvSpPr txBox="1">
                <a:spLocks noChangeArrowheads="1"/>
              </p:cNvSpPr>
              <p:nvPr/>
            </p:nvSpPr>
            <p:spPr bwMode="auto">
              <a:xfrm>
                <a:off x="1907853" y="3997870"/>
                <a:ext cx="45397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>
                    <a:latin typeface="Symbol" pitchFamily="18" charset="2"/>
                  </a:rPr>
                  <a:t>D</a:t>
                </a:r>
                <a:r>
                  <a:rPr lang="fr-FR"/>
                  <a:t>L</a:t>
                </a:r>
              </a:p>
            </p:txBody>
          </p:sp>
        </p:grpSp>
        <p:sp>
          <p:nvSpPr>
            <p:cNvPr id="6" name="ZoneTexte 5"/>
            <p:cNvSpPr txBox="1"/>
            <p:nvPr/>
          </p:nvSpPr>
          <p:spPr>
            <a:xfrm>
              <a:off x="2998767" y="4067780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Ray</a:t>
              </a:r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4127007" y="3921491"/>
                <a:ext cx="4501617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007" y="3921491"/>
                <a:ext cx="4501617" cy="66191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Espace réservé du numéro de diapositive 3"/>
          <p:cNvSpPr txBox="1">
            <a:spLocks/>
          </p:cNvSpPr>
          <p:nvPr/>
        </p:nvSpPr>
        <p:spPr bwMode="auto">
          <a:xfrm>
            <a:off x="7131496" y="6428184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fld id="{27652460-C5DB-403A-9689-8AF39CCC3639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93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80" y="0"/>
            <a:ext cx="8235628" cy="1143000"/>
          </a:xfrm>
        </p:spPr>
        <p:txBody>
          <a:bodyPr/>
          <a:lstStyle/>
          <a:p>
            <a:r>
              <a:rPr lang="fr-FR" dirty="0" err="1" smtClean="0"/>
              <a:t>Weighted</a:t>
            </a:r>
            <a:r>
              <a:rPr lang="fr-FR" dirty="0" smtClean="0"/>
              <a:t> least-squares </a:t>
            </a:r>
            <a:r>
              <a:rPr lang="fr-FR" dirty="0" err="1" smtClean="0"/>
              <a:t>problem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100</a:t>
            </a:fld>
            <a:endParaRPr lang="fr-FR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21543" y="4422176"/>
            <a:ext cx="41765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smtClean="0">
                <a:latin typeface="Times New Roman" pitchFamily="18" charset="0"/>
              </a:rPr>
              <a:t>Suppression of </a:t>
            </a:r>
            <a:r>
              <a:rPr lang="fr-FR" sz="2400" dirty="0" err="1" smtClean="0">
                <a:latin typeface="Times New Roman" pitchFamily="18" charset="0"/>
              </a:rPr>
              <a:t>small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eigenvalues</a:t>
            </a:r>
            <a:r>
              <a:rPr lang="fr-FR" sz="2400" dirty="0" smtClean="0">
                <a:latin typeface="Times New Roman" pitchFamily="18" charset="0"/>
              </a:rPr>
              <a:t> by </a:t>
            </a:r>
            <a:r>
              <a:rPr lang="fr-FR" sz="2400" dirty="0" err="1" smtClean="0">
                <a:latin typeface="Times New Roman" pitchFamily="18" charset="0"/>
              </a:rPr>
              <a:t>introducting</a:t>
            </a:r>
            <a:r>
              <a:rPr lang="fr-FR" sz="2400" dirty="0" smtClean="0">
                <a:latin typeface="Times New Roman" pitchFamily="18" charset="0"/>
              </a:rPr>
              <a:t> a </a:t>
            </a:r>
            <a:r>
              <a:rPr lang="fr-FR" sz="2400" dirty="0" err="1" smtClean="0">
                <a:latin typeface="Times New Roman" pitchFamily="18" charset="0"/>
              </a:rPr>
              <a:t>damping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parameter</a:t>
            </a:r>
            <a:endParaRPr lang="fr-FR" sz="2400" dirty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2699792" y="2359623"/>
                <a:ext cx="3562065" cy="954107"/>
              </a:xfrm>
              <a:prstGeom prst="rect">
                <a:avLst/>
              </a:prstGeom>
              <a:solidFill>
                <a:schemeClr val="bg2">
                  <a:lumMod val="25000"/>
                  <a:lumOff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𝑠</m:t>
                      </m:r>
                    </m:oMath>
                  </m:oMathPara>
                </a14:m>
                <a:endParaRPr lang="en-US" sz="2800" dirty="0" smtClean="0"/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b="0" i="1" smtClean="0">
                        <a:latin typeface="Cambria Math"/>
                        <a:ea typeface="Cambria Math"/>
                      </a:rPr>
                      <m:t>𝑠</m:t>
                    </m:r>
                    <m:r>
                      <a:rPr lang="fr-FR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(</m:t>
                            </m:r>
                            <m:r>
                              <a:rPr lang="fr-FR" sz="2800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p>
                            <m:r>
                              <a:rPr lang="fr-FR" sz="28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fr-FR" sz="2800" i="1"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28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i="1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359623"/>
                <a:ext cx="3562065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5580112" y="4665900"/>
            <a:ext cx="3558282" cy="1499404"/>
            <a:chOff x="5650551" y="3526050"/>
            <a:chExt cx="3558282" cy="1499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5650551" y="3987061"/>
                  <a:ext cx="3558282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/>
                              </a:rPr>
                              <m:t>𝐽</m:t>
                            </m:r>
                          </m:e>
                          <m:sup>
                            <m:r>
                              <a:rPr lang="fr-FR" sz="28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p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oMath>
                    </m:oMathPara>
                  </a14:m>
                  <a:endParaRPr lang="en-US" sz="280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latin typeface="Cambria Math"/>
                              </a:rPr>
                              <m:t>𝐽</m:t>
                            </m:r>
                          </m:e>
                          <m:sup>
                            <m:r>
                              <a:rPr lang="fr-FR" sz="2800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fr-F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800" b="0" i="1" smtClean="0"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fr-FR" sz="2800" i="1">
                                    <a:latin typeface="Cambria Math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fr-FR" sz="2800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fr-FR" sz="2800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fr-FR" sz="28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sz="2800" i="1">
                            <a:latin typeface="Cambria Math"/>
                            <a:ea typeface="Cambria Math"/>
                          </a:rPr>
                          <m:t>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551" y="3987061"/>
                  <a:ext cx="3558282" cy="9541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6224580" y="3526050"/>
              <a:ext cx="2309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Least-</a:t>
              </a:r>
              <a:r>
                <a:rPr lang="fr-FR" dirty="0" err="1" smtClean="0"/>
                <a:t>norm</a:t>
              </a:r>
              <a:r>
                <a:rPr lang="fr-FR" dirty="0" smtClean="0"/>
                <a:t> solution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22142" y="3910288"/>
              <a:ext cx="3314353" cy="1115166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4644008" y="537837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Remark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827584" y="3969748"/>
                <a:ext cx="68407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2400" b="0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The </a:t>
                </a:r>
                <a:r>
                  <a:rPr lang="fr-FR" sz="2400" b="0" dirty="0" err="1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dampi</a:t>
                </a:r>
                <a:r>
                  <a:rPr lang="fr-FR" sz="2400" b="0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ng parameter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fr-FR" sz="2400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fr-FR" sz="2400" dirty="0" err="1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provides</a:t>
                </a:r>
                <a:r>
                  <a:rPr lang="fr-FR" sz="2400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stable inverse</a:t>
                </a:r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969748"/>
                <a:ext cx="6840760" cy="369332"/>
              </a:xfrm>
              <a:prstGeom prst="rect">
                <a:avLst/>
              </a:prstGeom>
              <a:blipFill>
                <a:blip r:embed="rId4"/>
                <a:stretch>
                  <a:fillRect l="-2763" t="-22951" r="-624" b="-508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817290" y="1167340"/>
                <a:ext cx="6433877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sz="2000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fr-FR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fr-FR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fr-F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0" y="1167340"/>
                <a:ext cx="6433877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5515247" y="1928328"/>
            <a:ext cx="35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Tikhonov </a:t>
            </a:r>
            <a:r>
              <a:rPr lang="fr-FR" dirty="0" err="1" smtClean="0"/>
              <a:t>term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Laplacian</a:t>
            </a:r>
            <a:r>
              <a:rPr lang="fr-FR" dirty="0" smtClean="0"/>
              <a:t> 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3006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190500"/>
            <a:ext cx="6096000" cy="1143000"/>
          </a:xfrm>
        </p:spPr>
        <p:txBody>
          <a:bodyPr/>
          <a:lstStyle/>
          <a:p>
            <a:r>
              <a:rPr lang="fr-FR" dirty="0" smtClean="0"/>
              <a:t>More </a:t>
            </a:r>
            <a:r>
              <a:rPr lang="fr-FR" dirty="0" err="1" smtClean="0"/>
              <a:t>theory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1640" y="2204864"/>
            <a:ext cx="6408712" cy="172819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For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understanding</a:t>
            </a:r>
            <a:r>
              <a:rPr lang="fr-FR" dirty="0" smtClean="0"/>
              <a:t> the influence of the </a:t>
            </a:r>
            <a:r>
              <a:rPr lang="fr-FR" dirty="0" err="1" smtClean="0"/>
              <a:t>damping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r>
              <a:rPr lang="fr-FR" dirty="0" smtClean="0"/>
              <a:t> and the </a:t>
            </a:r>
            <a:r>
              <a:rPr lang="fr-FR" dirty="0" err="1" smtClean="0"/>
              <a:t>tikhonov</a:t>
            </a:r>
            <a:r>
              <a:rPr lang="fr-FR" dirty="0" smtClean="0"/>
              <a:t> </a:t>
            </a:r>
            <a:r>
              <a:rPr lang="fr-FR" dirty="0" err="1" smtClean="0"/>
              <a:t>term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 smtClean="0"/>
              <a:t>Resolution</a:t>
            </a:r>
            <a:r>
              <a:rPr lang="fr-FR" dirty="0" smtClean="0"/>
              <a:t> matrix &amp; Importance matrix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8453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1762" y="22523"/>
            <a:ext cx="8088313" cy="1143000"/>
          </a:xfrm>
        </p:spPr>
        <p:txBody>
          <a:bodyPr/>
          <a:lstStyle/>
          <a:p>
            <a:r>
              <a:rPr lang="fr-FR" dirty="0"/>
              <a:t>LEAST SQUARES METHOD </a:t>
            </a: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41266"/>
              </p:ext>
            </p:extLst>
          </p:nvPr>
        </p:nvGraphicFramePr>
        <p:xfrm>
          <a:off x="900113" y="889124"/>
          <a:ext cx="4103687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61" name="Equation" r:id="rId4" imgW="1777680" imgH="1193760" progId="Equation.3">
                  <p:embed/>
                </p:oleObj>
              </mc:Choice>
              <mc:Fallback>
                <p:oleObj name="Equation" r:id="rId4" imgW="1777680" imgH="119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889124"/>
                        <a:ext cx="4103687" cy="275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5292725" y="908720"/>
            <a:ext cx="1511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L</a:t>
            </a:r>
            <a:r>
              <a:rPr lang="fr-FR" baseline="-25000" dirty="0"/>
              <a:t>2</a:t>
            </a:r>
            <a:r>
              <a:rPr lang="fr-FR" dirty="0"/>
              <a:t> </a:t>
            </a:r>
            <a:r>
              <a:rPr lang="fr-FR" dirty="0" err="1"/>
              <a:t>norm</a:t>
            </a:r>
            <a:endParaRPr lang="fr-FR" dirty="0"/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2627313" y="1700808"/>
            <a:ext cx="30972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locates</a:t>
            </a:r>
            <a:r>
              <a:rPr lang="fr-FR" dirty="0"/>
              <a:t> the minimum of E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3275856" y="2492896"/>
            <a:ext cx="2447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normal </a:t>
            </a:r>
            <a:r>
              <a:rPr lang="fr-FR" dirty="0" err="1"/>
              <a:t>equations</a:t>
            </a:r>
            <a:endParaRPr lang="fr-FR" dirty="0"/>
          </a:p>
        </p:txBody>
      </p:sp>
      <p:sp>
        <p:nvSpPr>
          <p:cNvPr id="91144" name="Text Box 8"/>
          <p:cNvSpPr txBox="1">
            <a:spLocks noChangeArrowheads="1"/>
          </p:cNvSpPr>
          <p:nvPr/>
        </p:nvSpPr>
        <p:spPr bwMode="auto">
          <a:xfrm>
            <a:off x="3995738" y="3140968"/>
            <a:ext cx="2232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if                     </a:t>
            </a:r>
            <a:r>
              <a:rPr lang="fr-FR" dirty="0" err="1"/>
              <a:t>exists</a:t>
            </a:r>
            <a:endParaRPr lang="fr-FR" dirty="0"/>
          </a:p>
        </p:txBody>
      </p:sp>
      <p:graphicFrame>
        <p:nvGraphicFramePr>
          <p:cNvPr id="911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582286"/>
              </p:ext>
            </p:extLst>
          </p:nvPr>
        </p:nvGraphicFramePr>
        <p:xfrm>
          <a:off x="4356100" y="2995736"/>
          <a:ext cx="12954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62" name="Equation" r:id="rId6" imgW="558720" imgH="279360" progId="Equation.3">
                  <p:embed/>
                </p:oleObj>
              </mc:Choice>
              <mc:Fallback>
                <p:oleObj name="Equation" r:id="rId6" imgW="55872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995736"/>
                        <a:ext cx="12954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6" name="Line 10"/>
          <p:cNvSpPr>
            <a:spLocks noChangeShapeType="1"/>
          </p:cNvSpPr>
          <p:nvPr/>
        </p:nvSpPr>
        <p:spPr bwMode="auto">
          <a:xfrm flipV="1">
            <a:off x="1259632" y="3645024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1476375" y="3789040"/>
            <a:ext cx="3095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Least-squares estimation</a:t>
            </a:r>
          </a:p>
        </p:txBody>
      </p:sp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592138" y="4169197"/>
            <a:ext cx="79311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 err="1"/>
              <a:t>Operator</a:t>
            </a:r>
            <a:r>
              <a:rPr lang="fr-FR" dirty="0"/>
              <a:t>                                   on data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derive</a:t>
            </a:r>
            <a:r>
              <a:rPr lang="fr-FR" dirty="0"/>
              <a:t> a new model :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endParaRPr lang="fr-FR" dirty="0"/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generalized</a:t>
            </a:r>
            <a:r>
              <a:rPr lang="fr-FR" dirty="0"/>
              <a:t> inverse</a:t>
            </a:r>
          </a:p>
        </p:txBody>
      </p:sp>
      <p:graphicFrame>
        <p:nvGraphicFramePr>
          <p:cNvPr id="9114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180029"/>
              </p:ext>
            </p:extLst>
          </p:nvPr>
        </p:nvGraphicFramePr>
        <p:xfrm>
          <a:off x="1835150" y="4032994"/>
          <a:ext cx="172878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63" name="Equation" r:id="rId8" imgW="698400" imgH="279360" progId="Equation.3">
                  <p:embed/>
                </p:oleObj>
              </mc:Choice>
              <mc:Fallback>
                <p:oleObj name="Equation" r:id="rId8" imgW="6984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032994"/>
                        <a:ext cx="1728788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136295"/>
              </p:ext>
            </p:extLst>
          </p:nvPr>
        </p:nvGraphicFramePr>
        <p:xfrm>
          <a:off x="3276600" y="4509120"/>
          <a:ext cx="6826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64" name="Equation" r:id="rId10" imgW="228600" imgH="241200" progId="Equation.3">
                  <p:embed/>
                </p:oleObj>
              </mc:Choice>
              <mc:Fallback>
                <p:oleObj name="Equation" r:id="rId10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509120"/>
                        <a:ext cx="6826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1" name="Text Box 15"/>
          <p:cNvSpPr txBox="1">
            <a:spLocks noChangeArrowheads="1"/>
          </p:cNvSpPr>
          <p:nvPr/>
        </p:nvSpPr>
        <p:spPr bwMode="auto">
          <a:xfrm>
            <a:off x="6587802" y="1508591"/>
            <a:ext cx="29527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G</a:t>
            </a:r>
            <a:r>
              <a:rPr lang="fr-FR" baseline="-25000" dirty="0"/>
              <a:t>0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N by M </a:t>
            </a:r>
            <a:r>
              <a:rPr lang="fr-FR" dirty="0" smtClean="0"/>
              <a:t>matrice</a:t>
            </a:r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      </a:t>
            </a:r>
            <a:r>
              <a:rPr lang="fr-FR" dirty="0" err="1"/>
              <a:t>is</a:t>
            </a:r>
            <a:r>
              <a:rPr lang="fr-FR" dirty="0"/>
              <a:t> a M by M matrice</a:t>
            </a:r>
          </a:p>
        </p:txBody>
      </p:sp>
      <p:graphicFrame>
        <p:nvGraphicFramePr>
          <p:cNvPr id="9115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707503"/>
              </p:ext>
            </p:extLst>
          </p:nvPr>
        </p:nvGraphicFramePr>
        <p:xfrm>
          <a:off x="6048375" y="2222227"/>
          <a:ext cx="10795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65" name="Equation" r:id="rId12" imgW="558720" imgH="279360" progId="Equation.3">
                  <p:embed/>
                </p:oleObj>
              </mc:Choice>
              <mc:Fallback>
                <p:oleObj name="Equation" r:id="rId12" imgW="55872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5" y="2222227"/>
                        <a:ext cx="10795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3" name="Text Box 17"/>
          <p:cNvSpPr txBox="1">
            <a:spLocks noChangeArrowheads="1"/>
          </p:cNvSpPr>
          <p:nvPr/>
        </p:nvSpPr>
        <p:spPr bwMode="auto">
          <a:xfrm>
            <a:off x="611188" y="5157192"/>
            <a:ext cx="3889375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Under-</a:t>
            </a:r>
            <a:r>
              <a:rPr lang="fr-FR" dirty="0" err="1"/>
              <a:t>determination</a:t>
            </a:r>
            <a:r>
              <a:rPr lang="fr-FR" dirty="0"/>
              <a:t>  M &gt; N</a:t>
            </a:r>
          </a:p>
          <a:p>
            <a:pPr>
              <a:spcBef>
                <a:spcPct val="50000"/>
              </a:spcBef>
            </a:pPr>
            <a:r>
              <a:rPr lang="fr-FR" dirty="0"/>
              <a:t>Over-</a:t>
            </a:r>
            <a:r>
              <a:rPr lang="fr-FR" dirty="0" err="1"/>
              <a:t>determination</a:t>
            </a:r>
            <a:r>
              <a:rPr lang="fr-FR" dirty="0"/>
              <a:t>    N &gt; M</a:t>
            </a:r>
          </a:p>
        </p:txBody>
      </p:sp>
      <p:sp>
        <p:nvSpPr>
          <p:cNvPr id="91154" name="Text Box 18"/>
          <p:cNvSpPr txBox="1">
            <a:spLocks noChangeArrowheads="1"/>
          </p:cNvSpPr>
          <p:nvPr/>
        </p:nvSpPr>
        <p:spPr bwMode="auto">
          <a:xfrm>
            <a:off x="4102100" y="5373216"/>
            <a:ext cx="5041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Mixed-</a:t>
            </a:r>
            <a:r>
              <a:rPr lang="fr-FR" dirty="0" err="1"/>
              <a:t>determination</a:t>
            </a:r>
            <a:r>
              <a:rPr lang="fr-FR" dirty="0"/>
              <a:t> – </a:t>
            </a:r>
            <a:r>
              <a:rPr lang="fr-FR" dirty="0" err="1"/>
              <a:t>seismic</a:t>
            </a:r>
            <a:r>
              <a:rPr lang="fr-FR" dirty="0"/>
              <a:t> </a:t>
            </a:r>
            <a:r>
              <a:rPr lang="fr-FR" dirty="0" err="1"/>
              <a:t>tomography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1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915400" cy="1143000"/>
          </a:xfrm>
        </p:spPr>
        <p:txBody>
          <a:bodyPr/>
          <a:lstStyle/>
          <a:p>
            <a:r>
              <a:rPr lang="fr-FR" sz="3600"/>
              <a:t>SVD analysis for stability and uniqueness 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755649" y="1124744"/>
            <a:ext cx="6480175" cy="201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SVD </a:t>
            </a:r>
            <a:r>
              <a:rPr lang="fr-FR" dirty="0" err="1"/>
              <a:t>decomposition</a:t>
            </a:r>
            <a:r>
              <a:rPr lang="fr-FR" dirty="0"/>
              <a:t> :</a:t>
            </a:r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U : (N x N) orthogonal   U</a:t>
            </a:r>
            <a:r>
              <a:rPr lang="fr-FR" baseline="30000" dirty="0"/>
              <a:t>t</a:t>
            </a:r>
            <a:r>
              <a:rPr lang="fr-FR" dirty="0"/>
              <a:t>=U</a:t>
            </a:r>
            <a:r>
              <a:rPr lang="fr-FR" baseline="30000" dirty="0"/>
              <a:t>-1</a:t>
            </a:r>
          </a:p>
          <a:p>
            <a:pPr>
              <a:spcBef>
                <a:spcPct val="50000"/>
              </a:spcBef>
            </a:pPr>
            <a:r>
              <a:rPr lang="fr-FR" dirty="0"/>
              <a:t>V : (M x M) orthogonal   </a:t>
            </a:r>
            <a:r>
              <a:rPr lang="fr-FR" dirty="0" err="1"/>
              <a:t>V</a:t>
            </a:r>
            <a:r>
              <a:rPr lang="fr-FR" baseline="30000" dirty="0" err="1"/>
              <a:t>t</a:t>
            </a:r>
            <a:r>
              <a:rPr lang="fr-FR" dirty="0"/>
              <a:t>=V</a:t>
            </a:r>
            <a:r>
              <a:rPr lang="fr-FR" baseline="30000" dirty="0"/>
              <a:t>-1</a:t>
            </a:r>
          </a:p>
          <a:p>
            <a:pPr>
              <a:spcBef>
                <a:spcPct val="50000"/>
              </a:spcBef>
            </a:pPr>
            <a:r>
              <a:rPr lang="fr-FR" dirty="0">
                <a:latin typeface="Symbol" pitchFamily="18" charset="2"/>
              </a:rPr>
              <a:t>L</a:t>
            </a:r>
            <a:r>
              <a:rPr lang="fr-FR" dirty="0"/>
              <a:t> : (N x M) diagonal matrice    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for </a:t>
            </a:r>
            <a:r>
              <a:rPr lang="fr-FR" dirty="0">
                <a:latin typeface="Symbol" pitchFamily="18" charset="2"/>
              </a:rPr>
              <a:t>L</a:t>
            </a:r>
            <a:r>
              <a:rPr lang="fr-FR" baseline="-25000" dirty="0"/>
              <a:t>i</a:t>
            </a:r>
            <a:r>
              <a:rPr lang="fr-FR" dirty="0"/>
              <a:t>=0 </a:t>
            </a:r>
          </a:p>
        </p:txBody>
      </p:sp>
      <p:graphicFrame>
        <p:nvGraphicFramePr>
          <p:cNvPr id="942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427772"/>
              </p:ext>
            </p:extLst>
          </p:nvPr>
        </p:nvGraphicFramePr>
        <p:xfrm>
          <a:off x="3491880" y="980728"/>
          <a:ext cx="223202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74"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980728"/>
                        <a:ext cx="2232025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4599210" y="2188815"/>
            <a:ext cx="4319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U</a:t>
            </a:r>
            <a:r>
              <a:rPr lang="fr-FR" baseline="30000" dirty="0" err="1"/>
              <a:t>t</a:t>
            </a:r>
            <a:r>
              <a:rPr lang="fr-FR" dirty="0" err="1"/>
              <a:t>U</a:t>
            </a:r>
            <a:r>
              <a:rPr lang="fr-FR" dirty="0"/>
              <a:t>=I and </a:t>
            </a:r>
            <a:r>
              <a:rPr lang="fr-FR" dirty="0" err="1"/>
              <a:t>V</a:t>
            </a:r>
            <a:r>
              <a:rPr lang="fr-FR" baseline="30000" dirty="0" err="1"/>
              <a:t>t</a:t>
            </a:r>
            <a:r>
              <a:rPr lang="fr-FR" dirty="0" err="1"/>
              <a:t>V</a:t>
            </a:r>
            <a:r>
              <a:rPr lang="fr-FR" dirty="0"/>
              <a:t>=I   (not the inverse !)</a:t>
            </a:r>
          </a:p>
        </p:txBody>
      </p:sp>
      <p:graphicFrame>
        <p:nvGraphicFramePr>
          <p:cNvPr id="94215" name="Object 7"/>
          <p:cNvGraphicFramePr>
            <a:graphicFrameLocks noChangeAspect="1"/>
          </p:cNvGraphicFramePr>
          <p:nvPr/>
        </p:nvGraphicFramePr>
        <p:xfrm>
          <a:off x="400050" y="3860800"/>
          <a:ext cx="17224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75" name="Equation" r:id="rId6" imgW="787320" imgH="507960" progId="Equation.3">
                  <p:embed/>
                </p:oleObj>
              </mc:Choice>
              <mc:Fallback>
                <p:oleObj name="Equation" r:id="rId6" imgW="7873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3860800"/>
                        <a:ext cx="172243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6" name="Object 8"/>
          <p:cNvGraphicFramePr>
            <a:graphicFrameLocks noChangeAspect="1"/>
          </p:cNvGraphicFramePr>
          <p:nvPr/>
        </p:nvGraphicFramePr>
        <p:xfrm>
          <a:off x="3132138" y="3789363"/>
          <a:ext cx="4321175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76" name="Equation" r:id="rId8" imgW="1765080" imgH="457200" progId="Equation.3">
                  <p:embed/>
                </p:oleObj>
              </mc:Choice>
              <mc:Fallback>
                <p:oleObj name="Equation" r:id="rId8" imgW="1765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789363"/>
                        <a:ext cx="4321175" cy="111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323850" y="4875213"/>
            <a:ext cx="82819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i="1"/>
              <a:t>V</a:t>
            </a:r>
            <a:r>
              <a:rPr lang="fr-FR" i="1" baseline="-25000"/>
              <a:t>p</a:t>
            </a:r>
            <a:r>
              <a:rPr lang="fr-FR" i="1"/>
              <a:t> and V</a:t>
            </a:r>
            <a:r>
              <a:rPr lang="fr-FR" i="1" baseline="-25000"/>
              <a:t>0</a:t>
            </a:r>
            <a:r>
              <a:rPr lang="fr-FR" i="1"/>
              <a:t> determine the uniqueness while U</a:t>
            </a:r>
            <a:r>
              <a:rPr lang="fr-FR" i="1" baseline="-25000"/>
              <a:t>p</a:t>
            </a:r>
            <a:r>
              <a:rPr lang="fr-FR" i="1"/>
              <a:t> and U</a:t>
            </a:r>
            <a:r>
              <a:rPr lang="fr-FR" i="1" baseline="-25000"/>
              <a:t>0</a:t>
            </a:r>
            <a:r>
              <a:rPr lang="fr-FR" i="1"/>
              <a:t> determine the existence of the solution</a:t>
            </a:r>
          </a:p>
        </p:txBody>
      </p:sp>
      <p:graphicFrame>
        <p:nvGraphicFramePr>
          <p:cNvPr id="94218" name="Object 10"/>
          <p:cNvGraphicFramePr>
            <a:graphicFrameLocks noChangeAspect="1"/>
          </p:cNvGraphicFramePr>
          <p:nvPr/>
        </p:nvGraphicFramePr>
        <p:xfrm>
          <a:off x="2124075" y="5414963"/>
          <a:ext cx="15843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77" name="Equation" r:id="rId10" imgW="914400" imgH="533160" progId="Equation.3">
                  <p:embed/>
                </p:oleObj>
              </mc:Choice>
              <mc:Fallback>
                <p:oleObj name="Equation" r:id="rId10" imgW="91440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414963"/>
                        <a:ext cx="1584325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4356100" y="5805488"/>
            <a:ext cx="424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Up and Vp have now inverses !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45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-100013"/>
            <a:ext cx="8507413" cy="1143001"/>
          </a:xfrm>
        </p:spPr>
        <p:txBody>
          <a:bodyPr/>
          <a:lstStyle/>
          <a:p>
            <a:r>
              <a:rPr lang="fr-FR" sz="4400"/>
              <a:t>Solution, model &amp; data resolution </a:t>
            </a:r>
          </a:p>
        </p:txBody>
      </p:sp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179388" y="1412875"/>
          <a:ext cx="86931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628" name="Equation" r:id="rId4" imgW="3695400" imgH="253800" progId="Equation.3">
                  <p:embed/>
                </p:oleObj>
              </mc:Choice>
              <mc:Fallback>
                <p:oleObj name="Equation" r:id="rId4" imgW="36954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412875"/>
                        <a:ext cx="869315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50825" y="1052513"/>
            <a:ext cx="2592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The solution is</a:t>
            </a:r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323850" y="2205038"/>
            <a:ext cx="8066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where                          Model resolution matrice  :   if V</a:t>
            </a:r>
            <a:r>
              <a:rPr lang="fr-FR" baseline="-25000"/>
              <a:t>0</a:t>
            </a:r>
            <a:r>
              <a:rPr lang="fr-FR"/>
              <a:t>=0    then    R=VV</a:t>
            </a:r>
            <a:r>
              <a:rPr lang="fr-FR" baseline="30000"/>
              <a:t>t</a:t>
            </a:r>
            <a:r>
              <a:rPr lang="fr-FR"/>
              <a:t>=I</a:t>
            </a:r>
          </a:p>
        </p:txBody>
      </p:sp>
      <p:graphicFrame>
        <p:nvGraphicFramePr>
          <p:cNvPr id="95239" name="Object 7"/>
          <p:cNvGraphicFramePr>
            <a:graphicFrameLocks noChangeAspect="1"/>
          </p:cNvGraphicFramePr>
          <p:nvPr/>
        </p:nvGraphicFramePr>
        <p:xfrm>
          <a:off x="1187450" y="2166938"/>
          <a:ext cx="12239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629" name="Equation" r:id="rId6" imgW="660240" imgH="253800" progId="Equation.3">
                  <p:embed/>
                </p:oleObj>
              </mc:Choice>
              <mc:Fallback>
                <p:oleObj name="Equation" r:id="rId6" imgW="6602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166938"/>
                        <a:ext cx="12239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0" name="Object 8"/>
          <p:cNvGraphicFramePr>
            <a:graphicFrameLocks noChangeAspect="1"/>
          </p:cNvGraphicFramePr>
          <p:nvPr/>
        </p:nvGraphicFramePr>
        <p:xfrm>
          <a:off x="250825" y="2852738"/>
          <a:ext cx="4033838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630" name="Equation" r:id="rId8" imgW="1815840" imgH="253800" progId="Equation.3">
                  <p:embed/>
                </p:oleObj>
              </mc:Choice>
              <mc:Fallback>
                <p:oleObj name="Equation" r:id="rId8" imgW="1815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852738"/>
                        <a:ext cx="4033838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1" name="Object 9"/>
          <p:cNvGraphicFramePr>
            <a:graphicFrameLocks noChangeAspect="1"/>
          </p:cNvGraphicFramePr>
          <p:nvPr/>
        </p:nvGraphicFramePr>
        <p:xfrm>
          <a:off x="1116013" y="3573463"/>
          <a:ext cx="136842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631" name="Equation" r:id="rId10" imgW="838080" imgH="253800" progId="Equation.3">
                  <p:embed/>
                </p:oleObj>
              </mc:Choice>
              <mc:Fallback>
                <p:oleObj name="Equation" r:id="rId10" imgW="8380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573463"/>
                        <a:ext cx="136842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360363" y="3573463"/>
            <a:ext cx="86756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where                          Data resolution matrice     :  if U</a:t>
            </a:r>
            <a:r>
              <a:rPr lang="fr-FR" baseline="-25000"/>
              <a:t>0</a:t>
            </a:r>
            <a:r>
              <a:rPr lang="fr-FR"/>
              <a:t>=0 then N=UU</a:t>
            </a:r>
            <a:r>
              <a:rPr lang="fr-FR" baseline="30000"/>
              <a:t>t</a:t>
            </a:r>
            <a:r>
              <a:rPr lang="fr-FR"/>
              <a:t>=I</a:t>
            </a:r>
          </a:p>
        </p:txBody>
      </p:sp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2844800" y="3860800"/>
            <a:ext cx="2232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i="1"/>
              <a:t>importance matrice</a:t>
            </a:r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323850" y="4149725"/>
            <a:ext cx="3671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Goodness of resolution</a:t>
            </a:r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1547813" y="4632350"/>
            <a:ext cx="2952750" cy="160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SPREAD(R)=</a:t>
            </a:r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SPREAD(N)=</a:t>
            </a:r>
          </a:p>
          <a:p>
            <a:pPr>
              <a:spcBef>
                <a:spcPct val="50000"/>
              </a:spcBef>
            </a:pPr>
            <a:r>
              <a:rPr lang="fr-FR" dirty="0" err="1"/>
              <a:t>Spreading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</p:txBody>
      </p:sp>
      <p:graphicFrame>
        <p:nvGraphicFramePr>
          <p:cNvPr id="9524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581288"/>
              </p:ext>
            </p:extLst>
          </p:nvPr>
        </p:nvGraphicFramePr>
        <p:xfrm>
          <a:off x="3132138" y="4437112"/>
          <a:ext cx="1439862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632" name="Equation" r:id="rId12" imgW="507960" imgH="558720" progId="Equation.3">
                  <p:embed/>
                </p:oleObj>
              </mc:Choice>
              <mc:Fallback>
                <p:oleObj name="Equation" r:id="rId12" imgW="50796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437112"/>
                        <a:ext cx="1439862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5292725" y="5157788"/>
            <a:ext cx="3455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Good tools for quality estimation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1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4" name="Rectangle 10"/>
          <p:cNvSpPr>
            <a:spLocks noChangeArrowheads="1"/>
          </p:cNvSpPr>
          <p:nvPr/>
        </p:nvSpPr>
        <p:spPr bwMode="auto">
          <a:xfrm>
            <a:off x="682575" y="4149080"/>
            <a:ext cx="7489825" cy="1008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3" y="-17463"/>
            <a:ext cx="8229600" cy="1143001"/>
          </a:xfrm>
        </p:spPr>
        <p:txBody>
          <a:bodyPr/>
          <a:lstStyle/>
          <a:p>
            <a:r>
              <a:rPr lang="fr-FR" sz="4400"/>
              <a:t>Maximum Likelihood method </a:t>
            </a: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251520" y="1052736"/>
            <a:ext cx="611981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One assume a </a:t>
            </a:r>
            <a:r>
              <a:rPr lang="fr-FR" dirty="0" err="1">
                <a:solidFill>
                  <a:srgbClr val="FF0000"/>
                </a:solidFill>
              </a:rPr>
              <a:t>gaussian</a:t>
            </a:r>
            <a:r>
              <a:rPr lang="fr-FR" dirty="0">
                <a:solidFill>
                  <a:srgbClr val="FF0000"/>
                </a:solidFill>
              </a:rPr>
              <a:t> distribution </a:t>
            </a:r>
            <a:r>
              <a:rPr lang="fr-FR" dirty="0"/>
              <a:t>of data</a:t>
            </a:r>
          </a:p>
          <a:p>
            <a:pPr>
              <a:spcBef>
                <a:spcPct val="50000"/>
              </a:spcBef>
            </a:pPr>
            <a:r>
              <a:rPr lang="fr-FR" dirty="0" smtClean="0"/>
              <a:t>Data </a:t>
            </a:r>
            <a:r>
              <a:rPr lang="fr-FR" dirty="0"/>
              <a:t>distribution 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written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90" name="Text Box 6"/>
              <p:cNvSpPr txBox="1">
                <a:spLocks noChangeArrowheads="1"/>
              </p:cNvSpPr>
              <p:nvPr/>
            </p:nvSpPr>
            <p:spPr bwMode="auto">
              <a:xfrm>
                <a:off x="287994" y="1996098"/>
                <a:ext cx="8353425" cy="1477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𝑒𝑠𝑡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the data </a:t>
                </a:r>
                <a:r>
                  <a:rPr lang="fr-FR" dirty="0" err="1"/>
                  <a:t>mean</a:t>
                </a:r>
                <a:r>
                  <a:rPr lang="fr-FR" dirty="0"/>
                  <a:t> and C</a:t>
                </a:r>
                <a:r>
                  <a:rPr lang="fr-FR" baseline="-25000" dirty="0"/>
                  <a:t>d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the data covariance </a:t>
                </a:r>
                <a:r>
                  <a:rPr lang="fr-FR" dirty="0" smtClean="0"/>
                  <a:t>matrice.</a:t>
                </a:r>
              </a:p>
              <a:p>
                <a:pPr>
                  <a:spcBef>
                    <a:spcPct val="50000"/>
                  </a:spcBef>
                </a:pPr>
                <a:endParaRPr lang="fr-FR" dirty="0" smtClean="0"/>
              </a:p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This </a:t>
                </a:r>
                <a:r>
                  <a:rPr lang="fr-FR" dirty="0" err="1"/>
                  <a:t>method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</a:t>
                </a:r>
                <a:r>
                  <a:rPr lang="fr-FR" dirty="0" err="1"/>
                  <a:t>similar</a:t>
                </a:r>
                <a:r>
                  <a:rPr lang="fr-FR" dirty="0"/>
                  <a:t> to the least squares </a:t>
                </a:r>
                <a:r>
                  <a:rPr lang="fr-FR" dirty="0" err="1" smtClean="0"/>
                  <a:t>method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where</a:t>
                </a:r>
                <a:r>
                  <a:rPr lang="fr-FR" dirty="0" smtClean="0"/>
                  <a:t> 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define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following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misfit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 smtClean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9319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994" y="1996098"/>
                <a:ext cx="8353425" cy="1477328"/>
              </a:xfrm>
              <a:prstGeom prst="rect">
                <a:avLst/>
              </a:prstGeom>
              <a:blipFill rotWithShape="1">
                <a:blip r:embed="rId3"/>
                <a:stretch>
                  <a:fillRect l="-584" t="-2058" b="-53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193" name="Text Box 9"/>
          <p:cNvSpPr txBox="1">
            <a:spLocks noChangeArrowheads="1"/>
          </p:cNvSpPr>
          <p:nvPr/>
        </p:nvSpPr>
        <p:spPr bwMode="auto">
          <a:xfrm>
            <a:off x="827584" y="4299818"/>
            <a:ext cx="79930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knowing</a:t>
            </a:r>
            <a:r>
              <a:rPr lang="fr-FR" dirty="0"/>
              <a:t> the matrice C</a:t>
            </a:r>
            <a:r>
              <a:rPr lang="fr-FR" baseline="-25000" dirty="0"/>
              <a:t>d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data </a:t>
            </a: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W</a:t>
            </a:r>
            <a:r>
              <a:rPr lang="fr-FR" baseline="-25000" dirty="0" err="1"/>
              <a:t>d</a:t>
            </a:r>
            <a:r>
              <a:rPr lang="fr-FR" dirty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</a:t>
            </a:r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851920" y="4643844"/>
                <a:ext cx="36828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𝑚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</a:rPr>
                            <m:t>𝑚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4643844"/>
                <a:ext cx="368286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638888" y="3573016"/>
                <a:ext cx="7865230" cy="419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fr-FR" sz="2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2000" b="0" i="1" smtClean="0">
                                <a:latin typeface="Cambria Math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000" b="0" i="1" smtClean="0">
                        <a:latin typeface="Cambria Math"/>
                      </a:rPr>
                      <m:t>(</m:t>
                    </m:r>
                    <m:r>
                      <a:rPr lang="fr-FR" sz="2000" b="0" i="1" smtClean="0">
                        <a:latin typeface="Cambria Math"/>
                      </a:rPr>
                      <m:t>𝑑</m:t>
                    </m:r>
                    <m:r>
                      <a:rPr lang="fr-FR" sz="20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𝑚</m:t>
                    </m:r>
                    <m:r>
                      <a:rPr lang="fr-FR" sz="2000" b="0" i="1" smtClean="0">
                        <a:latin typeface="Cambria Math"/>
                      </a:rPr>
                      <m:t>)→</m:t>
                    </m:r>
                  </m:oMath>
                </a14:m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fr-FR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>
                                <a:latin typeface="Cambria Math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fr-FR" sz="2000" i="1">
                                    <a:latin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sz="2000" i="1">
                                <a:latin typeface="Cambria Math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lang="fr-FR" sz="2000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e>
                      <m:sup>
                        <m:r>
                          <a:rPr lang="fr-FR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fr-FR" sz="2000" i="1">
                        <a:latin typeface="Cambria Math"/>
                      </a:rPr>
                      <m:t>(</m:t>
                    </m:r>
                    <m:r>
                      <a:rPr lang="fr-FR" sz="2000" i="1">
                        <a:latin typeface="Cambria Math"/>
                      </a:rPr>
                      <m:t>𝑑</m:t>
                    </m:r>
                    <m:r>
                      <a:rPr lang="fr-F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𝑚</m:t>
                    </m:r>
                    <m:r>
                      <a:rPr lang="fr-FR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88" y="3573016"/>
                <a:ext cx="7865230" cy="419987"/>
              </a:xfrm>
              <a:prstGeom prst="rect">
                <a:avLst/>
              </a:prstGeom>
              <a:blipFill rotWithShape="1">
                <a:blip r:embed="rId5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211960" y="1296598"/>
                <a:ext cx="469532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𝑝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</a:rPr>
                        <m:t>)∝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296598"/>
                <a:ext cx="4695324" cy="62023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423858" y="5241974"/>
                <a:ext cx="81085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The </a:t>
                </a:r>
                <a:r>
                  <a:rPr lang="fr-FR" dirty="0" err="1" smtClean="0"/>
                  <a:t>inferred</a:t>
                </a:r>
                <a:r>
                  <a:rPr lang="fr-FR" dirty="0" smtClean="0"/>
                  <a:t> model distribution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gaussian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the main </a:t>
                </a:r>
                <a:r>
                  <a:rPr lang="fr-FR" dirty="0" err="1" smtClean="0"/>
                  <a:t>difficulty</a:t>
                </a:r>
                <a:r>
                  <a:rPr lang="fr-FR" dirty="0" smtClean="0"/>
                  <a:t> of </a:t>
                </a:r>
                <a:r>
                  <a:rPr lang="fr-FR" dirty="0" err="1" smtClean="0"/>
                  <a:t>estimating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posterior</a:t>
                </a:r>
                <a:r>
                  <a:rPr lang="fr-FR" dirty="0" smtClean="0"/>
                  <a:t> model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connected with the curvature of the misfit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58" y="5241974"/>
                <a:ext cx="8108582" cy="923330"/>
              </a:xfrm>
              <a:prstGeom prst="rect">
                <a:avLst/>
              </a:prstGeom>
              <a:blipFill rotWithShape="1">
                <a:blip r:embed="rId7"/>
                <a:stretch>
                  <a:fillRect l="-677" t="-3311" r="-15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6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fr-FR"/>
              <a:t>PRIOR INFORMATION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60" name="Text Box 4"/>
              <p:cNvSpPr txBox="1">
                <a:spLocks noChangeArrowheads="1"/>
              </p:cNvSpPr>
              <p:nvPr/>
            </p:nvSpPr>
            <p:spPr bwMode="auto">
              <a:xfrm>
                <a:off x="971550" y="980728"/>
                <a:ext cx="7921625" cy="52168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/>
                  <a:t>Hard </a:t>
                </a:r>
                <a:r>
                  <a:rPr lang="fr-FR" dirty="0" err="1"/>
                  <a:t>bounds</a:t>
                </a:r>
                <a:endParaRPr lang="fr-FR" dirty="0"/>
              </a:p>
              <a:p>
                <a:pPr>
                  <a:spcBef>
                    <a:spcPct val="50000"/>
                  </a:spcBef>
                </a:pPr>
                <a:r>
                  <a:rPr lang="fr-FR" dirty="0"/>
                  <a:t>Prior model</a:t>
                </a:r>
              </a:p>
              <a:p>
                <a:pPr>
                  <a:spcBef>
                    <a:spcPct val="50000"/>
                  </a:spcBef>
                </a:pPr>
                <a:endParaRPr lang="fr-FR" dirty="0"/>
              </a:p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The </a:t>
                </a:r>
                <a:r>
                  <a:rPr lang="fr-FR" dirty="0" err="1" smtClean="0"/>
                  <a:t>parameter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/>
                  <a:t>the </a:t>
                </a:r>
                <a:r>
                  <a:rPr lang="fr-FR" dirty="0" err="1">
                    <a:solidFill>
                      <a:srgbClr val="FF0000"/>
                    </a:solidFill>
                  </a:rPr>
                  <a:t>damping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>
                    <a:solidFill>
                      <a:srgbClr val="FF0000"/>
                    </a:solidFill>
                  </a:rPr>
                  <a:t>parameter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/>
                  <a:t>controlling</a:t>
                </a:r>
                <a:r>
                  <a:rPr lang="fr-FR" dirty="0"/>
                  <a:t> the importance of the model </a:t>
                </a:r>
                <a:r>
                  <a:rPr lang="fr-FR" dirty="0" err="1"/>
                  <a:t>m</a:t>
                </a:r>
                <a:r>
                  <a:rPr lang="fr-FR" baseline="-25000" dirty="0" err="1"/>
                  <a:t>p</a:t>
                </a:r>
                <a:endParaRPr lang="fr-FR" baseline="-25000" dirty="0"/>
              </a:p>
              <a:p>
                <a:pPr>
                  <a:spcBef>
                    <a:spcPct val="50000"/>
                  </a:spcBef>
                </a:pPr>
                <a:r>
                  <a:rPr lang="fr-FR" dirty="0" err="1"/>
                  <a:t>Gaussian</a:t>
                </a:r>
                <a:r>
                  <a:rPr lang="fr-FR" dirty="0"/>
                  <a:t> distribution</a:t>
                </a:r>
              </a:p>
              <a:p>
                <a:pPr>
                  <a:spcBef>
                    <a:spcPct val="50000"/>
                  </a:spcBef>
                </a:pPr>
                <a:endParaRPr lang="fr-FR" dirty="0"/>
              </a:p>
              <a:p>
                <a:pPr>
                  <a:spcBef>
                    <a:spcPct val="50000"/>
                  </a:spcBef>
                </a:pPr>
                <a:endParaRPr lang="fr-FR" dirty="0" smtClean="0"/>
              </a:p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Model </a:t>
                </a:r>
                <a:r>
                  <a:rPr lang="fr-FR" dirty="0" err="1" smtClean="0"/>
                  <a:t>smoothness</a:t>
                </a:r>
                <a:endParaRPr lang="fr-FR" dirty="0"/>
              </a:p>
              <a:p>
                <a:pPr>
                  <a:spcBef>
                    <a:spcPct val="50000"/>
                  </a:spcBef>
                </a:pPr>
                <a:endParaRPr lang="fr-FR" dirty="0"/>
              </a:p>
              <a:p>
                <a:pPr>
                  <a:spcBef>
                    <a:spcPct val="50000"/>
                  </a:spcBef>
                </a:pPr>
                <a:endParaRPr lang="fr-FR" dirty="0" smtClean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fr-FR" dirty="0" smtClean="0">
                    <a:solidFill>
                      <a:srgbClr val="FF0000"/>
                    </a:solidFill>
                  </a:rPr>
                  <a:t>Penalty </a:t>
                </a:r>
                <a:r>
                  <a:rPr lang="fr-FR" dirty="0" err="1">
                    <a:solidFill>
                      <a:srgbClr val="FF0000"/>
                    </a:solidFill>
                  </a:rPr>
                  <a:t>approach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fr-FR" dirty="0"/>
                  <a:t>	</a:t>
                </a:r>
                <a:r>
                  <a:rPr lang="fr-FR" dirty="0" err="1"/>
                  <a:t>add</a:t>
                </a:r>
                <a:r>
                  <a:rPr lang="fr-FR" dirty="0"/>
                  <a:t> </a:t>
                </a:r>
                <a:r>
                  <a:rPr lang="fr-FR" dirty="0" err="1"/>
                  <a:t>additional</a:t>
                </a:r>
                <a:r>
                  <a:rPr lang="fr-FR" dirty="0"/>
                  <a:t> relations </a:t>
                </a:r>
                <a:r>
                  <a:rPr lang="fr-FR" dirty="0" err="1"/>
                  <a:t>between</a:t>
                </a:r>
                <a:r>
                  <a:rPr lang="fr-FR" dirty="0"/>
                  <a:t> model </a:t>
                </a:r>
                <a:r>
                  <a:rPr lang="fr-FR" dirty="0" err="1"/>
                  <a:t>parameters</a:t>
                </a:r>
                <a:r>
                  <a:rPr lang="fr-FR" dirty="0"/>
                  <a:t> (new </a:t>
                </a:r>
                <a:r>
                  <a:rPr lang="fr-FR" dirty="0" err="1"/>
                  <a:t>lines</a:t>
                </a:r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9626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550" y="980728"/>
                <a:ext cx="7921625" cy="5216813"/>
              </a:xfrm>
              <a:prstGeom prst="rect">
                <a:avLst/>
              </a:prstGeom>
              <a:blipFill rotWithShape="1">
                <a:blip r:embed="rId4"/>
                <a:stretch>
                  <a:fillRect l="-615" t="-584" r="-231" b="-9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62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748105"/>
              </p:ext>
            </p:extLst>
          </p:nvPr>
        </p:nvGraphicFramePr>
        <p:xfrm>
          <a:off x="1690688" y="4509120"/>
          <a:ext cx="67691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0" name="Equation" r:id="rId5" imgW="3466800" imgH="253800" progId="Equation.3">
                  <p:embed/>
                </p:oleObj>
              </mc:Choice>
              <mc:Fallback>
                <p:oleObj name="Equation" r:id="rId5" imgW="34668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4509120"/>
                        <a:ext cx="67691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3396605" y="4934496"/>
            <a:ext cx="5976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</a:t>
            </a:r>
            <a:r>
              <a:rPr lang="fr-FR" dirty="0" err="1" smtClean="0"/>
              <a:t>ith</a:t>
            </a:r>
            <a:r>
              <a:rPr lang="fr-FR" dirty="0" smtClean="0"/>
              <a:t> </a:t>
            </a:r>
            <a:r>
              <a:rPr lang="fr-FR" dirty="0" err="1"/>
              <a:t>W</a:t>
            </a:r>
            <a:r>
              <a:rPr lang="fr-FR" baseline="-25000" dirty="0" err="1"/>
              <a:t>d</a:t>
            </a:r>
            <a:r>
              <a:rPr lang="fr-FR" dirty="0"/>
              <a:t> data </a:t>
            </a:r>
            <a:r>
              <a:rPr lang="fr-FR" dirty="0" err="1"/>
              <a:t>weighting</a:t>
            </a:r>
            <a:r>
              <a:rPr lang="fr-FR" dirty="0"/>
              <a:t> and </a:t>
            </a:r>
            <a:r>
              <a:rPr lang="fr-FR" dirty="0" err="1"/>
              <a:t>W</a:t>
            </a:r>
            <a:r>
              <a:rPr lang="fr-FR" baseline="-25000" dirty="0" err="1"/>
              <a:t>m</a:t>
            </a:r>
            <a:r>
              <a:rPr lang="fr-FR" dirty="0"/>
              <a:t> model </a:t>
            </a:r>
            <a:r>
              <a:rPr lang="fr-FR" dirty="0" err="1"/>
              <a:t>weighting</a:t>
            </a:r>
            <a:endParaRPr lang="fr-FR" dirty="0"/>
          </a:p>
        </p:txBody>
      </p:sp>
      <p:graphicFrame>
        <p:nvGraphicFramePr>
          <p:cNvPr id="962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615608"/>
              </p:ext>
            </p:extLst>
          </p:nvPr>
        </p:nvGraphicFramePr>
        <p:xfrm>
          <a:off x="1631950" y="3213025"/>
          <a:ext cx="66849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1" name="Equation" r:id="rId7" imgW="3530520" imgH="533160" progId="Equation.3">
                  <p:embed/>
                </p:oleObj>
              </mc:Choice>
              <mc:Fallback>
                <p:oleObj name="Equation" r:id="rId7" imgW="353052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50" y="3213025"/>
                        <a:ext cx="6684963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559368"/>
              </p:ext>
            </p:extLst>
          </p:nvPr>
        </p:nvGraphicFramePr>
        <p:xfrm>
          <a:off x="1638300" y="1700808"/>
          <a:ext cx="617378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2" name="Equation" r:id="rId9" imgW="3162240" imgH="253800" progId="Equation.3">
                  <p:embed/>
                </p:oleObj>
              </mc:Choice>
              <mc:Fallback>
                <p:oleObj name="Equation" r:id="rId9" imgW="31622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1700808"/>
                        <a:ext cx="617378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745995"/>
              </p:ext>
            </p:extLst>
          </p:nvPr>
        </p:nvGraphicFramePr>
        <p:xfrm>
          <a:off x="2771775" y="980728"/>
          <a:ext cx="13684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3" name="Equation" r:id="rId11" imgW="698400" imgH="228600" progId="Equation.3">
                  <p:embed/>
                </p:oleObj>
              </mc:Choice>
              <mc:Fallback>
                <p:oleObj name="Equation" r:id="rId11" imgW="69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980728"/>
                        <a:ext cx="13684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6" name="Text Box 10"/>
          <p:cNvSpPr txBox="1">
            <a:spLocks noChangeArrowheads="1"/>
          </p:cNvSpPr>
          <p:nvPr/>
        </p:nvSpPr>
        <p:spPr bwMode="auto">
          <a:xfrm>
            <a:off x="4643438" y="980728"/>
            <a:ext cx="3959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Seismic</a:t>
            </a:r>
            <a:r>
              <a:rPr lang="fr-FR" dirty="0"/>
              <a:t> </a:t>
            </a:r>
            <a:r>
              <a:rPr lang="fr-FR" dirty="0" err="1"/>
              <a:t>velocity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positive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53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7488832" cy="1143000"/>
          </a:xfrm>
        </p:spPr>
        <p:txBody>
          <a:bodyPr/>
          <a:lstStyle/>
          <a:p>
            <a:r>
              <a:rPr lang="fr-FR" dirty="0" err="1" smtClean="0"/>
              <a:t>Weighted</a:t>
            </a:r>
            <a:r>
              <a:rPr lang="fr-FR" dirty="0" smtClean="0"/>
              <a:t> Joint hypo-</a:t>
            </a:r>
            <a:r>
              <a:rPr lang="fr-FR" dirty="0" err="1" smtClean="0"/>
              <a:t>velocity</a:t>
            </a:r>
            <a:r>
              <a:rPr lang="fr-FR" dirty="0" smtClean="0"/>
              <a:t> inversion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CA988-138C-4B5A-9613-FA5705ACB757}" type="datetime1">
              <a:rPr lang="fr-FR" smtClean="0"/>
              <a:t>01/05/2016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SEISMIC TOMOGRAPHY M2PGER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107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755576" y="2780928"/>
                <a:ext cx="7732758" cy="2888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fr-F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9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𝑥𝑠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1,1,1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2,1,1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3,1,1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𝑜𝑠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780928"/>
                <a:ext cx="7732758" cy="2888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309761" y="1497060"/>
            <a:ext cx="8006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Penalty </a:t>
            </a:r>
            <a:r>
              <a:rPr lang="fr-FR" sz="2800" dirty="0" err="1" smtClean="0"/>
              <a:t>strategy</a:t>
            </a:r>
            <a:r>
              <a:rPr lang="fr-FR" sz="2800" dirty="0" smtClean="0"/>
              <a:t>: </a:t>
            </a:r>
            <a:r>
              <a:rPr lang="fr-FR" sz="2800" dirty="0" err="1" smtClean="0"/>
              <a:t>add</a:t>
            </a:r>
            <a:r>
              <a:rPr lang="fr-FR" sz="2800" dirty="0" smtClean="0"/>
              <a:t> </a:t>
            </a:r>
            <a:r>
              <a:rPr lang="fr-FR" sz="2800" dirty="0" err="1" smtClean="0"/>
              <a:t>lines</a:t>
            </a:r>
            <a:r>
              <a:rPr lang="fr-FR" sz="2800" dirty="0" smtClean="0"/>
              <a:t> to the </a:t>
            </a:r>
            <a:r>
              <a:rPr lang="fr-FR" sz="2800" dirty="0" err="1" smtClean="0"/>
              <a:t>linear</a:t>
            </a:r>
            <a:r>
              <a:rPr lang="fr-FR" sz="2800" dirty="0" smtClean="0"/>
              <a:t> system to </a:t>
            </a:r>
            <a:r>
              <a:rPr lang="fr-FR" sz="2800" dirty="0" err="1" smtClean="0"/>
              <a:t>be</a:t>
            </a:r>
            <a:r>
              <a:rPr lang="fr-FR" sz="2800" dirty="0" smtClean="0"/>
              <a:t> </a:t>
            </a:r>
            <a:r>
              <a:rPr lang="fr-FR" sz="2800" dirty="0" err="1" smtClean="0"/>
              <a:t>solved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6100424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3" y="-17463"/>
            <a:ext cx="8229600" cy="1143001"/>
          </a:xfrm>
        </p:spPr>
        <p:txBody>
          <a:bodyPr/>
          <a:lstStyle/>
          <a:p>
            <a:r>
              <a:rPr lang="fr-FR" sz="4400" dirty="0" smtClean="0"/>
              <a:t>L </a:t>
            </a:r>
            <a:r>
              <a:rPr lang="fr-FR" sz="4400" dirty="0" err="1" smtClean="0"/>
              <a:t>curve</a:t>
            </a:r>
            <a:r>
              <a:rPr lang="fr-FR" sz="4400" dirty="0" smtClean="0"/>
              <a:t> </a:t>
            </a:r>
            <a:endParaRPr lang="fr-FR" sz="44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108</a:t>
            </a:fld>
            <a:endParaRPr lang="fr-FR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8101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28514" y="1916832"/>
                <a:ext cx="324036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/>
                  <a:t>Estimating</a:t>
                </a:r>
                <a:r>
                  <a:rPr lang="fr-FR" dirty="0" smtClean="0"/>
                  <a:t> the</a:t>
                </a:r>
                <a:r>
                  <a:rPr lang="fr-FR" dirty="0"/>
                  <a:t> </a:t>
                </a:r>
                <a:r>
                  <a:rPr lang="fr-FR" dirty="0" err="1" smtClean="0"/>
                  <a:t>parameter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always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difficult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can</a:t>
                </a:r>
                <a:r>
                  <a:rPr lang="fr-FR" dirty="0" smtClean="0"/>
                  <a:t> test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values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provide</a:t>
                </a:r>
                <a:r>
                  <a:rPr lang="fr-FR" dirty="0" smtClean="0"/>
                  <a:t> a L </a:t>
                </a:r>
                <a:r>
                  <a:rPr lang="fr-FR" dirty="0" err="1" smtClean="0"/>
                  <a:t>curve</a:t>
                </a:r>
                <a:endParaRPr lang="fr-FR" dirty="0"/>
              </a:p>
              <a:p>
                <a:endParaRPr lang="fr-FR" dirty="0" smtClean="0"/>
              </a:p>
              <a:p>
                <a:r>
                  <a:rPr lang="fr-FR" dirty="0" smtClean="0"/>
                  <a:t>If a </a:t>
                </a:r>
                <a:r>
                  <a:rPr lang="fr-FR" dirty="0" err="1" smtClean="0"/>
                  <a:t>knee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appears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this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could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</a:t>
                </a:r>
                <a:r>
                  <a:rPr lang="fr-FR" dirty="0" smtClean="0"/>
                  <a:t> an </a:t>
                </a:r>
                <a:r>
                  <a:rPr lang="fr-FR" dirty="0" err="1" smtClean="0"/>
                  <a:t>adequat</a:t>
                </a:r>
                <a:r>
                  <a:rPr lang="fr-FR" dirty="0" smtClean="0"/>
                  <a:t> value … </a:t>
                </a:r>
                <a:r>
                  <a:rPr lang="fr-FR" dirty="0" err="1" smtClean="0"/>
                  <a:t>although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knee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often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difficult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identify</a:t>
                </a:r>
                <a:r>
                  <a:rPr lang="fr-FR" dirty="0" smtClean="0"/>
                  <a:t> in </a:t>
                </a:r>
                <a:r>
                  <a:rPr lang="fr-FR" dirty="0" err="1" smtClean="0"/>
                  <a:t>seismic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tomography</a:t>
                </a:r>
                <a:r>
                  <a:rPr lang="fr-FR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14" y="1916832"/>
                <a:ext cx="3240360" cy="3139321"/>
              </a:xfrm>
              <a:prstGeom prst="rect">
                <a:avLst/>
              </a:prstGeom>
              <a:blipFill rotWithShape="1">
                <a:blip r:embed="rId4"/>
                <a:stretch>
                  <a:fillRect l="-1695" t="-971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1331640" y="558924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Other</a:t>
            </a:r>
            <a:r>
              <a:rPr lang="fr-FR" dirty="0" smtClean="0"/>
              <a:t> techniques are </a:t>
            </a:r>
            <a:r>
              <a:rPr lang="fr-FR" dirty="0" err="1" smtClean="0"/>
              <a:t>available</a:t>
            </a:r>
            <a:r>
              <a:rPr lang="fr-FR" dirty="0" smtClean="0"/>
              <a:t> as LASSO </a:t>
            </a:r>
            <a:r>
              <a:rPr lang="fr-FR" dirty="0" err="1" smtClean="0"/>
              <a:t>approach</a:t>
            </a:r>
            <a:r>
              <a:rPr lang="fr-FR" dirty="0" smtClean="0"/>
              <a:t> but </a:t>
            </a:r>
            <a:r>
              <a:rPr lang="fr-FR" dirty="0" err="1" smtClean="0"/>
              <a:t>they</a:t>
            </a:r>
            <a:r>
              <a:rPr lang="fr-FR" dirty="0" smtClean="0"/>
              <a:t> are intensive and sensitive to noise.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3" y="-100013"/>
            <a:ext cx="8229600" cy="1143001"/>
          </a:xfrm>
        </p:spPr>
        <p:txBody>
          <a:bodyPr/>
          <a:lstStyle/>
          <a:p>
            <a:r>
              <a:rPr lang="fr-FR" sz="4400"/>
              <a:t>UNCERTAINTY ESTIMATION </a:t>
            </a: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611188" y="1042565"/>
            <a:ext cx="7921625" cy="577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Least squares solution</a:t>
            </a:r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 smtClean="0">
                <a:solidFill>
                  <a:srgbClr val="FF0000"/>
                </a:solidFill>
              </a:rPr>
              <a:t>Model </a:t>
            </a:r>
            <a:r>
              <a:rPr lang="fr-FR" dirty="0">
                <a:solidFill>
                  <a:srgbClr val="FF0000"/>
                </a:solidFill>
              </a:rPr>
              <a:t>covariance </a:t>
            </a:r>
            <a:r>
              <a:rPr lang="fr-FR" dirty="0"/>
              <a:t>:   	</a:t>
            </a:r>
            <a:r>
              <a:rPr lang="fr-FR" dirty="0" err="1"/>
              <a:t>uncertainty</a:t>
            </a:r>
            <a:r>
              <a:rPr lang="fr-FR" dirty="0"/>
              <a:t> in the data</a:t>
            </a:r>
          </a:p>
          <a:p>
            <a:pPr>
              <a:spcBef>
                <a:spcPct val="50000"/>
              </a:spcBef>
            </a:pPr>
            <a:r>
              <a:rPr lang="fr-FR" dirty="0"/>
              <a:t>			</a:t>
            </a:r>
            <a:r>
              <a:rPr lang="fr-FR" dirty="0" err="1"/>
              <a:t>curvature</a:t>
            </a:r>
            <a:r>
              <a:rPr lang="fr-FR" dirty="0"/>
              <a:t> of the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 err="1"/>
              <a:t>Sampling</a:t>
            </a:r>
            <a:r>
              <a:rPr lang="fr-FR" dirty="0"/>
              <a:t> the </a:t>
            </a:r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the </a:t>
            </a:r>
            <a:r>
              <a:rPr lang="fr-FR" dirty="0" err="1"/>
              <a:t>estimated</a:t>
            </a:r>
            <a:r>
              <a:rPr lang="fr-FR" dirty="0"/>
              <a:t> </a:t>
            </a:r>
            <a:r>
              <a:rPr lang="fr-FR" dirty="0" smtClean="0"/>
              <a:t>model:</a:t>
            </a:r>
          </a:p>
          <a:p>
            <a:pPr>
              <a:spcBef>
                <a:spcPct val="50000"/>
              </a:spcBef>
            </a:pPr>
            <a:r>
              <a:rPr lang="fr-FR" dirty="0"/>
              <a:t> </a:t>
            </a:r>
            <a:r>
              <a:rPr lang="fr-FR" dirty="0" smtClean="0"/>
              <a:t>                                                         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has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numerically</a:t>
            </a: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</p:txBody>
      </p:sp>
      <p:graphicFrame>
        <p:nvGraphicFramePr>
          <p:cNvPr id="1013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233043"/>
              </p:ext>
            </p:extLst>
          </p:nvPr>
        </p:nvGraphicFramePr>
        <p:xfrm>
          <a:off x="3563938" y="836712"/>
          <a:ext cx="345598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74" name="Equation" r:id="rId4" imgW="1600200" imgH="279360" progId="Equation.3">
                  <p:embed/>
                </p:oleObj>
              </mc:Choice>
              <mc:Fallback>
                <p:oleObj name="Equation" r:id="rId4" imgW="16002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836712"/>
                        <a:ext cx="3455987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071900"/>
              </p:ext>
            </p:extLst>
          </p:nvPr>
        </p:nvGraphicFramePr>
        <p:xfrm>
          <a:off x="827584" y="1628800"/>
          <a:ext cx="5256213" cy="308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75" name="Equation" r:id="rId6" imgW="2247840" imgH="1320480" progId="Equation.3">
                  <p:embed/>
                </p:oleObj>
              </mc:Choice>
              <mc:Fallback>
                <p:oleObj name="Equation" r:id="rId6" imgW="2247840" imgH="1320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628800"/>
                        <a:ext cx="5256213" cy="308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3779838" y="2420938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Uncorrelated data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03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28775"/>
            <a:ext cx="4175494" cy="370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38100"/>
            <a:ext cx="8229600" cy="1143001"/>
          </a:xfrm>
        </p:spPr>
        <p:txBody>
          <a:bodyPr/>
          <a:lstStyle/>
          <a:p>
            <a:r>
              <a:rPr lang="fr-FR" dirty="0"/>
              <a:t>Transport Equation 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3280691" y="897628"/>
            <a:ext cx="661990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dirty="0" err="1"/>
              <a:t>Tracing</a:t>
            </a:r>
            <a:r>
              <a:rPr lang="fr-FR" dirty="0"/>
              <a:t> </a:t>
            </a:r>
            <a:r>
              <a:rPr lang="fr-FR" dirty="0" err="1"/>
              <a:t>neighboring</a:t>
            </a:r>
            <a:r>
              <a:rPr lang="fr-FR" dirty="0"/>
              <a:t> rays </a:t>
            </a:r>
            <a:r>
              <a:rPr lang="fr-FR" dirty="0" err="1"/>
              <a:t>defines</a:t>
            </a:r>
            <a:r>
              <a:rPr lang="fr-FR" dirty="0"/>
              <a:t> a ray tube : variation of amplitude </a:t>
            </a:r>
            <a:r>
              <a:rPr lang="fr-FR" dirty="0" err="1"/>
              <a:t>depends</a:t>
            </a:r>
            <a:r>
              <a:rPr lang="fr-FR" dirty="0"/>
              <a:t> on </a:t>
            </a:r>
            <a:r>
              <a:rPr lang="fr-FR" dirty="0" err="1" smtClean="0"/>
              <a:t>energy</a:t>
            </a:r>
            <a:r>
              <a:rPr lang="fr-FR" dirty="0" smtClean="0"/>
              <a:t> flux conservation </a:t>
            </a:r>
            <a:r>
              <a:rPr lang="fr-FR" dirty="0" err="1" smtClean="0"/>
              <a:t>through</a:t>
            </a:r>
            <a:r>
              <a:rPr lang="fr-FR" dirty="0" smtClean="0"/>
              <a:t> sections.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2704" y="6500192"/>
            <a:ext cx="1905000" cy="457200"/>
          </a:xfrm>
        </p:spPr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339752" y="6428184"/>
            <a:ext cx="4497288" cy="457200"/>
          </a:xfrm>
        </p:spPr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203504" y="6500192"/>
            <a:ext cx="1905000" cy="457200"/>
          </a:xfrm>
        </p:spPr>
        <p:txBody>
          <a:bodyPr/>
          <a:lstStyle/>
          <a:p>
            <a:fld id="{D6F68054-07BC-4791-9DDD-CD44DFB166DE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716016" y="5661248"/>
                <a:ext cx="3559949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2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𝐴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𝐴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661248"/>
                <a:ext cx="355994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-336847" y="2023594"/>
                <a:ext cx="6922216" cy="4213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∆ℇ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 smtClean="0"/>
              </a:p>
              <a:p>
                <a:pPr algn="just"/>
                <a:endParaRPr lang="fr-FR" i="1" dirty="0" smtClean="0">
                  <a:latin typeface="Cambria Math"/>
                  <a:ea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→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 smtClean="0">
                          <a:latin typeface="Cambria Math"/>
                          <a:ea typeface="Cambria Math"/>
                        </a:rPr>
                        <m:t>𝛻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  <a:ea typeface="Cambria Math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acc>
                      <m:r>
                        <a:rPr lang="fr-FR" i="1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ea typeface="Cambria Math"/>
                </a:endParaRPr>
              </a:p>
              <a:p>
                <a:pPr algn="just"/>
                <a:endParaRPr lang="fr-FR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0=</m:t>
                      </m:r>
                      <m:nary>
                        <m:naryPr>
                          <m:chr m:val="∬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𝑆𝑒𝑐𝑡𝑖𝑜𝑛</m:t>
                          </m:r>
                        </m:sub>
                        <m:sup>
                          <m:r>
                            <a:rPr lang="fr-FR" b="0" i="1" smtClean="0">
                              <a:latin typeface="Cambria Math"/>
                            </a:rPr>
                            <m:t>𝑅𝑎𝑦</m:t>
                          </m:r>
                        </m:sup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b="0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0=</m:t>
                      </m:r>
                      <m:nary>
                        <m:naryPr>
                          <m:chr m:val="∬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/>
                            </a:rPr>
                            <m:t>𝑆𝑒𝑐𝑡𝑖𝑜𝑛</m:t>
                          </m:r>
                        </m:sub>
                        <m:sup>
                          <m:r>
                            <a:rPr lang="fr-FR" i="1">
                              <a:latin typeface="Cambria Math"/>
                            </a:rPr>
                            <m:t>𝑅𝑎𝑦</m:t>
                          </m:r>
                        </m:sup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hr m:val="∬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𝑅𝑎𝑦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b="0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0=</m:t>
                      </m:r>
                      <m:nary>
                        <m:naryPr>
                          <m:chr m:val="∭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/>
                            </a:rPr>
                            <m:t>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𝑜𝑙𝑢𝑚𝑒</m:t>
                          </m:r>
                        </m:sub>
                        <m:sup>
                          <m:r>
                            <a:rPr lang="fr-FR" b="0" i="1" smtClean="0">
                              <a:latin typeface="Cambria Math"/>
                            </a:rPr>
                            <m:t>𝑅𝑎𝑦</m:t>
                          </m:r>
                        </m:sup>
                        <m:e>
                          <m:r>
                            <a:rPr lang="fr-FR" b="0" i="1" smtClean="0">
                              <a:latin typeface="Cambria Math"/>
                            </a:rPr>
                            <m:t>𝑑𝑖𝑣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𝑑𝑉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⟹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𝑑𝑖𝑣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fr-FR" b="0" dirty="0" smtClean="0">
                  <a:ea typeface="Cambria Math"/>
                </a:endParaRPr>
              </a:p>
              <a:p>
                <a:pPr algn="just"/>
                <a:endParaRPr lang="fr-FR" i="1" dirty="0" smtClean="0">
                  <a:latin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</a:rPr>
                        <m:t>)(2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𝐴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𝑇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𝐴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  <a:ea typeface="Cambria Math"/>
                        </a:rPr>
                        <m:t>𝑇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  <a:p>
                <a:pPr algn="just"/>
                <a:endParaRPr lang="fr-FR" b="0" dirty="0" smtClean="0"/>
              </a:p>
              <a:p>
                <a:pPr algn="just"/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847" y="2023594"/>
                <a:ext cx="6922216" cy="421371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0" y="1855857"/>
            <a:ext cx="3650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Energy</a:t>
            </a:r>
            <a:r>
              <a:rPr lang="fr-FR" sz="1200" dirty="0" smtClean="0"/>
              <a:t> flux </a:t>
            </a:r>
            <a:r>
              <a:rPr lang="fr-FR" sz="1200" dirty="0" err="1" smtClean="0"/>
              <a:t>same</a:t>
            </a:r>
            <a:r>
              <a:rPr lang="fr-FR" sz="1200" dirty="0" smtClean="0"/>
              <a:t> </a:t>
            </a:r>
            <a:r>
              <a:rPr lang="fr-FR" sz="1200" dirty="0" err="1" smtClean="0"/>
              <a:t>at</a:t>
            </a:r>
            <a:r>
              <a:rPr lang="fr-FR" sz="1200" dirty="0" smtClean="0"/>
              <a:t> section one and </a:t>
            </a:r>
            <a:r>
              <a:rPr lang="fr-FR" sz="1200" dirty="0" err="1" smtClean="0"/>
              <a:t>at</a:t>
            </a:r>
            <a:r>
              <a:rPr lang="fr-FR" sz="1200" dirty="0" smtClean="0"/>
              <a:t> section </a:t>
            </a:r>
            <a:r>
              <a:rPr lang="fr-FR" sz="1200" dirty="0" err="1" smtClean="0"/>
              <a:t>two</a:t>
            </a:r>
            <a:endParaRPr lang="fr-FR" sz="1200" dirty="0"/>
          </a:p>
        </p:txBody>
      </p:sp>
      <p:sp>
        <p:nvSpPr>
          <p:cNvPr id="10" name="ZoneTexte 9"/>
          <p:cNvSpPr txBox="1"/>
          <p:nvPr/>
        </p:nvSpPr>
        <p:spPr>
          <a:xfrm>
            <a:off x="4499992" y="437613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n</a:t>
            </a:r>
            <a:r>
              <a:rPr lang="fr-FR" sz="1200" dirty="0" smtClean="0"/>
              <a:t>et contribution=</a:t>
            </a:r>
            <a:r>
              <a:rPr lang="fr-FR" sz="1200" dirty="0" err="1" smtClean="0"/>
              <a:t>zero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5748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3" y="-171450"/>
            <a:ext cx="8929688" cy="1143000"/>
          </a:xfrm>
        </p:spPr>
        <p:txBody>
          <a:bodyPr/>
          <a:lstStyle/>
          <a:p>
            <a:r>
              <a:rPr lang="fr-FR" sz="4000"/>
              <a:t>A posteriori model covariance matrice 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13" y="1052513"/>
            <a:ext cx="3462337" cy="540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5580063" y="692150"/>
            <a:ext cx="3313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True a posteriori distribution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6011863" y="6381750"/>
            <a:ext cx="3240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Tangent gaussian distribution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611188" y="3573463"/>
            <a:ext cx="4175125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 diagonal matrice    eigenvalues</a:t>
            </a:r>
          </a:p>
          <a:p>
            <a:pPr>
              <a:spcBef>
                <a:spcPct val="50000"/>
              </a:spcBef>
            </a:pPr>
            <a:r>
              <a:rPr lang="fr-FR"/>
              <a:t>U orthogonal matrice eigenvectors</a:t>
            </a:r>
          </a:p>
          <a:p>
            <a:pPr>
              <a:spcBef>
                <a:spcPct val="50000"/>
              </a:spcBef>
            </a:pPr>
            <a:endParaRPr lang="fr-FR"/>
          </a:p>
          <a:p>
            <a:pPr>
              <a:spcBef>
                <a:spcPct val="50000"/>
              </a:spcBef>
            </a:pPr>
            <a:r>
              <a:rPr lang="fr-FR"/>
              <a:t>Error ellipsoidal could be estimated</a:t>
            </a:r>
          </a:p>
          <a:p>
            <a:pPr>
              <a:spcBef>
                <a:spcPct val="50000"/>
              </a:spcBef>
            </a:pPr>
            <a:r>
              <a:rPr lang="fr-FR"/>
              <a:t>WARNING : formal estimation related to the gaussian distribution hypothesis</a:t>
            </a:r>
          </a:p>
        </p:txBody>
      </p:sp>
      <p:graphicFrame>
        <p:nvGraphicFramePr>
          <p:cNvPr id="12296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827088" y="2595563"/>
          <a:ext cx="323532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63" name="Equation" r:id="rId5" imgW="1562040" imgH="253800" progId="Equation.3">
                  <p:embed/>
                </p:oleObj>
              </mc:Choice>
              <mc:Fallback>
                <p:oleObj name="Equation" r:id="rId5" imgW="15620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595563"/>
                        <a:ext cx="3235325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1187450" y="1844675"/>
            <a:ext cx="381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If one can decompose this matrice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71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3" y="-171450"/>
            <a:ext cx="8229600" cy="1143000"/>
          </a:xfrm>
        </p:spPr>
        <p:txBody>
          <a:bodyPr/>
          <a:lstStyle/>
          <a:p>
            <a:r>
              <a:rPr lang="fr-FR" sz="3600"/>
              <a:t>A priori &amp; A posteriori information</a:t>
            </a:r>
          </a:p>
        </p:txBody>
      </p:sp>
      <p:pic>
        <p:nvPicPr>
          <p:cNvPr id="195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341438"/>
            <a:ext cx="7099300" cy="51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468313" y="830263"/>
            <a:ext cx="6048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What is the meaning of the « final » model we provide ?</a:t>
            </a:r>
          </a:p>
        </p:txBody>
      </p:sp>
      <p:sp>
        <p:nvSpPr>
          <p:cNvPr id="195589" name="Text Box 5"/>
          <p:cNvSpPr txBox="1">
            <a:spLocks noChangeArrowheads="1"/>
          </p:cNvSpPr>
          <p:nvPr/>
        </p:nvSpPr>
        <p:spPr bwMode="auto">
          <a:xfrm>
            <a:off x="971550" y="6015038"/>
            <a:ext cx="158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acceptable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1187450" y="2636838"/>
            <a:ext cx="5256213" cy="10080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-17463"/>
            <a:ext cx="8229600" cy="1143001"/>
          </a:xfrm>
        </p:spPr>
        <p:txBody>
          <a:bodyPr/>
          <a:lstStyle/>
          <a:p>
            <a:r>
              <a:rPr lang="fr-FR" dirty="0" smtClean="0"/>
              <a:t>Local Newton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endParaRPr lang="fr-FR" dirty="0"/>
          </a:p>
        </p:txBody>
      </p:sp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5724525" y="908050"/>
          <a:ext cx="227806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68" name="Equation" r:id="rId4" imgW="1054080" imgH="228600" progId="Equation.3">
                  <p:embed/>
                </p:oleObj>
              </mc:Choice>
              <mc:Fallback>
                <p:oleObj name="Equation" r:id="rId4" imgW="1054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908050"/>
                        <a:ext cx="2278063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3563938" y="1700213"/>
          <a:ext cx="3306762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69" name="Equation" r:id="rId6" imgW="1638000" imgH="1676160" progId="Equation.3">
                  <p:embed/>
                </p:oleObj>
              </mc:Choice>
              <mc:Fallback>
                <p:oleObj name="Equation" r:id="rId6" imgW="1638000" imgH="1676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700213"/>
                        <a:ext cx="3306762" cy="338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187450" y="1916113"/>
            <a:ext cx="23034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Steepest</a:t>
            </a:r>
            <a:r>
              <a:rPr lang="fr-FR" dirty="0" smtClean="0"/>
              <a:t> Gradient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1258888" y="2852738"/>
            <a:ext cx="216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Conjugate gradient</a:t>
            </a: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1258888" y="3709988"/>
            <a:ext cx="18716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Newton</a:t>
            </a: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1258888" y="4221163"/>
            <a:ext cx="2159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Quasi-Newton</a:t>
            </a:r>
          </a:p>
        </p:txBody>
      </p:sp>
      <p:sp>
        <p:nvSpPr>
          <p:cNvPr id="107530" name="Text Box 10"/>
          <p:cNvSpPr txBox="1">
            <a:spLocks noChangeArrowheads="1"/>
          </p:cNvSpPr>
          <p:nvPr/>
        </p:nvSpPr>
        <p:spPr bwMode="auto">
          <a:xfrm>
            <a:off x="1260475" y="4941888"/>
            <a:ext cx="5832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Gauss-Newton is Quasi-Newton for L</a:t>
            </a:r>
            <a:r>
              <a:rPr lang="fr-FR" baseline="30000"/>
              <a:t>2</a:t>
            </a:r>
            <a:r>
              <a:rPr lang="fr-FR"/>
              <a:t> norm</a:t>
            </a:r>
          </a:p>
        </p:txBody>
      </p:sp>
      <p:sp>
        <p:nvSpPr>
          <p:cNvPr id="107531" name="Text Box 11"/>
          <p:cNvSpPr txBox="1">
            <a:spLocks noChangeArrowheads="1"/>
          </p:cNvSpPr>
          <p:nvPr/>
        </p:nvSpPr>
        <p:spPr bwMode="auto">
          <a:xfrm>
            <a:off x="6696075" y="3573463"/>
            <a:ext cx="2339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quadratic approximation of E</a:t>
            </a:r>
          </a:p>
        </p:txBody>
      </p:sp>
      <p:sp>
        <p:nvSpPr>
          <p:cNvPr id="107533" name="AutoShape 13"/>
          <p:cNvSpPr>
            <a:spLocks noChangeArrowheads="1"/>
          </p:cNvSpPr>
          <p:nvPr/>
        </p:nvSpPr>
        <p:spPr bwMode="auto">
          <a:xfrm>
            <a:off x="6372225" y="5013325"/>
            <a:ext cx="504825" cy="360363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1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17463"/>
            <a:ext cx="6096000" cy="1143001"/>
          </a:xfrm>
        </p:spPr>
        <p:txBody>
          <a:bodyPr/>
          <a:lstStyle/>
          <a:p>
            <a:r>
              <a:rPr lang="fr-FR"/>
              <a:t>LSQR method 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79388" y="1341438"/>
            <a:ext cx="885825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The LSQR method is a conjugate gradient method developped by Paige &amp; Saunders</a:t>
            </a:r>
          </a:p>
          <a:p>
            <a:pPr>
              <a:spcBef>
                <a:spcPct val="50000"/>
              </a:spcBef>
            </a:pPr>
            <a:r>
              <a:rPr lang="fr-FR"/>
              <a:t>	Good numerical behaviour for ill-conditioned matrices 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205038"/>
            <a:ext cx="2889250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755650" y="2565400"/>
            <a:ext cx="40322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When compared to an SVD exact solution, LSQR gives main components of the solution while SVD requires the entire set of eigenvectors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684213" y="4797425"/>
            <a:ext cx="49672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Fast convergence and minimal norm solution (zero components in the null space if any)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9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107504" y="5301208"/>
                <a:ext cx="9505056" cy="1030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No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explicit </a:t>
                </a:r>
                <a:r>
                  <a:rPr lang="fr-FR" sz="2000" dirty="0" err="1" smtClean="0"/>
                  <a:t>evaluation</a:t>
                </a:r>
                <a:r>
                  <a:rPr lang="fr-FR" sz="2000" dirty="0" smtClean="0"/>
                  <a:t> of the </a:t>
                </a:r>
                <a:r>
                  <a:rPr lang="fr-FR" sz="2000" dirty="0" err="1" smtClean="0"/>
                  <a:t>Hessian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: </a:t>
                </a:r>
              </a:p>
              <a:p>
                <a:r>
                  <a:rPr lang="fr-FR" sz="2000" dirty="0" smtClean="0">
                    <a:solidFill>
                      <a:srgbClr val="FF0000"/>
                    </a:solidFill>
                  </a:rPr>
                  <a:t>                     </a:t>
                </a:r>
                <a:r>
                  <a:rPr lang="fr-FR" sz="2000" dirty="0" err="1" smtClean="0"/>
                  <a:t>only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>
                    <a:solidFill>
                      <a:srgbClr val="FF0000"/>
                    </a:solidFill>
                  </a:rPr>
                  <a:t>products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« </a:t>
                </a:r>
                <a14:m>
                  <m:oMath xmlns:m="http://schemas.openxmlformats.org/officeDocument/2006/math"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𝑠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and «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0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 </a:t>
                </a:r>
                <a:r>
                  <a:rPr lang="fr-FR" dirty="0" smtClean="0"/>
                  <a:t>are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in LSQR </a:t>
                </a:r>
                <a:r>
                  <a:rPr lang="fr-FR" dirty="0" err="1" smtClean="0"/>
                  <a:t>algorithm</a:t>
                </a:r>
                <a:r>
                  <a:rPr lang="fr-FR" dirty="0" smtClean="0"/>
                  <a:t>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                                                                                           Paige &amp; Sanders (1982)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301208"/>
                <a:ext cx="9505056" cy="1030475"/>
              </a:xfrm>
              <a:prstGeom prst="rect">
                <a:avLst/>
              </a:prstGeom>
              <a:blipFill rotWithShape="1">
                <a:blip r:embed="rId3"/>
                <a:stretch>
                  <a:fillRect l="-706" t="-1183" b="-59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07504" y="675806"/>
                <a:ext cx="8549918" cy="4765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rays and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Fréchet </a:t>
                </a:r>
                <a:r>
                  <a:rPr lang="fr-FR" dirty="0" err="1" smtClean="0"/>
                  <a:t>derivative</a:t>
                </a:r>
                <a:r>
                  <a:rPr lang="fr-FR" dirty="0" smtClean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iteratively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solve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 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ie</m:t>
                    </m:r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endParaRPr lang="fr-FR" dirty="0" smtClean="0"/>
              </a:p>
              <a:p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 (LSQR, for </a:t>
                </a:r>
                <a:r>
                  <a:rPr lang="fr-FR" dirty="0" err="1" smtClean="0"/>
                  <a:t>example</a:t>
                </a:r>
                <a:r>
                  <a:rPr lang="fr-FR" dirty="0" smtClean="0"/>
                  <a:t>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75806"/>
                <a:ext cx="8549918" cy="4765920"/>
              </a:xfrm>
              <a:prstGeom prst="rect">
                <a:avLst/>
              </a:prstGeom>
              <a:blipFill rotWithShape="1">
                <a:blip r:embed="rId4"/>
                <a:stretch>
                  <a:fillRect l="-642" t="-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5724128" y="764704"/>
            <a:ext cx="36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Two-loops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5" name="Rectangle 13"/>
          <p:cNvSpPr>
            <a:spLocks noChangeArrowheads="1"/>
          </p:cNvSpPr>
          <p:nvPr/>
        </p:nvSpPr>
        <p:spPr bwMode="auto">
          <a:xfrm>
            <a:off x="684213" y="2420938"/>
            <a:ext cx="2087562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90488"/>
            <a:ext cx="8229600" cy="1143001"/>
          </a:xfrm>
        </p:spPr>
        <p:txBody>
          <a:bodyPr/>
          <a:lstStyle/>
          <a:p>
            <a:r>
              <a:rPr lang="fr-FR"/>
              <a:t>Flow chart          </a:t>
            </a: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3635375" y="2420938"/>
            <a:ext cx="6551613" cy="331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65000"/>
              </a:lnSpc>
              <a:spcBef>
                <a:spcPct val="50000"/>
              </a:spcBef>
            </a:pPr>
            <a:r>
              <a:rPr lang="fr-FR"/>
              <a:t>true ray tracing</a:t>
            </a:r>
          </a:p>
          <a:p>
            <a:pPr>
              <a:lnSpc>
                <a:spcPct val="165000"/>
              </a:lnSpc>
              <a:spcBef>
                <a:spcPct val="50000"/>
              </a:spcBef>
            </a:pPr>
            <a:r>
              <a:rPr lang="fr-FR"/>
              <a:t>data residual</a:t>
            </a:r>
          </a:p>
          <a:p>
            <a:pPr>
              <a:lnSpc>
                <a:spcPct val="165000"/>
              </a:lnSpc>
              <a:spcBef>
                <a:spcPct val="50000"/>
              </a:spcBef>
            </a:pPr>
            <a:r>
              <a:rPr lang="fr-FR"/>
              <a:t>sensitivity matrice</a:t>
            </a:r>
          </a:p>
          <a:p>
            <a:pPr>
              <a:lnSpc>
                <a:spcPct val="165000"/>
              </a:lnSpc>
              <a:spcBef>
                <a:spcPct val="50000"/>
              </a:spcBef>
            </a:pPr>
            <a:r>
              <a:rPr lang="fr-FR"/>
              <a:t>model update</a:t>
            </a:r>
          </a:p>
          <a:p>
            <a:pPr>
              <a:lnSpc>
                <a:spcPct val="165000"/>
              </a:lnSpc>
              <a:spcBef>
                <a:spcPct val="50000"/>
              </a:spcBef>
            </a:pPr>
            <a:r>
              <a:rPr lang="fr-FR"/>
              <a:t>new model</a:t>
            </a:r>
          </a:p>
          <a:p>
            <a:pPr>
              <a:spcBef>
                <a:spcPct val="50000"/>
              </a:spcBef>
            </a:pPr>
            <a:endParaRPr lang="fr-FR"/>
          </a:p>
        </p:txBody>
      </p:sp>
      <p:graphicFrame>
        <p:nvGraphicFramePr>
          <p:cNvPr id="105477" name="Object 5"/>
          <p:cNvGraphicFramePr>
            <a:graphicFrameLocks noChangeAspect="1"/>
          </p:cNvGraphicFramePr>
          <p:nvPr/>
        </p:nvGraphicFramePr>
        <p:xfrm>
          <a:off x="755650" y="1125538"/>
          <a:ext cx="2651125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46" name="Equation" r:id="rId4" imgW="965160" imgH="1625400" progId="Equation.3">
                  <p:embed/>
                </p:oleObj>
              </mc:Choice>
              <mc:Fallback>
                <p:oleObj name="Equation" r:id="rId4" imgW="965160" imgH="162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25538"/>
                        <a:ext cx="2651125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1763713" y="1268413"/>
            <a:ext cx="20891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/>
              <a:t>collected data</a:t>
            </a:r>
          </a:p>
          <a:p>
            <a:endParaRPr lang="fr-FR"/>
          </a:p>
          <a:p>
            <a:r>
              <a:rPr lang="fr-FR"/>
              <a:t>starting model</a:t>
            </a:r>
          </a:p>
        </p:txBody>
      </p:sp>
      <p:sp>
        <p:nvSpPr>
          <p:cNvPr id="105480" name="Line 8"/>
          <p:cNvSpPr>
            <a:spLocks noChangeShapeType="1"/>
          </p:cNvSpPr>
          <p:nvPr/>
        </p:nvSpPr>
        <p:spPr bwMode="auto">
          <a:xfrm>
            <a:off x="3276600" y="23495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5481" name="Line 9"/>
          <p:cNvSpPr>
            <a:spLocks noChangeShapeType="1"/>
          </p:cNvSpPr>
          <p:nvPr/>
        </p:nvSpPr>
        <p:spPr bwMode="auto">
          <a:xfrm>
            <a:off x="3276600" y="56610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5482" name="Text Box 10"/>
          <p:cNvSpPr txBox="1">
            <a:spLocks noChangeArrowheads="1"/>
          </p:cNvSpPr>
          <p:nvPr/>
        </p:nvSpPr>
        <p:spPr bwMode="auto">
          <a:xfrm>
            <a:off x="3924300" y="1989138"/>
            <a:ext cx="935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loop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1908175" y="5877272"/>
            <a:ext cx="6696075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Calculate</a:t>
            </a:r>
            <a:r>
              <a:rPr lang="fr-FR" dirty="0"/>
              <a:t>                      for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uncertainty</a:t>
            </a:r>
            <a:r>
              <a:rPr lang="fr-FR" dirty="0"/>
              <a:t> estimation</a:t>
            </a:r>
          </a:p>
          <a:p>
            <a:pPr>
              <a:spcBef>
                <a:spcPct val="50000"/>
              </a:spcBef>
            </a:pPr>
            <a:endParaRPr lang="fr-FR" dirty="0"/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4645025" y="5457825"/>
            <a:ext cx="4319588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small model variation or small errors exit</a:t>
            </a:r>
          </a:p>
          <a:p>
            <a:pPr>
              <a:spcBef>
                <a:spcPct val="50000"/>
              </a:spcBef>
            </a:pPr>
            <a:endParaRPr lang="fr-FR"/>
          </a:p>
        </p:txBody>
      </p:sp>
      <p:graphicFrame>
        <p:nvGraphicFramePr>
          <p:cNvPr id="10548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839852"/>
              </p:ext>
            </p:extLst>
          </p:nvPr>
        </p:nvGraphicFramePr>
        <p:xfrm>
          <a:off x="3201988" y="5877272"/>
          <a:ext cx="86518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47" name="Equation" r:id="rId6" imgW="558720" imgH="330120" progId="Equation.3">
                  <p:embed/>
                </p:oleObj>
              </mc:Choice>
              <mc:Fallback>
                <p:oleObj name="Equation" r:id="rId6" imgW="55872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1988" y="5877272"/>
                        <a:ext cx="86518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2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9" name="Connecteur droit 68"/>
          <p:cNvCxnSpPr/>
          <p:nvPr/>
        </p:nvCxnSpPr>
        <p:spPr>
          <a:xfrm>
            <a:off x="6230652" y="1717669"/>
            <a:ext cx="56385" cy="4558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970512" y="1163671"/>
                <a:ext cx="252028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Initial </a:t>
                </a:r>
                <a:r>
                  <a:rPr lang="fr-FR" dirty="0" err="1" smtClean="0"/>
                  <a:t>velocity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512" y="1163671"/>
                <a:ext cx="2520280" cy="369332"/>
              </a:xfrm>
              <a:prstGeom prst="rect">
                <a:avLst/>
              </a:prstGeom>
              <a:blipFill>
                <a:blip r:embed="rId2"/>
                <a:stretch>
                  <a:fillRect l="-19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5004048" y="2140034"/>
            <a:ext cx="241473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Ray </a:t>
            </a:r>
            <a:r>
              <a:rPr lang="fr-FR" dirty="0" err="1" smtClean="0"/>
              <a:t>tracing</a:t>
            </a:r>
            <a:r>
              <a:rPr lang="fr-FR" dirty="0" smtClean="0"/>
              <a:t> (</a:t>
            </a:r>
            <a:r>
              <a:rPr lang="fr-FR" dirty="0" err="1" smtClean="0"/>
              <a:t>src</a:t>
            </a:r>
            <a:r>
              <a:rPr lang="fr-FR" dirty="0" smtClean="0"/>
              <a:t>/</a:t>
            </a:r>
            <a:r>
              <a:rPr lang="fr-FR" dirty="0" err="1" smtClean="0"/>
              <a:t>rec</a:t>
            </a:r>
            <a:r>
              <a:rPr lang="fr-FR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4682480" y="2747847"/>
                <a:ext cx="3114314" cy="58477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Sensitivity matrix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𝐽</m:t>
                    </m:r>
                    <m:r>
                      <a:rPr lang="fr-F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)</m:t>
                    </m:r>
                  </m:oMath>
                </a14:m>
                <a:endParaRPr lang="fr-FR" dirty="0" smtClean="0"/>
              </a:p>
              <a:p>
                <a:pPr algn="ctr"/>
                <a:r>
                  <a:rPr lang="fr-FR" sz="1400" dirty="0" smtClean="0"/>
                  <a:t>(</a:t>
                </a:r>
                <a:r>
                  <a:rPr lang="fr-FR" sz="1400" dirty="0" err="1"/>
                  <a:t>a</a:t>
                </a:r>
                <a:r>
                  <a:rPr lang="fr-FR" sz="1400" dirty="0" err="1" smtClean="0"/>
                  <a:t>ccurate</a:t>
                </a:r>
                <a:r>
                  <a:rPr lang="fr-FR" sz="1400" dirty="0" smtClean="0"/>
                  <a:t> </a:t>
                </a:r>
                <a:r>
                  <a:rPr lang="fr-FR" sz="1400" dirty="0" err="1" smtClean="0"/>
                  <a:t>synthetic</a:t>
                </a:r>
                <a:r>
                  <a:rPr lang="fr-FR" sz="1400" dirty="0" smtClean="0"/>
                  <a:t> </a:t>
                </a:r>
                <a:r>
                  <a:rPr lang="fr-FR" sz="1400" dirty="0" err="1" smtClean="0"/>
                  <a:t>delayed</a:t>
                </a:r>
                <a:r>
                  <a:rPr lang="fr-FR" sz="1400" dirty="0" smtClean="0"/>
                  <a:t> times </a:t>
                </a:r>
                <a:r>
                  <a:rPr lang="fr-FR" sz="1400" dirty="0" err="1" smtClean="0"/>
                  <a:t>dt</a:t>
                </a:r>
                <a:r>
                  <a:rPr lang="fr-FR" sz="1400" dirty="0" smtClean="0"/>
                  <a:t>)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480" y="2747847"/>
                <a:ext cx="3114314" cy="584775"/>
              </a:xfrm>
              <a:prstGeom prst="rect">
                <a:avLst/>
              </a:prstGeom>
              <a:blipFill>
                <a:blip r:embed="rId3"/>
                <a:stretch>
                  <a:fillRect t="-6250" b="-93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avec flèche 11"/>
          <p:cNvCxnSpPr>
            <a:stCxn id="7" idx="2"/>
            <a:endCxn id="8" idx="0"/>
          </p:cNvCxnSpPr>
          <p:nvPr/>
        </p:nvCxnSpPr>
        <p:spPr>
          <a:xfrm>
            <a:off x="6230652" y="1533003"/>
            <a:ext cx="0" cy="607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6287037" y="6276239"/>
            <a:ext cx="25573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8815685" y="1811743"/>
            <a:ext cx="28751" cy="4464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>
            <a:off x="6230652" y="1811743"/>
            <a:ext cx="25562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7634808" y="1514419"/>
                <a:ext cx="1209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𝑘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𝑘</m:t>
                      </m:r>
                      <m:r>
                        <a:rPr lang="fr-FR" b="0" i="1" smtClean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808" y="1514419"/>
                <a:ext cx="12096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5330552" y="1523711"/>
                <a:ext cx="80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𝑘</m:t>
                      </m:r>
                      <m:r>
                        <a:rPr lang="fr-FR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552" y="1523711"/>
                <a:ext cx="8005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4957002" y="3539934"/>
                <a:ext cx="2567326" cy="64807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fr-FR" dirty="0" smtClean="0"/>
                  <a:t>LSQR </a:t>
                </a:r>
                <a:r>
                  <a:rPr lang="fr-FR" dirty="0" err="1" smtClean="0"/>
                  <a:t>iterative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method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𝑑𝑡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endParaRPr lang="fr-FR" dirty="0" smtClean="0"/>
              </a:p>
              <a:p>
                <a:endParaRPr lang="fr-FR" dirty="0" smtClean="0"/>
              </a:p>
              <a:p>
                <a:r>
                  <a:rPr lang="fr-FR" dirty="0" smtClean="0"/>
                  <a:t> </a:t>
                </a:r>
              </a:p>
              <a:p>
                <a:endParaRPr lang="fr-FR" dirty="0" smtClean="0"/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002" y="3539934"/>
                <a:ext cx="2567326" cy="648073"/>
              </a:xfrm>
              <a:prstGeom prst="rect">
                <a:avLst/>
              </a:prstGeom>
              <a:blipFill>
                <a:blip r:embed="rId6"/>
                <a:stretch>
                  <a:fillRect l="-1900" t="-5660" b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ZoneTexte 38"/>
          <p:cNvSpPr txBox="1"/>
          <p:nvPr/>
        </p:nvSpPr>
        <p:spPr>
          <a:xfrm>
            <a:off x="7648511" y="1154379"/>
            <a:ext cx="133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Outer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loop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4" name="Connecteur droit 43"/>
          <p:cNvCxnSpPr>
            <a:stCxn id="56" idx="3"/>
          </p:cNvCxnSpPr>
          <p:nvPr/>
        </p:nvCxnSpPr>
        <p:spPr>
          <a:xfrm>
            <a:off x="5366624" y="4697091"/>
            <a:ext cx="663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endCxn id="49" idx="1"/>
          </p:cNvCxnSpPr>
          <p:nvPr/>
        </p:nvCxnSpPr>
        <p:spPr>
          <a:xfrm flipH="1" flipV="1">
            <a:off x="7778824" y="3863970"/>
            <a:ext cx="0" cy="833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endCxn id="37" idx="3"/>
          </p:cNvCxnSpPr>
          <p:nvPr/>
        </p:nvCxnSpPr>
        <p:spPr>
          <a:xfrm flipH="1" flipV="1">
            <a:off x="7508794" y="3863971"/>
            <a:ext cx="288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7778824" y="3679304"/>
                <a:ext cx="958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 smtClean="0"/>
                  <a:t>l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𝑙</m:t>
                    </m:r>
                    <m:r>
                      <a:rPr lang="fr-FR" b="0" i="1" smtClean="0">
                        <a:latin typeface="Cambria Math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824" y="3679304"/>
                <a:ext cx="958211" cy="369332"/>
              </a:xfrm>
              <a:prstGeom prst="rect">
                <a:avLst/>
              </a:prstGeom>
              <a:blipFill>
                <a:blip r:embed="rId7"/>
                <a:stretch>
                  <a:fillRect l="-509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Losange 55"/>
              <p:cNvSpPr/>
              <p:nvPr/>
            </p:nvSpPr>
            <p:spPr>
              <a:xfrm>
                <a:off x="5148065" y="4374072"/>
                <a:ext cx="2165324" cy="646038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accent2">
                        <a:lumMod val="25000"/>
                      </a:schemeClr>
                    </a:solidFill>
                  </a:rPr>
                  <a:t>Err&lt;</a:t>
                </a:r>
                <a:r>
                  <a:rPr lang="fr-FR" dirty="0" err="1" smtClean="0">
                    <a:solidFill>
                      <a:schemeClr val="accent2">
                        <a:lumMod val="25000"/>
                      </a:schemeClr>
                    </a:solidFill>
                  </a:rPr>
                  <a:t>eps</a:t>
                </a:r>
                <a:endParaRPr lang="fr-FR" dirty="0" smtClean="0">
                  <a:solidFill>
                    <a:schemeClr val="accent2">
                      <a:lumMod val="25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𝑑𝑠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Losang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5" y="4374072"/>
                <a:ext cx="2165324" cy="646038"/>
              </a:xfrm>
              <a:prstGeom prst="diamond">
                <a:avLst/>
              </a:prstGeom>
              <a:blipFill>
                <a:blip r:embed="rId8"/>
                <a:stretch>
                  <a:fillRect t="-27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/>
              <p:cNvSpPr txBox="1"/>
              <p:nvPr/>
            </p:nvSpPr>
            <p:spPr>
              <a:xfrm>
                <a:off x="2285256" y="4473147"/>
                <a:ext cx="2592288" cy="3231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/>
                        </a:rPr>
                        <m:t>Err</m:t>
                      </m:r>
                      <m:r>
                        <a:rPr lang="fr-FR" smtClean="0">
                          <a:latin typeface="Cambria Math"/>
                        </a:rPr>
                        <m:t>=|</m:t>
                      </m:r>
                      <m:r>
                        <a:rPr lang="fr-FR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−</m:t>
                      </m:r>
                      <m:r>
                        <a:rPr lang="fr-FR" i="1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256" y="4473147"/>
                <a:ext cx="2592288" cy="323165"/>
              </a:xfrm>
              <a:prstGeom prst="rect">
                <a:avLst/>
              </a:prstGeom>
              <a:blipFill>
                <a:blip r:embed="rId9"/>
                <a:stretch>
                  <a:fillRect b="-301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Losange 66"/>
              <p:cNvSpPr/>
              <p:nvPr/>
            </p:nvSpPr>
            <p:spPr>
              <a:xfrm>
                <a:off x="5366624" y="5268127"/>
                <a:ext cx="1800200" cy="646038"/>
              </a:xfrm>
              <a:prstGeom prst="diamond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𝑑𝑠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𝑠𝑚𝑎𝑙𝑙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Losang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624" y="5268127"/>
                <a:ext cx="1800200" cy="646038"/>
              </a:xfrm>
              <a:prstGeom prst="diamond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70"/>
          <p:cNvCxnSpPr/>
          <p:nvPr/>
        </p:nvCxnSpPr>
        <p:spPr>
          <a:xfrm flipH="1">
            <a:off x="4646544" y="5593767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4074604" y="5402851"/>
            <a:ext cx="60787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End</a:t>
            </a:r>
            <a:endParaRPr lang="en-US" dirty="0"/>
          </a:p>
        </p:txBody>
      </p:sp>
      <p:cxnSp>
        <p:nvCxnSpPr>
          <p:cNvPr id="81" name="Connecteur droit 80"/>
          <p:cNvCxnSpPr>
            <a:stCxn id="56" idx="3"/>
          </p:cNvCxnSpPr>
          <p:nvPr/>
        </p:nvCxnSpPr>
        <p:spPr>
          <a:xfrm>
            <a:off x="7166824" y="4697091"/>
            <a:ext cx="61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/>
          <p:cNvSpPr txBox="1"/>
          <p:nvPr/>
        </p:nvSpPr>
        <p:spPr>
          <a:xfrm>
            <a:off x="7585842" y="335699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Inner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loop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52" name="ZoneTexte 2051"/>
          <p:cNvSpPr txBox="1"/>
          <p:nvPr/>
        </p:nvSpPr>
        <p:spPr>
          <a:xfrm>
            <a:off x="7514793" y="21235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(70% of CPU)</a:t>
            </a:r>
            <a:endParaRPr lang="en-US" dirty="0"/>
          </a:p>
        </p:txBody>
      </p:sp>
      <p:sp>
        <p:nvSpPr>
          <p:cNvPr id="105" name="Rectangle 2"/>
          <p:cNvSpPr txBox="1">
            <a:spLocks noChangeArrowheads="1"/>
          </p:cNvSpPr>
          <p:nvPr/>
        </p:nvSpPr>
        <p:spPr>
          <a:xfrm>
            <a:off x="855712" y="1137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Linearized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Inverse </a:t>
            </a:r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Problem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6" name="ZoneTexte 105"/>
          <p:cNvSpPr txBox="1"/>
          <p:nvPr/>
        </p:nvSpPr>
        <p:spPr>
          <a:xfrm>
            <a:off x="215406" y="986682"/>
            <a:ext cx="36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Two-loops</a:t>
            </a:r>
            <a:r>
              <a:rPr lang="fr-FR" sz="28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procedure</a:t>
            </a:r>
            <a:endParaRPr lang="en-US" sz="2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5" name="ZoneTexte 2054"/>
          <p:cNvSpPr txBox="1"/>
          <p:nvPr/>
        </p:nvSpPr>
        <p:spPr>
          <a:xfrm>
            <a:off x="215406" y="5272529"/>
            <a:ext cx="3132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slowness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denoted</a:t>
            </a:r>
            <a:r>
              <a:rPr lang="fr-FR" dirty="0" smtClean="0"/>
              <a:t> by s  and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often</a:t>
            </a:r>
            <a:r>
              <a:rPr lang="fr-FR" dirty="0" smtClean="0"/>
              <a:t> the one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reconstruct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17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23528" y="679304"/>
                <a:ext cx="8549918" cy="4765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rays and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Fréchet </a:t>
                </a:r>
                <a:r>
                  <a:rPr lang="fr-FR" dirty="0" err="1" smtClean="0"/>
                  <a:t>derivative</a:t>
                </a:r>
                <a:r>
                  <a:rPr lang="fr-FR" dirty="0" smtClean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iteratively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solve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 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ie</m:t>
                    </m:r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endParaRPr lang="fr-FR" dirty="0" smtClean="0"/>
              </a:p>
              <a:p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 (LSQR, for </a:t>
                </a:r>
                <a:r>
                  <a:rPr lang="fr-FR" dirty="0" err="1" smtClean="0"/>
                  <a:t>example</a:t>
                </a:r>
                <a:r>
                  <a:rPr lang="fr-FR" dirty="0" smtClean="0"/>
                  <a:t>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79304"/>
                <a:ext cx="8549918" cy="4765920"/>
              </a:xfrm>
              <a:prstGeom prst="rect">
                <a:avLst/>
              </a:prstGeom>
              <a:blipFill rotWithShape="1">
                <a:blip r:embed="rId3"/>
                <a:stretch>
                  <a:fillRect l="-57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5724128" y="776933"/>
            <a:ext cx="36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Two-loops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414570" y="5085184"/>
                <a:ext cx="872943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forward/</a:t>
                </a:r>
                <a:r>
                  <a:rPr lang="en-US" dirty="0" err="1" smtClean="0"/>
                  <a:t>adjoint</a:t>
                </a:r>
                <a:r>
                  <a:rPr lang="en-US" dirty="0" smtClean="0"/>
                  <a:t> formulation  and </a:t>
                </a:r>
                <a14:m>
                  <m:oMath xmlns:m="http://schemas.openxmlformats.org/officeDocument/2006/math">
                    <m:r>
                      <a:rPr lang="fr-FR" sz="2800" b="0" i="0" smtClean="0">
                        <a:latin typeface="Cambria Math"/>
                        <a:ea typeface="Cambria Math"/>
                      </a:rPr>
                      <m:t>                 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for gradient storage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sparsity</a:t>
                </a:r>
                <a:r>
                  <a:rPr lang="en-US" dirty="0" smtClean="0"/>
                  <a:t> )</a:t>
                </a:r>
                <a:endParaRPr lang="en-US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5085184"/>
                <a:ext cx="8729430" cy="944169"/>
              </a:xfrm>
              <a:prstGeom prst="rect">
                <a:avLst/>
              </a:prstGeom>
              <a:blipFill rotWithShape="1">
                <a:blip r:embed="rId4"/>
                <a:stretch>
                  <a:fillRect l="-55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11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Linearized</a:t>
            </a:r>
            <a:r>
              <a:rPr lang="fr-FR" sz="4400" dirty="0" smtClean="0">
                <a:solidFill>
                  <a:schemeClr val="accent1">
                    <a:lumMod val="50000"/>
                  </a:schemeClr>
                </a:solidFill>
              </a:rPr>
              <a:t> Inverse </a:t>
            </a:r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Problem</a:t>
            </a:r>
            <a:endParaRPr lang="fr-F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873406"/>
                <a:ext cx="8549918" cy="1164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𝑑𝑡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873406"/>
                <a:ext cx="8549918" cy="1164934"/>
              </a:xfrm>
              <a:prstGeom prst="rect">
                <a:avLst/>
              </a:prstGeom>
              <a:blipFill rotWithShape="1">
                <a:blip r:embed="rId3"/>
                <a:stretch>
                  <a:fillRect l="-570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2555776" y="2025019"/>
            <a:ext cx="486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>
                <a:solidFill>
                  <a:schemeClr val="accent5">
                    <a:lumMod val="25000"/>
                  </a:schemeClr>
                </a:solidFill>
              </a:rPr>
              <a:t>Two-loops</a:t>
            </a:r>
            <a:r>
              <a:rPr lang="fr-FR" sz="3600" dirty="0" smtClean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fr-FR" sz="3600" dirty="0" err="1" smtClean="0">
                <a:solidFill>
                  <a:schemeClr val="accent5">
                    <a:lumMod val="25000"/>
                  </a:schemeClr>
                </a:solidFill>
              </a:rPr>
              <a:t>procedure</a:t>
            </a:r>
            <a:endParaRPr lang="en-US" sz="3600" dirty="0">
              <a:solidFill>
                <a:schemeClr val="accent5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0" y="3429000"/>
                <a:ext cx="9144000" cy="275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ln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⁡(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 for </a:t>
                </a:r>
                <a:r>
                  <a:rPr lang="en-US" dirty="0" err="1" smtClean="0"/>
                  <a:t>eikonal</a:t>
                </a:r>
                <a:r>
                  <a:rPr lang="en-US" dirty="0" smtClean="0"/>
                  <a:t> formulation</a:t>
                </a:r>
              </a:p>
              <a:p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              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fr-FR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back-ray tracing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fr-FR" sz="2800" b="0" i="0" smtClean="0">
                        <a:latin typeface="Cambria Math"/>
                        <a:ea typeface="Cambria Math"/>
                      </a:rPr>
                      <m:t>               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sensitivity matrix storage J</a:t>
                </a:r>
              </a:p>
              <a:p>
                <a:pPr algn="r"/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sparsity</a:t>
                </a:r>
                <a:r>
                  <a:rPr lang="en-US" dirty="0" smtClean="0"/>
                  <a:t> is expressed through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with only few points of the grid involved for each data</a:t>
                </a:r>
                <a:endParaRPr lang="en-US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9144000" cy="2750112"/>
              </a:xfrm>
              <a:prstGeom prst="rect">
                <a:avLst/>
              </a:prstGeom>
              <a:blipFill>
                <a:blip r:embed="rId4"/>
                <a:stretch>
                  <a:fillRect l="-533"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21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119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692696"/>
                <a:ext cx="8549918" cy="504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err="1" smtClean="0">
                    <a:solidFill>
                      <a:srgbClr val="FF0000"/>
                    </a:solidFill>
                  </a:rPr>
                  <a:t>Descent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method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(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steepest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gradient or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conjugate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gradient or l-BFGS)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fr-FR" dirty="0" smtClean="0"/>
                  <a:t>(</a:t>
                </a:r>
                <a:r>
                  <a:rPr lang="fr-FR" dirty="0" err="1" smtClean="0"/>
                  <a:t>Sei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Symes</a:t>
                </a:r>
                <a:r>
                  <a:rPr lang="fr-FR" dirty="0" smtClean="0"/>
                  <a:t>, 1994; Leung &amp; Qian, 2006; Taillandier et al, 2009)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692696"/>
                <a:ext cx="8549918" cy="5042919"/>
              </a:xfrm>
              <a:prstGeom prst="rect">
                <a:avLst/>
              </a:prstGeom>
              <a:blipFill>
                <a:blip r:embed="rId3"/>
                <a:stretch>
                  <a:fillRect l="-570" t="-7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687616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0070C0"/>
                </a:solidFill>
              </a:rPr>
              <a:t>One-</a:t>
            </a:r>
            <a:r>
              <a:rPr lang="fr-FR" sz="2800" dirty="0" err="1" smtClean="0">
                <a:solidFill>
                  <a:srgbClr val="0070C0"/>
                </a:solidFill>
              </a:rPr>
              <a:t>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23528" y="5585363"/>
            <a:ext cx="950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No</a:t>
            </a:r>
            <a:r>
              <a:rPr lang="fr-FR" sz="2000" dirty="0" smtClean="0">
                <a:solidFill>
                  <a:srgbClr val="FF0000"/>
                </a:solidFill>
              </a:rPr>
              <a:t> explicit </a:t>
            </a:r>
            <a:r>
              <a:rPr lang="fr-FR" sz="2000" dirty="0" err="1" smtClean="0"/>
              <a:t>evaluation</a:t>
            </a:r>
            <a:r>
              <a:rPr lang="fr-FR" sz="2000" dirty="0" smtClean="0"/>
              <a:t> of the </a:t>
            </a:r>
            <a:r>
              <a:rPr lang="fr-FR" sz="2000" dirty="0" err="1" smtClean="0"/>
              <a:t>Hessian</a:t>
            </a:r>
            <a:endParaRPr lang="fr-FR" sz="2000" dirty="0" smtClean="0"/>
          </a:p>
          <a:p>
            <a:r>
              <a:rPr lang="fr-FR" sz="2000" dirty="0" smtClean="0">
                <a:solidFill>
                  <a:srgbClr val="FF0000"/>
                </a:solidFill>
              </a:rPr>
              <a:t>    </a:t>
            </a:r>
            <a:r>
              <a:rPr lang="fr-FR" sz="2000" dirty="0" smtClean="0"/>
              <a:t>l-BFGS </a:t>
            </a:r>
            <a:r>
              <a:rPr lang="fr-FR" sz="2000" dirty="0" err="1" smtClean="0"/>
              <a:t>provides</a:t>
            </a:r>
            <a:r>
              <a:rPr lang="fr-FR" sz="2000" dirty="0" smtClean="0"/>
              <a:t> an </a:t>
            </a:r>
            <a:r>
              <a:rPr lang="fr-FR" sz="2000" dirty="0" err="1" smtClean="0">
                <a:solidFill>
                  <a:srgbClr val="FF0000"/>
                </a:solidFill>
              </a:rPr>
              <a:t>evaluation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smtClean="0"/>
              <a:t>of the </a:t>
            </a:r>
            <a:r>
              <a:rPr lang="fr-FR" sz="2000" dirty="0" smtClean="0">
                <a:solidFill>
                  <a:srgbClr val="FF0000"/>
                </a:solidFill>
              </a:rPr>
              <a:t>H</a:t>
            </a:r>
            <a:r>
              <a:rPr lang="fr-FR" sz="2000" baseline="30000" dirty="0" smtClean="0">
                <a:solidFill>
                  <a:srgbClr val="FF0000"/>
                </a:solidFill>
              </a:rPr>
              <a:t>-1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/>
              <a:t>from</a:t>
            </a:r>
            <a:r>
              <a:rPr lang="fr-FR" sz="2000" dirty="0" smtClean="0"/>
              <a:t> </a:t>
            </a:r>
            <a:r>
              <a:rPr lang="fr-FR" sz="2000" dirty="0" err="1" smtClean="0"/>
              <a:t>previous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</a:rPr>
              <a:t>stored</a:t>
            </a:r>
            <a:r>
              <a:rPr lang="fr-FR" sz="2000" dirty="0" smtClean="0">
                <a:solidFill>
                  <a:srgbClr val="FF0000"/>
                </a:solidFill>
              </a:rPr>
              <a:t> gradients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30188" y="-100013"/>
            <a:ext cx="82296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fr-FR" dirty="0" smtClean="0"/>
              <a:t>Ray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2000400" y="1876301"/>
            <a:ext cx="595312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Ray</a:t>
            </a:r>
          </a:p>
        </p:txBody>
      </p:sp>
      <p:sp>
        <p:nvSpPr>
          <p:cNvPr id="21" name="Freeform 4"/>
          <p:cNvSpPr>
            <a:spLocks/>
          </p:cNvSpPr>
          <p:nvPr/>
        </p:nvSpPr>
        <p:spPr bwMode="auto">
          <a:xfrm>
            <a:off x="367283" y="1021433"/>
            <a:ext cx="758825" cy="2159000"/>
          </a:xfrm>
          <a:custGeom>
            <a:avLst/>
            <a:gdLst>
              <a:gd name="T0" fmla="*/ 137 w 448"/>
              <a:gd name="T1" fmla="*/ 0 h 1360"/>
              <a:gd name="T2" fmla="*/ 425 w 448"/>
              <a:gd name="T3" fmla="*/ 794 h 1360"/>
              <a:gd name="T4" fmla="*/ 0 w 448"/>
              <a:gd name="T5" fmla="*/ 136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8" h="1360">
                <a:moveTo>
                  <a:pt x="137" y="0"/>
                </a:moveTo>
                <a:cubicBezTo>
                  <a:pt x="185" y="132"/>
                  <a:pt x="448" y="567"/>
                  <a:pt x="425" y="794"/>
                </a:cubicBezTo>
                <a:cubicBezTo>
                  <a:pt x="402" y="1021"/>
                  <a:pt x="89" y="1242"/>
                  <a:pt x="0" y="1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" name="Freeform 6"/>
          <p:cNvSpPr>
            <a:spLocks/>
          </p:cNvSpPr>
          <p:nvPr/>
        </p:nvSpPr>
        <p:spPr bwMode="auto">
          <a:xfrm>
            <a:off x="1043558" y="1756445"/>
            <a:ext cx="1776412" cy="304800"/>
          </a:xfrm>
          <a:custGeom>
            <a:avLst/>
            <a:gdLst>
              <a:gd name="T0" fmla="*/ 0 w 1119"/>
              <a:gd name="T1" fmla="*/ 125 h 192"/>
              <a:gd name="T2" fmla="*/ 642 w 1119"/>
              <a:gd name="T3" fmla="*/ 11 h 192"/>
              <a:gd name="T4" fmla="*/ 1119 w 1119"/>
              <a:gd name="T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19" h="192">
                <a:moveTo>
                  <a:pt x="0" y="125"/>
                </a:moveTo>
                <a:cubicBezTo>
                  <a:pt x="107" y="106"/>
                  <a:pt x="456" y="0"/>
                  <a:pt x="642" y="11"/>
                </a:cubicBezTo>
                <a:cubicBezTo>
                  <a:pt x="828" y="22"/>
                  <a:pt x="1020" y="154"/>
                  <a:pt x="1119" y="192"/>
                </a:cubicBezTo>
              </a:path>
            </a:pathLst>
          </a:custGeom>
          <a:noFill/>
          <a:ln w="9525">
            <a:solidFill>
              <a:schemeClr val="bg2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</a:endParaRP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 flipV="1">
            <a:off x="1043558" y="1308770"/>
            <a:ext cx="1800224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 flipV="1">
            <a:off x="1043558" y="1772320"/>
            <a:ext cx="503237" cy="1841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35496" y="2454028"/>
            <a:ext cx="7683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T=</a:t>
            </a:r>
            <a:r>
              <a:rPr lang="fr-FR" dirty="0" err="1"/>
              <a:t>cte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2987824" y="2948743"/>
                <a:ext cx="5473700" cy="624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Evolution of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given</a:t>
                </a:r>
                <a:r>
                  <a:rPr lang="fr-FR" dirty="0" smtClean="0"/>
                  <a:t>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 smtClean="0">
                            <a:latin typeface="Cambria Math"/>
                          </a:rPr>
                          <m:t>𝑑</m:t>
                        </m:r>
                        <m:r>
                          <a:rPr lang="fr-FR" sz="240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sz="24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num>
                      <m:den>
                        <m:r>
                          <a:rPr lang="fr-FR" sz="2400" i="1" smtClean="0">
                            <a:latin typeface="Cambria Math"/>
                          </a:rPr>
                          <m:t>𝑑</m:t>
                        </m:r>
                        <m:r>
                          <a:rPr lang="fr-FR" sz="2400" b="0" i="1" smtClean="0">
                            <a:latin typeface="Cambria Math"/>
                          </a:rPr>
                          <m:t>𝑠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0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2948743"/>
                <a:ext cx="5473700" cy="624273"/>
              </a:xfrm>
              <a:prstGeom prst="rect">
                <a:avLst/>
              </a:prstGeom>
              <a:blipFill rotWithShape="1">
                <a:blip r:embed="rId5"/>
                <a:stretch>
                  <a:fillRect l="-8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34"/>
              <p:cNvSpPr txBox="1">
                <a:spLocks noChangeArrowheads="1"/>
              </p:cNvSpPr>
              <p:nvPr/>
            </p:nvSpPr>
            <p:spPr bwMode="auto">
              <a:xfrm>
                <a:off x="170012" y="3440953"/>
                <a:ext cx="5122068" cy="16881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but the </a:t>
                </a:r>
                <a:r>
                  <a:rPr lang="fr-FR" dirty="0" err="1" smtClean="0"/>
                  <a:t>operator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fr-FR" i="1" smtClean="0">
                            <a:latin typeface="Cambria Math"/>
                          </a:rPr>
                          <m:t>𝑑</m:t>
                        </m:r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𝑡</m:t>
                        </m:r>
                      </m:e>
                    </m:acc>
                    <m:r>
                      <a:rPr lang="fr-FR" b="0" i="1" smtClean="0">
                        <a:latin typeface="Cambria Math"/>
                      </a:rPr>
                      <m:t>.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=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𝑐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𝑇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</m:oMath>
                </a14:m>
                <a:r>
                  <a:rPr lang="fr-FR" dirty="0" smtClean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and, </a:t>
                </a:r>
                <a:r>
                  <a:rPr lang="fr-FR" dirty="0" err="1" smtClean="0"/>
                  <a:t>therefore</a:t>
                </a:r>
                <a:r>
                  <a:rPr lang="fr-FR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𝑑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𝑑𝑠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𝑐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𝑇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</m:d>
                  </m:oMath>
                </a14:m>
                <a:endParaRPr lang="fr-FR" b="0" dirty="0" smtClean="0">
                  <a:ea typeface="Cambria Math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fr-FR" dirty="0" err="1"/>
                  <a:t>l</a:t>
                </a:r>
                <a:r>
                  <a:rPr lang="fr-FR" dirty="0" err="1" smtClean="0"/>
                  <a:t>eading</a:t>
                </a:r>
                <a:r>
                  <a:rPr lang="fr-FR" dirty="0" smtClean="0"/>
                  <a:t>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latin typeface="Cambria Math"/>
                          </a:rPr>
                          <m:t>𝑑</m:t>
                        </m:r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num>
                      <m:den>
                        <m:r>
                          <a:rPr lang="fr-FR" i="1" smtClean="0">
                            <a:latin typeface="Cambria Math"/>
                          </a:rPr>
                          <m:t>𝑑</m:t>
                        </m:r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𝑐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</m:d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(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012" y="3440953"/>
                <a:ext cx="5122068" cy="1688154"/>
              </a:xfrm>
              <a:prstGeom prst="rect">
                <a:avLst/>
              </a:prstGeom>
              <a:blipFill rotWithShape="1">
                <a:blip r:embed="rId6"/>
                <a:stretch>
                  <a:fillRect l="-1071" t="-2527" b="-108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 Box 48"/>
              <p:cNvSpPr txBox="1">
                <a:spLocks noChangeArrowheads="1"/>
              </p:cNvSpPr>
              <p:nvPr/>
            </p:nvSpPr>
            <p:spPr bwMode="auto">
              <a:xfrm>
                <a:off x="2939256" y="1548070"/>
                <a:ext cx="3516041" cy="6564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Evolution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 smtClean="0"/>
                  <a:t> is given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fr-FR" sz="2400" b="0" i="1" smtClean="0">
                            <a:latin typeface="Cambria Math"/>
                          </a:rPr>
                          <m:t>𝑑𝑠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6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9256" y="1548070"/>
                <a:ext cx="3516041" cy="656462"/>
              </a:xfrm>
              <a:prstGeom prst="rect">
                <a:avLst/>
              </a:prstGeom>
              <a:blipFill rotWithShape="1">
                <a:blip r:embed="rId7"/>
                <a:stretch>
                  <a:fillRect l="-13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3390886" y="836712"/>
                <a:ext cx="5742791" cy="638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𝑤𝑖𝑡h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𝑎𝑠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𝑐𝑢𝑟𝑣𝑖𝑙𝑖𝑛𝑒𝑎𝑟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𝑎𝑏𝑠𝑐𝑖𝑠𝑠𝑒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𝑑𝑠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886" y="836712"/>
                <a:ext cx="5742791" cy="63882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/>
              <p:cNvSpPr txBox="1"/>
              <p:nvPr/>
            </p:nvSpPr>
            <p:spPr>
              <a:xfrm>
                <a:off x="1057848" y="1532111"/>
                <a:ext cx="345800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ZoneTexte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48" y="1532111"/>
                <a:ext cx="345800" cy="384721"/>
              </a:xfrm>
              <a:prstGeom prst="rect">
                <a:avLst/>
              </a:prstGeom>
              <a:blipFill rotWithShape="1">
                <a:blip r:embed="rId9"/>
                <a:stretch>
                  <a:fillRect t="-22222" r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ZoneTexte 51"/>
          <p:cNvSpPr txBox="1"/>
          <p:nvPr/>
        </p:nvSpPr>
        <p:spPr>
          <a:xfrm>
            <a:off x="704120" y="939438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Wavefront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5222144" y="2358123"/>
                <a:ext cx="1294072" cy="638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i="1" smtClean="0">
                          <a:latin typeface="Cambria Math"/>
                          <a:ea typeface="Cambria Math"/>
                        </a:rPr>
                        <m:t>∥</m:t>
                      </m:r>
                      <m:r>
                        <a:rPr lang="fr-FR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→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144" y="2358123"/>
                <a:ext cx="1294072" cy="63882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6480314" y="2358123"/>
                <a:ext cx="1860381" cy="6388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314" y="2358123"/>
                <a:ext cx="1860381" cy="63882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6516216" y="4057717"/>
                <a:ext cx="1737399" cy="66742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057717"/>
                <a:ext cx="1737399" cy="66742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ZoneTexte 55"/>
          <p:cNvSpPr txBox="1"/>
          <p:nvPr/>
        </p:nvSpPr>
        <p:spPr>
          <a:xfrm>
            <a:off x="6631598" y="3388350"/>
            <a:ext cx="17281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Ray </a:t>
            </a:r>
            <a:r>
              <a:rPr lang="fr-FR" dirty="0" err="1" smtClean="0"/>
              <a:t>equations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/>
              <p:cNvSpPr txBox="1"/>
              <p:nvPr/>
            </p:nvSpPr>
            <p:spPr>
              <a:xfrm>
                <a:off x="6267246" y="5161359"/>
                <a:ext cx="2609111" cy="714683"/>
              </a:xfrm>
              <a:prstGeom prst="rect">
                <a:avLst/>
              </a:prstGeom>
              <a:solidFill>
                <a:srgbClr val="B1A8F6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46" y="5161359"/>
                <a:ext cx="2609111" cy="71468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114407" y="6021288"/>
                <a:ext cx="8306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We </a:t>
                </a:r>
                <a:r>
                  <a:rPr lang="fr-FR" dirty="0" err="1" smtClean="0"/>
                  <a:t>define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slownss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vector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and the position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</m:e>
                    </m:acc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/>
                  <a:t>along</a:t>
                </a:r>
                <a:r>
                  <a:rPr lang="fr-FR" dirty="0" smtClean="0"/>
                  <a:t> the ray</a:t>
                </a:r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7" y="6021288"/>
                <a:ext cx="8306889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661" t="-21667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ZoneTexte 58"/>
          <p:cNvSpPr txBox="1"/>
          <p:nvPr/>
        </p:nvSpPr>
        <p:spPr>
          <a:xfrm>
            <a:off x="3779912" y="5301208"/>
            <a:ext cx="2293167" cy="369332"/>
          </a:xfrm>
          <a:prstGeom prst="rect">
            <a:avLst/>
          </a:prstGeom>
          <a:solidFill>
            <a:srgbClr val="B1A8F6"/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/>
              <a:t>Curvature</a:t>
            </a:r>
            <a:r>
              <a:rPr lang="fr-FR" dirty="0" smtClean="0"/>
              <a:t>  </a:t>
            </a:r>
            <a:r>
              <a:rPr lang="fr-FR" dirty="0" err="1" smtClean="0"/>
              <a:t>equation</a:t>
            </a:r>
            <a:endParaRPr lang="fr-FR" dirty="0"/>
          </a:p>
        </p:txBody>
      </p:sp>
      <p:sp>
        <p:nvSpPr>
          <p:cNvPr id="2" name="Arc plein 1"/>
          <p:cNvSpPr/>
          <p:nvPr/>
        </p:nvSpPr>
        <p:spPr>
          <a:xfrm rot="5400000">
            <a:off x="7574179" y="3242813"/>
            <a:ext cx="1713893" cy="583342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386247" y="980728"/>
                <a:ext cx="529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47" y="980728"/>
                <a:ext cx="529569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9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93738"/>
            <a:ext cx="8447087" cy="1143000"/>
          </a:xfrm>
        </p:spPr>
        <p:txBody>
          <a:bodyPr/>
          <a:lstStyle/>
          <a:p>
            <a:r>
              <a:rPr lang="fr-FR" sz="4400"/>
              <a:t>Sampling a posteriori distribution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1042988" y="2073275"/>
            <a:ext cx="7200900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800" dirty="0" err="1"/>
              <a:t>Resolution</a:t>
            </a:r>
            <a:r>
              <a:rPr lang="fr-FR" sz="2800" dirty="0"/>
              <a:t> estimation : </a:t>
            </a:r>
            <a:r>
              <a:rPr lang="fr-FR" sz="2800" dirty="0" err="1"/>
              <a:t>spike</a:t>
            </a:r>
            <a:r>
              <a:rPr lang="fr-FR" sz="2800" dirty="0"/>
              <a:t> test</a:t>
            </a:r>
          </a:p>
          <a:p>
            <a:pPr>
              <a:spcBef>
                <a:spcPct val="50000"/>
              </a:spcBef>
            </a:pPr>
            <a:r>
              <a:rPr lang="fr-FR" sz="2800" dirty="0"/>
              <a:t>Boot-</a:t>
            </a:r>
            <a:r>
              <a:rPr lang="fr-FR" sz="2800" dirty="0" err="1"/>
              <a:t>Strapping</a:t>
            </a:r>
            <a:endParaRPr lang="fr-FR" sz="2800" dirty="0"/>
          </a:p>
          <a:p>
            <a:pPr>
              <a:spcBef>
                <a:spcPct val="50000"/>
              </a:spcBef>
            </a:pPr>
            <a:r>
              <a:rPr lang="fr-FR" sz="2800" dirty="0" smtClean="0"/>
              <a:t>Jack-</a:t>
            </a:r>
            <a:r>
              <a:rPr lang="fr-FR" sz="2800" dirty="0" err="1" smtClean="0"/>
              <a:t>kniffing</a:t>
            </a:r>
            <a:endParaRPr lang="fr-FR" sz="2800" dirty="0"/>
          </a:p>
          <a:p>
            <a:pPr>
              <a:spcBef>
                <a:spcPct val="50000"/>
              </a:spcBef>
            </a:pPr>
            <a:r>
              <a:rPr lang="fr-FR" sz="2800" dirty="0"/>
              <a:t>Natural </a:t>
            </a:r>
            <a:r>
              <a:rPr lang="fr-FR" sz="2800" dirty="0" err="1"/>
              <a:t>Neighboring</a:t>
            </a:r>
            <a:endParaRPr lang="fr-FR" sz="2800" dirty="0"/>
          </a:p>
          <a:p>
            <a:pPr>
              <a:spcBef>
                <a:spcPct val="50000"/>
              </a:spcBef>
            </a:pPr>
            <a:r>
              <a:rPr lang="fr-FR" sz="2800" dirty="0" smtClean="0"/>
              <a:t>Monte-Carlo </a:t>
            </a:r>
            <a:r>
              <a:rPr lang="fr-FR" sz="2800" dirty="0" err="1" smtClean="0"/>
              <a:t>sampling</a:t>
            </a:r>
            <a:endParaRPr lang="fr-FR" sz="2800" dirty="0" smtClean="0"/>
          </a:p>
          <a:p>
            <a:pPr>
              <a:spcBef>
                <a:spcPct val="50000"/>
              </a:spcBef>
            </a:pPr>
            <a:r>
              <a:rPr lang="fr-FR" sz="2800" dirty="0" err="1" smtClean="0">
                <a:solidFill>
                  <a:schemeClr val="accent1">
                    <a:lumMod val="75000"/>
                  </a:schemeClr>
                </a:solidFill>
              </a:rPr>
              <a:t>Checker-board</a:t>
            </a:r>
            <a:r>
              <a:rPr lang="fr-FR" sz="2800" dirty="0" smtClean="0">
                <a:solidFill>
                  <a:schemeClr val="accent1">
                    <a:lumMod val="75000"/>
                  </a:schemeClr>
                </a:solidFill>
              </a:rPr>
              <a:t> test </a:t>
            </a: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5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3" y="53975"/>
            <a:ext cx="8229600" cy="1143000"/>
          </a:xfrm>
        </p:spPr>
        <p:txBody>
          <a:bodyPr/>
          <a:lstStyle/>
          <a:p>
            <a:r>
              <a:rPr lang="fr-FR" sz="4400"/>
              <a:t>Sampling a posteriori distribution</a:t>
            </a:r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252538"/>
            <a:ext cx="6696075" cy="462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909" name="Text Box 5"/>
          <p:cNvSpPr txBox="1">
            <a:spLocks noChangeArrowheads="1"/>
          </p:cNvSpPr>
          <p:nvPr/>
        </p:nvSpPr>
        <p:spPr bwMode="auto">
          <a:xfrm>
            <a:off x="539750" y="5942013"/>
            <a:ext cx="8280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Uncertainty estimation for P and S velocities using boot-strapping techniques 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78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6096000" cy="1143000"/>
          </a:xfrm>
        </p:spPr>
        <p:txBody>
          <a:bodyPr/>
          <a:lstStyle/>
          <a:p>
            <a:r>
              <a:rPr lang="fr-FR" dirty="0" err="1" smtClean="0"/>
              <a:t>Coverage</a:t>
            </a:r>
            <a:r>
              <a:rPr lang="fr-FR" dirty="0" smtClean="0"/>
              <a:t> influence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122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276872"/>
            <a:ext cx="8267700" cy="37433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06849" y="1340768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Perturbation </a:t>
            </a:r>
            <a:r>
              <a:rPr lang="fr-FR" dirty="0" err="1" smtClean="0"/>
              <a:t>is</a:t>
            </a:r>
            <a:r>
              <a:rPr lang="fr-FR" dirty="0" smtClean="0"/>
              <a:t> spread </a:t>
            </a:r>
            <a:r>
              <a:rPr lang="fr-FR" dirty="0" err="1" smtClean="0"/>
              <a:t>along</a:t>
            </a:r>
            <a:r>
              <a:rPr lang="fr-FR" dirty="0" smtClean="0"/>
              <a:t> rays, </a:t>
            </a:r>
            <a:r>
              <a:rPr lang="fr-FR" dirty="0" err="1" smtClean="0"/>
              <a:t>coverage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important to </a:t>
            </a:r>
            <a:r>
              <a:rPr lang="fr-FR" dirty="0" err="1" smtClean="0"/>
              <a:t>constrain</a:t>
            </a:r>
            <a:r>
              <a:rPr lang="fr-FR" dirty="0" smtClean="0"/>
              <a:t> the inversion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9101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016" y="44624"/>
            <a:ext cx="9396536" cy="1143000"/>
          </a:xfrm>
        </p:spPr>
        <p:txBody>
          <a:bodyPr/>
          <a:lstStyle/>
          <a:p>
            <a:r>
              <a:rPr lang="fr-FR" dirty="0" smtClean="0"/>
              <a:t>Ray approximation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691680" y="908720"/>
                <a:ext cx="5920723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  <a:ea typeface="Cambria Math"/>
                        </a:rPr>
                        <m:t>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s</m:t>
                          </m:r>
                          <m:r>
                            <a:rPr lang="fr-FR" b="0" i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r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≈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908720"/>
                <a:ext cx="5920723" cy="8188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25152" y="2049182"/>
            <a:ext cx="7456913" cy="2819978"/>
            <a:chOff x="822991" y="3195594"/>
            <a:chExt cx="7456913" cy="2819978"/>
          </a:xfrm>
        </p:grpSpPr>
        <p:pic>
          <p:nvPicPr>
            <p:cNvPr id="2908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4869160"/>
              <a:ext cx="7380312" cy="1146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08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91" y="3195594"/>
              <a:ext cx="7456913" cy="1205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7884368" y="242088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Line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812360" y="407707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Volume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699792" y="5260558"/>
                <a:ext cx="3471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𝐾</m:t>
                    </m:r>
                    <m:r>
                      <a:rPr lang="fr-FR" b="0" i="1" smtClean="0">
                        <a:latin typeface="Cambria Math"/>
                      </a:rPr>
                      <m:t>(</m:t>
                    </m:r>
                    <m:r>
                      <a:rPr lang="fr-FR" b="0" i="1" smtClean="0">
                        <a:latin typeface="Cambria Math"/>
                      </a:rPr>
                      <m:t>𝑥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𝑦</m:t>
                    </m:r>
                    <m:r>
                      <a:rPr lang="fr-FR" b="0" i="1" smtClean="0">
                        <a:latin typeface="Cambria Math"/>
                      </a:rPr>
                      <m:t>,</m:t>
                    </m:r>
                    <m:r>
                      <a:rPr lang="fr-FR" b="0" i="1" smtClean="0">
                        <a:latin typeface="Cambria Math"/>
                      </a:rPr>
                      <m:t>𝑧</m:t>
                    </m:r>
                    <m:r>
                      <a:rPr lang="fr-F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sensitivity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kernel</a:t>
                </a:r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260558"/>
                <a:ext cx="3471912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52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5774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216" y="-22051"/>
            <a:ext cx="9396536" cy="1143000"/>
          </a:xfrm>
        </p:spPr>
        <p:txBody>
          <a:bodyPr/>
          <a:lstStyle/>
          <a:p>
            <a:r>
              <a:rPr lang="fr-FR" dirty="0" smtClean="0"/>
              <a:t>Ray approximation</a:t>
            </a:r>
            <a:br>
              <a:rPr lang="fr-FR" dirty="0" smtClean="0"/>
            </a:br>
            <a:r>
              <a:rPr lang="fr-FR" dirty="0" smtClean="0"/>
              <a:t>		</a:t>
            </a:r>
            <a:r>
              <a:rPr lang="fr-FR" dirty="0" err="1" smtClean="0"/>
              <a:t>reasonnable</a:t>
            </a:r>
            <a:r>
              <a:rPr lang="fr-FR" dirty="0" smtClean="0"/>
              <a:t> approximation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124</a:t>
            </a:fld>
            <a:endParaRPr lang="fr-FR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84784"/>
            <a:ext cx="7244763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164288" y="3356992"/>
            <a:ext cx="2151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Same</a:t>
            </a:r>
            <a:r>
              <a:rPr lang="fr-FR" dirty="0" smtClean="0"/>
              <a:t> gradient once </a:t>
            </a:r>
            <a:r>
              <a:rPr lang="fr-FR" dirty="0" err="1" smtClean="0"/>
              <a:t>estimated</a:t>
            </a:r>
            <a:endParaRPr lang="fr-FR" dirty="0" smtClean="0"/>
          </a:p>
          <a:p>
            <a:r>
              <a:rPr lang="fr-FR" dirty="0" smtClean="0"/>
              <a:t>on the model </a:t>
            </a:r>
            <a:r>
              <a:rPr lang="fr-FR" dirty="0" err="1" smtClean="0"/>
              <a:t>discretization</a:t>
            </a:r>
            <a:r>
              <a:rPr lang="fr-FR" dirty="0" smtClean="0"/>
              <a:t> </a:t>
            </a:r>
            <a:r>
              <a:rPr lang="fr-FR" dirty="0" err="1" smtClean="0"/>
              <a:t>grid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7380312" y="1700808"/>
                <a:ext cx="1564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Gradient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1700808"/>
                <a:ext cx="1564852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8203" t="-6369" r="-5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1814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3808" y="2564904"/>
            <a:ext cx="3888432" cy="1143000"/>
          </a:xfrm>
        </p:spPr>
        <p:txBody>
          <a:bodyPr/>
          <a:lstStyle/>
          <a:p>
            <a:r>
              <a:rPr lang="fr-FR" dirty="0" smtClean="0"/>
              <a:t>Applications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4462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188640"/>
            <a:ext cx="60960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fr-FR" dirty="0"/>
              <a:t>Corinth Gulf</a:t>
            </a:r>
          </a:p>
        </p:txBody>
      </p:sp>
      <p:pic>
        <p:nvPicPr>
          <p:cNvPr id="197635" name="Picture 3" descr="corinth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3800" y="1484784"/>
            <a:ext cx="3479800" cy="4392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6" name="Text Box 4"/>
          <p:cNvSpPr txBox="1">
            <a:spLocks noChangeArrowheads="1"/>
          </p:cNvSpPr>
          <p:nvPr/>
        </p:nvSpPr>
        <p:spPr bwMode="auto">
          <a:xfrm>
            <a:off x="611188" y="1917700"/>
            <a:ext cx="3240087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An extension zone </a:t>
            </a:r>
            <a:r>
              <a:rPr lang="fr-FR" sz="2400" dirty="0" err="1">
                <a:latin typeface="Times New Roman" pitchFamily="18" charset="0"/>
              </a:rPr>
              <a:t>where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there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a </a:t>
            </a:r>
            <a:r>
              <a:rPr lang="fr-FR" sz="2400" dirty="0" err="1">
                <a:latin typeface="Times New Roman" pitchFamily="18" charset="0"/>
              </a:rPr>
              <a:t>deep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drilling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project</a:t>
            </a:r>
            <a:r>
              <a:rPr lang="fr-FR" sz="2400" dirty="0">
                <a:latin typeface="Times New Roman" pitchFamily="18" charset="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How </a:t>
            </a:r>
            <a:r>
              <a:rPr lang="fr-FR" sz="2400" dirty="0" err="1">
                <a:latin typeface="Times New Roman" pitchFamily="18" charset="0"/>
              </a:rPr>
              <a:t>this</a:t>
            </a:r>
            <a:r>
              <a:rPr lang="fr-FR" sz="2400" dirty="0">
                <a:latin typeface="Times New Roman" pitchFamily="18" charset="0"/>
              </a:rPr>
              <a:t> rift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opening</a:t>
            </a:r>
            <a:r>
              <a:rPr lang="fr-FR" sz="2400" dirty="0">
                <a:latin typeface="Times New Roman" pitchFamily="18" charset="0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fr-FR" sz="2400" dirty="0" err="1">
                <a:latin typeface="Times New Roman" pitchFamily="18" charset="0"/>
              </a:rPr>
              <a:t>What</a:t>
            </a:r>
            <a:r>
              <a:rPr lang="fr-FR" sz="2400" dirty="0">
                <a:latin typeface="Times New Roman" pitchFamily="18" charset="0"/>
              </a:rPr>
              <a:t> are the </a:t>
            </a:r>
            <a:r>
              <a:rPr lang="fr-FR" sz="2400" dirty="0" err="1">
                <a:latin typeface="Times New Roman" pitchFamily="18" charset="0"/>
              </a:rPr>
              <a:t>physical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mechanisms</a:t>
            </a:r>
            <a:r>
              <a:rPr lang="fr-FR" sz="2400" dirty="0">
                <a:latin typeface="Times New Roman" pitchFamily="18" charset="0"/>
              </a:rPr>
              <a:t> of extension (fractures, fluides, </a:t>
            </a:r>
            <a:r>
              <a:rPr lang="fr-FR" sz="2400" dirty="0" err="1">
                <a:latin typeface="Times New Roman" pitchFamily="18" charset="0"/>
              </a:rPr>
              <a:t>isostatic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equilibrium</a:t>
            </a:r>
            <a:r>
              <a:rPr lang="fr-FR" sz="2400" dirty="0">
                <a:latin typeface="Times New Roman" pitchFamily="18" charset="0"/>
              </a:rPr>
              <a:t>)</a:t>
            </a:r>
          </a:p>
        </p:txBody>
      </p:sp>
      <p:sp>
        <p:nvSpPr>
          <p:cNvPr id="197637" name="Text Box 5"/>
          <p:cNvSpPr txBox="1">
            <a:spLocks noChangeArrowheads="1"/>
          </p:cNvSpPr>
          <p:nvPr/>
        </p:nvSpPr>
        <p:spPr bwMode="auto">
          <a:xfrm>
            <a:off x="35496" y="5517232"/>
            <a:ext cx="4895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  <a:latin typeface="Times New Roman" pitchFamily="18" charset="0"/>
              </a:rPr>
              <a:t>Work</a:t>
            </a:r>
            <a:r>
              <a:rPr lang="fr-FR" sz="2400" dirty="0">
                <a:solidFill>
                  <a:srgbClr val="FF0000"/>
                </a:solidFill>
                <a:latin typeface="Times New Roman" pitchFamily="18" charset="0"/>
              </a:rPr>
              <a:t> of Diana </a:t>
            </a:r>
            <a:r>
              <a:rPr lang="fr-FR" sz="2400" dirty="0" err="1">
                <a:solidFill>
                  <a:srgbClr val="FF0000"/>
                </a:solidFill>
                <a:latin typeface="Times New Roman" pitchFamily="18" charset="0"/>
              </a:rPr>
              <a:t>Latorre</a:t>
            </a:r>
            <a:r>
              <a:rPr lang="fr-FR" sz="24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</a:p>
          <a:p>
            <a:r>
              <a:rPr lang="fr-FR" sz="2400" dirty="0">
                <a:solidFill>
                  <a:srgbClr val="FF0000"/>
                </a:solidFill>
                <a:latin typeface="Times New Roman" pitchFamily="18" charset="0"/>
              </a:rPr>
              <a:t>                      and of Vadim </a:t>
            </a:r>
            <a:r>
              <a:rPr lang="fr-FR" sz="2400" dirty="0" err="1">
                <a:solidFill>
                  <a:srgbClr val="FF0000"/>
                </a:solidFill>
                <a:latin typeface="Times New Roman" pitchFamily="18" charset="0"/>
              </a:rPr>
              <a:t>Monteiller</a:t>
            </a:r>
            <a:endParaRPr lang="fr-FR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197638" name="Picture 6" descr="boite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60350"/>
            <a:ext cx="2160587" cy="1500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49220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88640"/>
            <a:ext cx="8231187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dirty="0" err="1"/>
              <a:t>Seismic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smtClean="0"/>
              <a:t>1991</a:t>
            </a:r>
            <a:br>
              <a:rPr lang="fr-FR" dirty="0" smtClean="0"/>
            </a:br>
            <a:r>
              <a:rPr lang="fr-FR" dirty="0"/>
              <a:t> </a:t>
            </a:r>
            <a:r>
              <a:rPr lang="fr-FR" dirty="0" smtClean="0"/>
              <a:t>                       </a:t>
            </a:r>
            <a:r>
              <a:rPr lang="fr-FR" dirty="0"/>
              <a:t>(and one in 2001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99683" name="Picture 3" descr="map_corinth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916832"/>
            <a:ext cx="78120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6982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476250"/>
            <a:ext cx="8137525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/>
              <a:t>MEDIUM 1D : HWB AND</a:t>
            </a:r>
            <a:br>
              <a:rPr lang="fr-FR"/>
            </a:br>
            <a:r>
              <a:rPr lang="fr-FR"/>
              <a:t>                   RANDOM SELECTION</a:t>
            </a:r>
          </a:p>
        </p:txBody>
      </p:sp>
      <p:pic>
        <p:nvPicPr>
          <p:cNvPr id="201731" name="Picture 3" descr="1D-ale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1988840"/>
            <a:ext cx="8280920" cy="372422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37475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9178" y="-15577"/>
            <a:ext cx="60960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fr-FR" dirty="0" err="1"/>
              <a:t>Velocity</a:t>
            </a:r>
            <a:r>
              <a:rPr lang="fr-FR" dirty="0"/>
              <a:t> structure image</a:t>
            </a:r>
          </a:p>
        </p:txBody>
      </p:sp>
      <p:pic>
        <p:nvPicPr>
          <p:cNvPr id="203779" name="Picture 3" descr="modelP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7610" y="1268760"/>
            <a:ext cx="3246438" cy="5048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780" name="Picture 4" descr="model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64163" y="1268760"/>
            <a:ext cx="3241675" cy="5040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5652120" y="762000"/>
            <a:ext cx="3240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Horizontal sections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129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5496" y="2996952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Basin structure</a:t>
            </a:r>
          </a:p>
          <a:p>
            <a:endParaRPr lang="fr-FR" dirty="0"/>
          </a:p>
          <a:p>
            <a:r>
              <a:rPr lang="fr-FR" dirty="0" err="1" smtClean="0"/>
              <a:t>Fast</a:t>
            </a:r>
            <a:r>
              <a:rPr lang="fr-FR" dirty="0" smtClean="0"/>
              <a:t>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4506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8234114" cy="1143000"/>
          </a:xfrm>
        </p:spPr>
        <p:txBody>
          <a:bodyPr/>
          <a:lstStyle/>
          <a:p>
            <a:r>
              <a:rPr lang="fr-FR" dirty="0" err="1" smtClean="0"/>
              <a:t>Various</a:t>
            </a:r>
            <a:r>
              <a:rPr lang="fr-FR" dirty="0" smtClean="0"/>
              <a:t> non-</a:t>
            </a:r>
            <a:r>
              <a:rPr lang="fr-FR" dirty="0" err="1" smtClean="0"/>
              <a:t>linear</a:t>
            </a:r>
            <a:r>
              <a:rPr lang="fr-FR" dirty="0" smtClean="0"/>
              <a:t> ray </a:t>
            </a:r>
            <a:r>
              <a:rPr lang="fr-FR" dirty="0" err="1" smtClean="0"/>
              <a:t>equations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95288" y="5441950"/>
            <a:ext cx="88931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W</a:t>
            </a:r>
            <a:r>
              <a:rPr lang="fr-FR" sz="2000" dirty="0" err="1" smtClean="0"/>
              <a:t>hich</a:t>
            </a:r>
            <a:r>
              <a:rPr lang="fr-FR" sz="2000" dirty="0" smtClean="0"/>
              <a:t> </a:t>
            </a:r>
            <a:r>
              <a:rPr lang="fr-FR" sz="2000" dirty="0"/>
              <a:t>ODE to select for </a:t>
            </a:r>
            <a:r>
              <a:rPr lang="fr-FR" sz="2000" dirty="0" err="1"/>
              <a:t>numerical</a:t>
            </a:r>
            <a:r>
              <a:rPr lang="fr-FR" sz="2000" dirty="0"/>
              <a:t> </a:t>
            </a:r>
            <a:r>
              <a:rPr lang="fr-FR" sz="2000" dirty="0" err="1"/>
              <a:t>solving</a:t>
            </a:r>
            <a:r>
              <a:rPr lang="fr-FR" sz="2000" dirty="0"/>
              <a:t>  ?  </a:t>
            </a:r>
            <a:r>
              <a:rPr lang="fr-FR" sz="2000" dirty="0" err="1"/>
              <a:t>Either</a:t>
            </a:r>
            <a:r>
              <a:rPr lang="fr-FR" sz="2000" dirty="0"/>
              <a:t> </a:t>
            </a:r>
            <a:r>
              <a:rPr lang="fr-FR" sz="2000" dirty="0" smtClean="0"/>
              <a:t>t </a:t>
            </a:r>
            <a:r>
              <a:rPr lang="fr-FR" sz="2000" dirty="0"/>
              <a:t>or </a:t>
            </a:r>
            <a:r>
              <a:rPr lang="fr-FR" sz="2000" dirty="0">
                <a:solidFill>
                  <a:srgbClr val="FF00FF"/>
                </a:solidFill>
                <a:latin typeface="Symbol" pitchFamily="18" charset="2"/>
              </a:rPr>
              <a:t>x </a:t>
            </a:r>
            <a:r>
              <a:rPr lang="fr-FR" sz="2000" dirty="0" err="1" smtClean="0">
                <a:solidFill>
                  <a:srgbClr val="FF00FF"/>
                </a:solidFill>
              </a:rPr>
              <a:t>sampling</a:t>
            </a:r>
            <a:r>
              <a:rPr lang="fr-FR" sz="2000" dirty="0" smtClean="0"/>
              <a:t>.</a:t>
            </a:r>
          </a:p>
          <a:p>
            <a:pPr>
              <a:spcBef>
                <a:spcPct val="50000"/>
              </a:spcBef>
            </a:pPr>
            <a:endParaRPr lang="fr-FR" sz="2000" dirty="0">
              <a:latin typeface="Symbol" pitchFamily="18" charset="2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395288" y="5949951"/>
            <a:ext cx="87487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analytical</a:t>
            </a:r>
            <a:r>
              <a:rPr lang="fr-FR" sz="2000" dirty="0"/>
              <a:t> solutions (gradient of </a:t>
            </a:r>
            <a:r>
              <a:rPr lang="fr-FR" sz="2000" dirty="0" err="1"/>
              <a:t>velocity</a:t>
            </a:r>
            <a:r>
              <a:rPr lang="fr-FR" sz="2000" dirty="0"/>
              <a:t>; gradient of </a:t>
            </a:r>
            <a:r>
              <a:rPr lang="fr-FR" sz="2000" dirty="0" err="1"/>
              <a:t>slowness</a:t>
            </a:r>
            <a:r>
              <a:rPr lang="fr-FR" sz="2000" dirty="0"/>
              <a:t> square)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849449" y="922090"/>
                <a:ext cx="2222596" cy="270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 pitchFamily="18" charset="0"/>
                    <a:ea typeface="Cambria Math" pitchFamily="18" charset="0"/>
                  </a:rPr>
                  <a:t>Curvilinear </a:t>
                </a:r>
                <a:r>
                  <a:rPr lang="fr-FR" i="1" dirty="0" err="1" smtClean="0">
                    <a:latin typeface="Cambria Math" pitchFamily="18" charset="0"/>
                    <a:ea typeface="Cambria Math" pitchFamily="18" charset="0"/>
                  </a:rPr>
                  <a:t>stepping</a:t>
                </a:r>
                <a:endParaRPr lang="fr-FR" i="1" dirty="0">
                  <a:latin typeface="Cambria Math" pitchFamily="18" charset="0"/>
                  <a:ea typeface="Cambria Math" pitchFamily="18" charset="0"/>
                </a:endParaRPr>
              </a:p>
              <a:p>
                <a:pPr algn="ctr"/>
                <a:endParaRPr lang="fr-FR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𝑠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𝑑𝑠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49" y="922090"/>
                <a:ext cx="2222596" cy="2709909"/>
              </a:xfrm>
              <a:prstGeom prst="rect">
                <a:avLst/>
              </a:prstGeom>
              <a:blipFill rotWithShape="1">
                <a:blip r:embed="rId2"/>
                <a:stretch>
                  <a:fillRect l="-1644" t="-1348" r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823260" y="908720"/>
                <a:ext cx="2313134" cy="247856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/>
                  </a:rPr>
                  <a:t>Particule </a:t>
                </a:r>
                <a:r>
                  <a:rPr lang="fr-FR" i="1" dirty="0" err="1" smtClean="0">
                    <a:latin typeface="Cambria Math"/>
                  </a:rPr>
                  <a:t>stepping</a:t>
                </a:r>
                <a:endParaRPr lang="fr-FR" i="1" dirty="0" smtClean="0">
                  <a:latin typeface="Cambria Math"/>
                </a:endParaRPr>
              </a:p>
              <a:p>
                <a:pPr algn="ctr"/>
                <a:endParaRPr lang="fr-FR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fr-FR" i="1" smtClean="0">
                          <a:latin typeface="Cambria Math"/>
                          <a:ea typeface="Cambria Math"/>
                        </a:rPr>
                        <m:t>𝛻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260" y="908720"/>
                <a:ext cx="2313134" cy="2478564"/>
              </a:xfrm>
              <a:prstGeom prst="rect">
                <a:avLst/>
              </a:prstGeom>
              <a:blipFill rotWithShape="1">
                <a:blip r:embed="rId3"/>
                <a:stretch>
                  <a:fillRect t="-1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646796" y="3511641"/>
                <a:ext cx="2252027" cy="185608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/>
                  </a:rPr>
                  <a:t>Time </a:t>
                </a:r>
                <a:r>
                  <a:rPr lang="fr-FR" i="1" dirty="0" err="1" smtClean="0">
                    <a:latin typeface="Cambria Math"/>
                  </a:rPr>
                  <a:t>stepping</a:t>
                </a:r>
                <a:endParaRPr lang="fr-FR" i="1" dirty="0" smtClean="0">
                  <a:latin typeface="Cambria Math"/>
                </a:endParaRPr>
              </a:p>
              <a:p>
                <a:pPr algn="ctr"/>
                <a:endParaRPr lang="fr-FR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𝑐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𝑞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)</m:t>
                      </m:r>
                      <m:r>
                        <a:rPr lang="fr-FR" b="0" i="1" smtClean="0">
                          <a:latin typeface="Cambria Math"/>
                        </a:rPr>
                        <m:t>𝛻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796" y="3511641"/>
                <a:ext cx="2252027" cy="1856086"/>
              </a:xfrm>
              <a:prstGeom prst="rect">
                <a:avLst/>
              </a:prstGeom>
              <a:blipFill rotWithShape="1">
                <a:blip r:embed="rId4"/>
                <a:stretch>
                  <a:fillRect t="-19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637503" y="3511641"/>
                <a:ext cx="2684646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𝑑𝑇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𝑑𝑠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𝜉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503" y="3511641"/>
                <a:ext cx="2684646" cy="661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5167011" y="4429814"/>
                <a:ext cx="35165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under the condition of the </a:t>
                </a:r>
                <a:r>
                  <a:rPr lang="fr-FR" dirty="0" err="1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eikonal</a:t>
                </a:r>
                <a:endParaRPr lang="fr-FR" dirty="0" smtClean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𝑝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=1/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𝑐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itchFamily="18" charset="0"/>
                          </a:rPr>
                          <m:t>𝑞</m:t>
                        </m:r>
                      </m:e>
                    </m:acc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:endParaRPr lang="fr-FR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011" y="4429814"/>
                <a:ext cx="3516540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1215" t="-5660" r="-1215"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 rot="16200000">
            <a:off x="4644008" y="202399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The </a:t>
            </a:r>
            <a:r>
              <a:rPr lang="fr-FR" dirty="0" err="1" smtClean="0">
                <a:solidFill>
                  <a:srgbClr val="FF0000"/>
                </a:solidFill>
              </a:rPr>
              <a:t>simplest</a:t>
            </a:r>
            <a:r>
              <a:rPr lang="fr-FR" dirty="0" smtClean="0">
                <a:solidFill>
                  <a:srgbClr val="FF0000"/>
                </a:solidFill>
              </a:rPr>
              <a:t> set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31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9392"/>
            <a:ext cx="60960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fr-FR" dirty="0" err="1"/>
              <a:t>Velocity</a:t>
            </a:r>
            <a:r>
              <a:rPr lang="fr-FR" dirty="0"/>
              <a:t> structure image</a:t>
            </a:r>
          </a:p>
        </p:txBody>
      </p:sp>
      <p:sp>
        <p:nvSpPr>
          <p:cNvPr id="205827" name="Text Box 3"/>
          <p:cNvSpPr txBox="1">
            <a:spLocks noChangeArrowheads="1"/>
          </p:cNvSpPr>
          <p:nvPr/>
        </p:nvSpPr>
        <p:spPr bwMode="auto">
          <a:xfrm>
            <a:off x="6156176" y="404664"/>
            <a:ext cx="3240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Vertical sections</a:t>
            </a:r>
          </a:p>
        </p:txBody>
      </p:sp>
      <p:pic>
        <p:nvPicPr>
          <p:cNvPr id="205828" name="Picture 4" descr="coupeP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1680" y="1052736"/>
            <a:ext cx="3179762" cy="51831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9" name="Picture 5" descr="coup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3298" y="1052736"/>
            <a:ext cx="3179762" cy="5184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1275185" y="908720"/>
            <a:ext cx="344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P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011887" y="884238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64415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53" y="0"/>
            <a:ext cx="6096000" cy="1143000"/>
          </a:xfrm>
        </p:spPr>
        <p:txBody>
          <a:bodyPr/>
          <a:lstStyle/>
          <a:p>
            <a:r>
              <a:rPr lang="fr-FR" dirty="0" err="1" smtClean="0"/>
              <a:t>Resolution</a:t>
            </a:r>
            <a:r>
              <a:rPr lang="fr-FR" dirty="0" smtClean="0"/>
              <a:t> matrix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131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983" y="1052736"/>
            <a:ext cx="5040560" cy="417445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04800" y="2132856"/>
            <a:ext cx="24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Workflow:</a:t>
            </a:r>
          </a:p>
          <a:p>
            <a:endParaRPr lang="fr-FR" dirty="0"/>
          </a:p>
          <a:p>
            <a:r>
              <a:rPr lang="fr-FR" dirty="0" smtClean="0"/>
              <a:t>On the </a:t>
            </a:r>
            <a:r>
              <a:rPr lang="fr-FR" dirty="0" err="1" smtClean="0"/>
              <a:t>expected</a:t>
            </a:r>
            <a:r>
              <a:rPr lang="fr-FR" dirty="0" smtClean="0"/>
              <a:t> final solution, </a:t>
            </a:r>
            <a:r>
              <a:rPr lang="fr-FR" dirty="0" err="1" smtClean="0"/>
              <a:t>perform</a:t>
            </a:r>
            <a:r>
              <a:rPr lang="fr-FR" dirty="0" smtClean="0"/>
              <a:t> a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spike</a:t>
            </a:r>
            <a:r>
              <a:rPr lang="fr-FR" dirty="0" smtClean="0"/>
              <a:t> perturbation and </a:t>
            </a:r>
            <a:r>
              <a:rPr lang="fr-FR" dirty="0" err="1" smtClean="0"/>
              <a:t>invert</a:t>
            </a:r>
            <a:r>
              <a:rPr lang="fr-FR" dirty="0" smtClean="0"/>
              <a:t> for the </a:t>
            </a:r>
            <a:r>
              <a:rPr lang="fr-FR" dirty="0" err="1" smtClean="0"/>
              <a:t>synthetic</a:t>
            </a:r>
            <a:r>
              <a:rPr lang="fr-FR" dirty="0" smtClean="0"/>
              <a:t> new </a:t>
            </a:r>
            <a:r>
              <a:rPr lang="fr-FR" dirty="0" err="1" smtClean="0"/>
              <a:t>dataset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One line of the </a:t>
            </a:r>
            <a:r>
              <a:rPr lang="fr-FR" dirty="0" err="1" smtClean="0"/>
              <a:t>resolution</a:t>
            </a:r>
            <a:r>
              <a:rPr lang="fr-FR" dirty="0" smtClean="0"/>
              <a:t> matrix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8581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447087" cy="1143000"/>
          </a:xfrm>
        </p:spPr>
        <p:txBody>
          <a:bodyPr/>
          <a:lstStyle/>
          <a:p>
            <a:r>
              <a:rPr lang="fr-FR" dirty="0" err="1"/>
              <a:t>Vp</a:t>
            </a:r>
            <a:r>
              <a:rPr lang="fr-FR" dirty="0"/>
              <a:t>/Vs ratio:</a:t>
            </a:r>
            <a:br>
              <a:rPr lang="fr-FR" dirty="0"/>
            </a:br>
            <a:r>
              <a:rPr lang="fr-FR" dirty="0"/>
              <a:t>                      </a:t>
            </a:r>
            <a:r>
              <a:rPr lang="fr-FR" dirty="0" err="1"/>
              <a:t>fluid</a:t>
            </a:r>
            <a:r>
              <a:rPr lang="fr-FR" dirty="0"/>
              <a:t> existence ?</a:t>
            </a:r>
          </a:p>
        </p:txBody>
      </p:sp>
      <p:pic>
        <p:nvPicPr>
          <p:cNvPr id="207875" name="Picture 3" descr="VPsurVSGraphique 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4008" y="1196752"/>
            <a:ext cx="3328987" cy="5041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251520" y="1988840"/>
            <a:ext cx="324167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err="1">
                <a:latin typeface="Times New Roman" pitchFamily="18" charset="0"/>
              </a:rPr>
              <a:t>Recovered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parameters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might</a:t>
            </a:r>
            <a:r>
              <a:rPr lang="fr-FR" sz="2400" dirty="0">
                <a:latin typeface="Times New Roman" pitchFamily="18" charset="0"/>
              </a:rPr>
              <a:t> have </a:t>
            </a:r>
            <a:r>
              <a:rPr lang="fr-FR" sz="2400" dirty="0" err="1">
                <a:latin typeface="Times New Roman" pitchFamily="18" charset="0"/>
              </a:rPr>
              <a:t>diferent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interpretation</a:t>
            </a:r>
            <a:r>
              <a:rPr lang="fr-FR" sz="2400" dirty="0">
                <a:latin typeface="Times New Roman" pitchFamily="18" charset="0"/>
              </a:rPr>
              <a:t> and the ratio </a:t>
            </a:r>
            <a:r>
              <a:rPr lang="fr-FR" sz="2400" dirty="0" err="1">
                <a:latin typeface="Times New Roman" pitchFamily="18" charset="0"/>
              </a:rPr>
              <a:t>Vp</a:t>
            </a:r>
            <a:r>
              <a:rPr lang="fr-FR" sz="2400" dirty="0">
                <a:latin typeface="Times New Roman" pitchFamily="18" charset="0"/>
              </a:rPr>
              <a:t>/Vs has a </a:t>
            </a:r>
            <a:r>
              <a:rPr lang="fr-FR" sz="2400" dirty="0" err="1">
                <a:latin typeface="Times New Roman" pitchFamily="18" charset="0"/>
              </a:rPr>
              <a:t>strong</a:t>
            </a:r>
            <a:r>
              <a:rPr lang="fr-FR" sz="2400" dirty="0">
                <a:latin typeface="Times New Roman" pitchFamily="18" charset="0"/>
              </a:rPr>
              <a:t> relation </a:t>
            </a:r>
            <a:r>
              <a:rPr lang="fr-FR" sz="2400" dirty="0" err="1">
                <a:latin typeface="Times New Roman" pitchFamily="18" charset="0"/>
              </a:rPr>
              <a:t>with</a:t>
            </a:r>
            <a:r>
              <a:rPr lang="fr-FR" sz="2400" dirty="0">
                <a:latin typeface="Times New Roman" pitchFamily="18" charset="0"/>
              </a:rPr>
              <a:t> the </a:t>
            </a:r>
            <a:r>
              <a:rPr lang="fr-FR" sz="2400" dirty="0" err="1">
                <a:latin typeface="Times New Roman" pitchFamily="18" charset="0"/>
              </a:rPr>
              <a:t>presence</a:t>
            </a:r>
            <a:r>
              <a:rPr lang="fr-FR" sz="2400" dirty="0">
                <a:latin typeface="Times New Roman" pitchFamily="18" charset="0"/>
              </a:rPr>
              <a:t> of </a:t>
            </a:r>
            <a:r>
              <a:rPr lang="fr-FR" sz="2400" dirty="0" err="1">
                <a:latin typeface="Times New Roman" pitchFamily="18" charset="0"/>
              </a:rPr>
              <a:t>fluids</a:t>
            </a:r>
            <a:r>
              <a:rPr lang="fr-FR" sz="2400" dirty="0">
                <a:latin typeface="Times New Roman" pitchFamily="18" charset="0"/>
              </a:rPr>
              <a:t> or the relation </a:t>
            </a:r>
            <a:r>
              <a:rPr lang="fr-FR" sz="2400" dirty="0" err="1">
                <a:latin typeface="Times New Roman" pitchFamily="18" charset="0"/>
              </a:rPr>
              <a:t>Vp</a:t>
            </a:r>
            <a:r>
              <a:rPr lang="fr-FR" sz="2400" dirty="0">
                <a:latin typeface="Times New Roman" pitchFamily="18" charset="0"/>
              </a:rPr>
              <a:t>*Vs </a:t>
            </a:r>
            <a:r>
              <a:rPr lang="fr-FR" sz="2400" dirty="0" err="1">
                <a:latin typeface="Times New Roman" pitchFamily="18" charset="0"/>
              </a:rPr>
              <a:t>may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be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related</a:t>
            </a:r>
            <a:r>
              <a:rPr lang="fr-FR" sz="2400" dirty="0">
                <a:latin typeface="Times New Roman" pitchFamily="18" charset="0"/>
              </a:rPr>
              <a:t> to </a:t>
            </a:r>
            <a:r>
              <a:rPr lang="fr-FR" sz="2400" dirty="0" err="1">
                <a:latin typeface="Times New Roman" pitchFamily="18" charset="0"/>
              </a:rPr>
              <a:t>porosity</a:t>
            </a:r>
            <a:endParaRPr lang="fr-FR" sz="2400" dirty="0">
              <a:latin typeface="Times New Roman" pitchFamily="18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68857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609600"/>
            <a:ext cx="8375650" cy="1143000"/>
          </a:xfrm>
        </p:spPr>
        <p:txBody>
          <a:bodyPr/>
          <a:lstStyle/>
          <a:p>
            <a:r>
              <a:rPr lang="fr-FR"/>
              <a:t>Other methods of exploration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5656" y="1981200"/>
            <a:ext cx="7439744" cy="4114800"/>
          </a:xfrm>
        </p:spPr>
        <p:txBody>
          <a:bodyPr/>
          <a:lstStyle/>
          <a:p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  <a:p>
            <a:r>
              <a:rPr lang="fr-FR" dirty="0"/>
              <a:t>Monte-Carlo (</a:t>
            </a:r>
            <a:r>
              <a:rPr lang="fr-FR" dirty="0" err="1"/>
              <a:t>ponctual</a:t>
            </a:r>
            <a:r>
              <a:rPr lang="fr-FR" dirty="0"/>
              <a:t> or </a:t>
            </a:r>
            <a:r>
              <a:rPr lang="fr-FR" dirty="0" err="1"/>
              <a:t>continuous</a:t>
            </a:r>
            <a:r>
              <a:rPr lang="fr-FR" dirty="0"/>
              <a:t>)</a:t>
            </a:r>
          </a:p>
          <a:p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dirty="0"/>
          </a:p>
          <a:p>
            <a:r>
              <a:rPr lang="fr-FR" dirty="0" err="1"/>
              <a:t>Simulated</a:t>
            </a:r>
            <a:r>
              <a:rPr lang="fr-FR" dirty="0"/>
              <a:t> </a:t>
            </a:r>
            <a:r>
              <a:rPr lang="fr-FR" dirty="0" err="1"/>
              <a:t>annealing</a:t>
            </a:r>
            <a:r>
              <a:rPr lang="fr-FR" dirty="0"/>
              <a:t> and </a:t>
            </a:r>
            <a:r>
              <a:rPr lang="fr-FR" dirty="0" err="1"/>
              <a:t>co</a:t>
            </a:r>
            <a:endParaRPr lang="fr-FR" dirty="0"/>
          </a:p>
          <a:p>
            <a:r>
              <a:rPr lang="fr-FR" dirty="0"/>
              <a:t>Tabou </a:t>
            </a:r>
            <a:r>
              <a:rPr lang="fr-FR" dirty="0" err="1"/>
              <a:t>method</a:t>
            </a:r>
            <a:endParaRPr lang="fr-FR" dirty="0"/>
          </a:p>
          <a:p>
            <a:r>
              <a:rPr lang="fr-FR" dirty="0"/>
              <a:t>Natural </a:t>
            </a:r>
            <a:r>
              <a:rPr lang="fr-FR" dirty="0" err="1"/>
              <a:t>Neighboring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2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6096000" cy="1143000"/>
          </a:xfrm>
        </p:spPr>
        <p:txBody>
          <a:bodyPr/>
          <a:lstStyle/>
          <a:p>
            <a:r>
              <a:rPr lang="fr-FR"/>
              <a:t>Conclusion FATT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773238"/>
            <a:ext cx="7345363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/>
              <a:t>Selection of an enough fine grid</a:t>
            </a:r>
          </a:p>
          <a:p>
            <a:pPr>
              <a:lnSpc>
                <a:spcPct val="90000"/>
              </a:lnSpc>
            </a:pPr>
            <a:r>
              <a:rPr lang="fr-FR"/>
              <a:t>Selection of the a priori model information</a:t>
            </a:r>
          </a:p>
          <a:p>
            <a:pPr>
              <a:lnSpc>
                <a:spcPct val="90000"/>
              </a:lnSpc>
            </a:pPr>
            <a:r>
              <a:rPr lang="fr-FR"/>
              <a:t>Selection of an initial model</a:t>
            </a:r>
          </a:p>
          <a:p>
            <a:pPr>
              <a:lnSpc>
                <a:spcPct val="90000"/>
              </a:lnSpc>
            </a:pPr>
            <a:r>
              <a:rPr lang="fr-FR">
                <a:solidFill>
                  <a:srgbClr val="FF0000"/>
                </a:solidFill>
              </a:rPr>
              <a:t>FMM and BRT for 2PT-RT</a:t>
            </a:r>
          </a:p>
          <a:p>
            <a:pPr>
              <a:lnSpc>
                <a:spcPct val="90000"/>
              </a:lnSpc>
            </a:pPr>
            <a:r>
              <a:rPr lang="fr-FR">
                <a:solidFill>
                  <a:srgbClr val="FF0000"/>
                </a:solidFill>
              </a:rPr>
              <a:t>Time and derivatives estimation</a:t>
            </a:r>
          </a:p>
          <a:p>
            <a:pPr>
              <a:lnSpc>
                <a:spcPct val="90000"/>
              </a:lnSpc>
            </a:pPr>
            <a:r>
              <a:rPr lang="fr-FR">
                <a:solidFill>
                  <a:srgbClr val="FF0000"/>
                </a:solidFill>
              </a:rPr>
              <a:t>LSQR inversion</a:t>
            </a:r>
          </a:p>
          <a:p>
            <a:pPr>
              <a:lnSpc>
                <a:spcPct val="90000"/>
              </a:lnSpc>
            </a:pPr>
            <a:r>
              <a:rPr lang="fr-FR">
                <a:solidFill>
                  <a:srgbClr val="FF0000"/>
                </a:solidFill>
              </a:rPr>
              <a:t>Update the model</a:t>
            </a:r>
          </a:p>
          <a:p>
            <a:pPr>
              <a:lnSpc>
                <a:spcPct val="90000"/>
              </a:lnSpc>
            </a:pPr>
            <a:r>
              <a:rPr lang="fr-FR"/>
              <a:t>Uncertainty analysis (Lanzos or numerical)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80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-100013"/>
            <a:ext cx="6610350" cy="385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2473325"/>
            <a:ext cx="6530975" cy="4384675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0" y="4221088"/>
            <a:ext cx="261302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>
                <a:solidFill>
                  <a:srgbClr val="FF3300"/>
                </a:solidFill>
              </a:rPr>
              <a:t>Dramatic</a:t>
            </a:r>
            <a:r>
              <a:rPr lang="fr-FR" dirty="0" smtClean="0">
                <a:solidFill>
                  <a:srgbClr val="FF3300"/>
                </a:solidFill>
              </a:rPr>
              <a:t> </a:t>
            </a:r>
            <a:r>
              <a:rPr lang="fr-FR" dirty="0" err="1" smtClean="0">
                <a:solidFill>
                  <a:srgbClr val="FF3300"/>
                </a:solidFill>
              </a:rPr>
              <a:t>increase</a:t>
            </a:r>
            <a:r>
              <a:rPr lang="fr-FR" dirty="0" smtClean="0">
                <a:solidFill>
                  <a:srgbClr val="FF3300"/>
                </a:solidFill>
              </a:rPr>
              <a:t> of acquisition </a:t>
            </a:r>
            <a:r>
              <a:rPr lang="fr-FR" dirty="0" err="1" smtClean="0">
                <a:solidFill>
                  <a:srgbClr val="FF3300"/>
                </a:solidFill>
              </a:rPr>
              <a:t>density</a:t>
            </a:r>
            <a:r>
              <a:rPr lang="fr-FR" dirty="0" smtClean="0">
                <a:solidFill>
                  <a:srgbClr val="FF3300"/>
                </a:solidFill>
              </a:rPr>
              <a:t> </a:t>
            </a:r>
            <a:r>
              <a:rPr lang="fr-FR" dirty="0" err="1" smtClean="0">
                <a:solidFill>
                  <a:srgbClr val="FF3300"/>
                </a:solidFill>
              </a:rPr>
              <a:t>both</a:t>
            </a:r>
            <a:r>
              <a:rPr lang="fr-FR" dirty="0" smtClean="0">
                <a:solidFill>
                  <a:srgbClr val="FF3300"/>
                </a:solidFill>
              </a:rPr>
              <a:t> in the </a:t>
            </a:r>
            <a:r>
              <a:rPr lang="fr-FR" dirty="0" err="1" smtClean="0">
                <a:solidFill>
                  <a:srgbClr val="FF3300"/>
                </a:solidFill>
              </a:rPr>
              <a:t>academic</a:t>
            </a:r>
            <a:r>
              <a:rPr lang="fr-FR" dirty="0" smtClean="0">
                <a:solidFill>
                  <a:srgbClr val="FF3300"/>
                </a:solidFill>
              </a:rPr>
              <a:t> world (</a:t>
            </a:r>
            <a:r>
              <a:rPr lang="fr-FR" dirty="0" err="1" smtClean="0">
                <a:solidFill>
                  <a:srgbClr val="FF3300"/>
                </a:solidFill>
              </a:rPr>
              <a:t>increasing</a:t>
            </a:r>
            <a:r>
              <a:rPr lang="fr-FR" dirty="0" smtClean="0">
                <a:solidFill>
                  <a:srgbClr val="FF3300"/>
                </a:solidFill>
              </a:rPr>
              <a:t> </a:t>
            </a:r>
            <a:r>
              <a:rPr lang="fr-FR" dirty="0" err="1" smtClean="0">
                <a:solidFill>
                  <a:srgbClr val="FF3300"/>
                </a:solidFill>
              </a:rPr>
              <a:t>density</a:t>
            </a:r>
            <a:r>
              <a:rPr lang="fr-FR" dirty="0" smtClean="0">
                <a:solidFill>
                  <a:srgbClr val="FF3300"/>
                </a:solidFill>
              </a:rPr>
              <a:t> and in the </a:t>
            </a:r>
            <a:r>
              <a:rPr lang="fr-FR" dirty="0" err="1" smtClean="0">
                <a:solidFill>
                  <a:srgbClr val="FF3300"/>
                </a:solidFill>
              </a:rPr>
              <a:t>industrial</a:t>
            </a:r>
            <a:r>
              <a:rPr lang="fr-FR" dirty="0" smtClean="0">
                <a:solidFill>
                  <a:srgbClr val="FF3300"/>
                </a:solidFill>
              </a:rPr>
              <a:t> world (</a:t>
            </a:r>
            <a:r>
              <a:rPr lang="fr-FR" dirty="0" err="1" smtClean="0">
                <a:solidFill>
                  <a:srgbClr val="FF3300"/>
                </a:solidFill>
              </a:rPr>
              <a:t>continuous</a:t>
            </a:r>
            <a:r>
              <a:rPr lang="fr-FR" dirty="0" smtClean="0">
                <a:solidFill>
                  <a:srgbClr val="FF3300"/>
                </a:solidFill>
              </a:rPr>
              <a:t> </a:t>
            </a:r>
            <a:r>
              <a:rPr lang="fr-FR" dirty="0" err="1" smtClean="0">
                <a:solidFill>
                  <a:srgbClr val="FF3300"/>
                </a:solidFill>
              </a:rPr>
              <a:t>recording</a:t>
            </a:r>
            <a:r>
              <a:rPr lang="fr-FR" dirty="0" smtClean="0">
                <a:solidFill>
                  <a:srgbClr val="FF3300"/>
                </a:solidFill>
              </a:rPr>
              <a:t>)</a:t>
            </a:r>
            <a:endParaRPr lang="fr-FR" dirty="0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305553" y="476672"/>
            <a:ext cx="292419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rgbClr val="0070C0"/>
                </a:solidFill>
              </a:rPr>
              <a:t>General trend </a:t>
            </a:r>
          </a:p>
          <a:p>
            <a:pPr algn="ctr"/>
            <a:r>
              <a:rPr lang="fr-FR" sz="2400" dirty="0" smtClean="0">
                <a:solidFill>
                  <a:srgbClr val="0070C0"/>
                </a:solidFill>
              </a:rPr>
              <a:t>for </a:t>
            </a:r>
          </a:p>
          <a:p>
            <a:pPr algn="ctr"/>
            <a:r>
              <a:rPr lang="fr-FR" sz="2400" dirty="0" err="1" smtClean="0">
                <a:solidFill>
                  <a:srgbClr val="0070C0"/>
                </a:solidFill>
              </a:rPr>
              <a:t>seismic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err="1" smtClean="0">
                <a:solidFill>
                  <a:srgbClr val="0070C0"/>
                </a:solidFill>
              </a:rPr>
              <a:t>tomography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2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15988" y="116632"/>
            <a:ext cx="6096000" cy="1143000"/>
          </a:xfrm>
        </p:spPr>
        <p:txBody>
          <a:bodyPr/>
          <a:lstStyle/>
          <a:p>
            <a:r>
              <a:rPr lang="fr-FR" dirty="0" smtClean="0"/>
              <a:t>IRIS DATA CENTER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136904" cy="550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6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 rot="19444468">
            <a:off x="2110103" y="3190475"/>
            <a:ext cx="4896544" cy="1143000"/>
          </a:xfrm>
        </p:spPr>
        <p:txBody>
          <a:bodyPr/>
          <a:lstStyle/>
          <a:p>
            <a:r>
              <a:rPr lang="fr-FR" dirty="0">
                <a:latin typeface="Script MT Bold" pitchFamily="66" charset="0"/>
                <a:ea typeface="Cambria Math" pitchFamily="18" charset="0"/>
              </a:rPr>
              <a:t>THANK YOU !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137</a:t>
            </a:fld>
            <a:endParaRPr lang="fr-FR"/>
          </a:p>
        </p:txBody>
      </p:sp>
      <p:pic>
        <p:nvPicPr>
          <p:cNvPr id="7" name="Picture 6" descr="globe_caron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85" y="2060848"/>
            <a:ext cx="2527300" cy="243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91533"/>
            <a:ext cx="2247901" cy="220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08" y="332656"/>
            <a:ext cx="79565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8" descr="logo_complet_debut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t="48436" r="30907"/>
          <a:stretch>
            <a:fillRect/>
          </a:stretch>
        </p:blipFill>
        <p:spPr bwMode="auto">
          <a:xfrm>
            <a:off x="697508" y="2060848"/>
            <a:ext cx="3013075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89610" y="1562383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http://seiscope.oca.eu</a:t>
            </a:r>
            <a:endParaRPr lang="fr-FR" dirty="0"/>
          </a:p>
        </p:txBody>
      </p:sp>
      <p:pic>
        <p:nvPicPr>
          <p:cNvPr id="11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526081"/>
            <a:ext cx="2736304" cy="1759700"/>
          </a:xfrm>
        </p:spPr>
      </p:pic>
    </p:spTree>
    <p:extLst>
      <p:ext uri="{BB962C8B-B14F-4D97-AF65-F5344CB8AC3E}">
        <p14:creationId xmlns:p14="http://schemas.microsoft.com/office/powerpoint/2010/main" val="397549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1124744"/>
            <a:ext cx="4103687" cy="1143000"/>
          </a:xfrm>
        </p:spPr>
        <p:txBody>
          <a:bodyPr/>
          <a:lstStyle/>
          <a:p>
            <a:r>
              <a:rPr lang="fr-FR" dirty="0"/>
              <a:t>THANK YOU !</a:t>
            </a:r>
          </a:p>
        </p:txBody>
      </p:sp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1584623" y="3051358"/>
            <a:ext cx="6840760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Many</a:t>
            </a:r>
            <a:r>
              <a:rPr lang="fr-FR" dirty="0"/>
              <a:t> figures have come </a:t>
            </a:r>
            <a:r>
              <a:rPr lang="fr-FR" dirty="0" err="1"/>
              <a:t>from</a:t>
            </a:r>
            <a:r>
              <a:rPr lang="fr-FR" dirty="0"/>
              <a:t> people I have </a:t>
            </a:r>
            <a:r>
              <a:rPr lang="fr-FR" dirty="0" err="1"/>
              <a:t>worked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: </a:t>
            </a:r>
            <a:endParaRPr lang="fr-FR" dirty="0" smtClean="0"/>
          </a:p>
          <a:p>
            <a:pPr>
              <a:spcBef>
                <a:spcPct val="50000"/>
              </a:spcBef>
            </a:pPr>
            <a:endParaRPr lang="fr-FR" dirty="0"/>
          </a:p>
          <a:p>
            <a:pPr algn="ctr">
              <a:spcBef>
                <a:spcPct val="50000"/>
              </a:spcBef>
            </a:pPr>
            <a:r>
              <a:rPr lang="fr-FR" sz="2800" dirty="0" err="1" smtClean="0"/>
              <a:t>many</a:t>
            </a:r>
            <a:r>
              <a:rPr lang="fr-FR" sz="2800" dirty="0" smtClean="0"/>
              <a:t> </a:t>
            </a:r>
            <a:r>
              <a:rPr lang="fr-FR" sz="2800" dirty="0" err="1"/>
              <a:t>thanks</a:t>
            </a:r>
            <a:r>
              <a:rPr lang="fr-FR" sz="2800" dirty="0"/>
              <a:t> to </a:t>
            </a:r>
            <a:r>
              <a:rPr lang="fr-FR" sz="2800" dirty="0" err="1"/>
              <a:t>them</a:t>
            </a:r>
            <a:r>
              <a:rPr lang="fr-FR" sz="2800" dirty="0"/>
              <a:t> !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0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9396536" cy="1143000"/>
          </a:xfrm>
        </p:spPr>
        <p:txBody>
          <a:bodyPr/>
          <a:lstStyle/>
          <a:p>
            <a:r>
              <a:rPr lang="fr-FR" dirty="0" err="1"/>
              <a:t>Delayed</a:t>
            </a:r>
            <a:r>
              <a:rPr lang="fr-FR" dirty="0"/>
              <a:t> </a:t>
            </a:r>
            <a:r>
              <a:rPr lang="fr-FR" dirty="0" err="1">
                <a:solidFill>
                  <a:srgbClr val="FF0000"/>
                </a:solidFill>
              </a:rPr>
              <a:t>Travel</a:t>
            </a:r>
            <a:r>
              <a:rPr lang="fr-FR" dirty="0">
                <a:solidFill>
                  <a:srgbClr val="FF0000"/>
                </a:solidFill>
              </a:rPr>
              <a:t>-time</a:t>
            </a:r>
            <a:r>
              <a:rPr lang="fr-FR" dirty="0"/>
              <a:t> </a:t>
            </a:r>
            <a:r>
              <a:rPr lang="fr-FR" dirty="0" err="1" smtClean="0"/>
              <a:t>Tomography</a:t>
            </a:r>
            <a:r>
              <a:rPr lang="fr-FR" dirty="0"/>
              <a:t/>
            </a:r>
            <a:br>
              <a:rPr lang="fr-FR" dirty="0"/>
            </a:b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139</a:t>
            </a:fld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47411"/>
            <a:ext cx="56292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945138" y="1866311"/>
            <a:ext cx="30836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Still</a:t>
            </a:r>
            <a:r>
              <a:rPr lang="fr-FR" dirty="0" smtClean="0"/>
              <a:t> DTT </a:t>
            </a:r>
            <a:r>
              <a:rPr lang="fr-FR" dirty="0" err="1" smtClean="0"/>
              <a:t>provides</a:t>
            </a:r>
            <a:r>
              <a:rPr lang="fr-FR" dirty="0" smtClean="0"/>
              <a:t> impressive images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 </a:t>
            </a:r>
            <a:r>
              <a:rPr lang="fr-FR" dirty="0" err="1" smtClean="0"/>
              <a:t>believe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DFT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better</a:t>
            </a:r>
            <a:r>
              <a:rPr lang="fr-FR" dirty="0" smtClean="0"/>
              <a:t> images in the future, </a:t>
            </a:r>
            <a:r>
              <a:rPr lang="fr-FR" dirty="0" err="1" smtClean="0"/>
              <a:t>thanks</a:t>
            </a:r>
            <a:r>
              <a:rPr lang="fr-FR" dirty="0" smtClean="0"/>
              <a:t> to </a:t>
            </a:r>
            <a:r>
              <a:rPr lang="fr-FR" dirty="0" err="1" smtClean="0"/>
              <a:t>finer</a:t>
            </a:r>
            <a:r>
              <a:rPr lang="fr-FR" dirty="0" smtClean="0"/>
              <a:t> </a:t>
            </a:r>
            <a:r>
              <a:rPr lang="fr-FR" dirty="0" err="1" smtClean="0"/>
              <a:t>discretization</a:t>
            </a:r>
            <a:r>
              <a:rPr lang="fr-FR" dirty="0" smtClean="0"/>
              <a:t> </a:t>
            </a:r>
            <a:r>
              <a:rPr lang="fr-FR" dirty="0" err="1" smtClean="0"/>
              <a:t>coming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densification of the </a:t>
            </a:r>
            <a:r>
              <a:rPr lang="fr-FR" dirty="0" err="1" smtClean="0"/>
              <a:t>available</a:t>
            </a:r>
            <a:r>
              <a:rPr lang="fr-FR" dirty="0" smtClean="0"/>
              <a:t> data.</a:t>
            </a:r>
          </a:p>
          <a:p>
            <a:endParaRPr lang="fr-FR" dirty="0" smtClean="0"/>
          </a:p>
          <a:p>
            <a:r>
              <a:rPr lang="fr-FR" dirty="0" smtClean="0"/>
              <a:t>(Li &amp; van der </a:t>
            </a:r>
            <a:r>
              <a:rPr lang="fr-FR" dirty="0" err="1" smtClean="0"/>
              <a:t>Hilst</a:t>
            </a:r>
            <a:r>
              <a:rPr lang="fr-FR" dirty="0" smtClean="0"/>
              <a:t>, 2010)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536535" y="764704"/>
                <a:ext cx="5987793" cy="1095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  <a:ea typeface="Cambria Math"/>
                        </a:rPr>
                        <m:t>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s</m:t>
                          </m:r>
                          <m:r>
                            <a:rPr lang="fr-FR" b="0" i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r</m:t>
                          </m:r>
                        </m:e>
                      </m:d>
                      <m:r>
                        <a:rPr lang="fr-FR" b="0" i="0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e>
                              </m:d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fr-FR" b="0" dirty="0" smtClean="0"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35" y="764704"/>
                <a:ext cx="5987793" cy="10958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re 1"/>
          <p:cNvSpPr txBox="1">
            <a:spLocks/>
          </p:cNvSpPr>
          <p:nvPr/>
        </p:nvSpPr>
        <p:spPr bwMode="auto">
          <a:xfrm>
            <a:off x="648072" y="5598368"/>
            <a:ext cx="939653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fr-FR" kern="0" dirty="0" err="1" smtClean="0"/>
              <a:t>Delayed</a:t>
            </a:r>
            <a:r>
              <a:rPr lang="fr-FR" kern="0" dirty="0" smtClean="0"/>
              <a:t> </a:t>
            </a:r>
            <a:r>
              <a:rPr lang="fr-FR" kern="0" dirty="0" smtClean="0">
                <a:solidFill>
                  <a:srgbClr val="FF0000"/>
                </a:solidFill>
              </a:rPr>
              <a:t>Fresnel </a:t>
            </a:r>
            <a:r>
              <a:rPr lang="fr-FR" kern="0" dirty="0" err="1" smtClean="0"/>
              <a:t>Tomography</a:t>
            </a:r>
            <a:r>
              <a:rPr lang="fr-FR" kern="0" dirty="0" smtClean="0"/>
              <a:t/>
            </a:r>
            <a:br>
              <a:rPr lang="fr-FR" kern="0" dirty="0" smtClean="0"/>
            </a:b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699792" y="4725144"/>
                <a:ext cx="3462551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  <a:ea typeface="Cambria Math"/>
                        </a:rPr>
                        <m:t>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725144"/>
                <a:ext cx="3462551" cy="81887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62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700808"/>
            <a:ext cx="7704856" cy="3456384"/>
          </a:xfrm>
        </p:spPr>
        <p:txBody>
          <a:bodyPr/>
          <a:lstStyle/>
          <a:p>
            <a:pPr algn="ctr"/>
            <a:r>
              <a:rPr lang="fr-FR" dirty="0" smtClean="0"/>
              <a:t>How to </a:t>
            </a:r>
            <a:r>
              <a:rPr lang="fr-FR" dirty="0" err="1" smtClean="0"/>
              <a:t>solve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equations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ODE versus PDE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04448" cy="1143000"/>
          </a:xfrm>
        </p:spPr>
        <p:txBody>
          <a:bodyPr/>
          <a:lstStyle/>
          <a:p>
            <a:r>
              <a:rPr lang="fr-FR" dirty="0" err="1" smtClean="0"/>
              <a:t>Delayed</a:t>
            </a:r>
            <a:r>
              <a:rPr lang="fr-FR" dirty="0" smtClean="0"/>
              <a:t> Fresnel </a:t>
            </a:r>
            <a:r>
              <a:rPr lang="fr-FR" dirty="0" err="1" smtClean="0"/>
              <a:t>Tomography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314762" y="1556792"/>
                <a:ext cx="3462551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  <a:ea typeface="Cambria Math"/>
                        </a:rPr>
                        <m:t>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762" y="1556792"/>
                <a:ext cx="3462551" cy="8188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48139"/>
            <a:ext cx="4878289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92080" y="3284984"/>
            <a:ext cx="3528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 amplitude </a:t>
            </a:r>
            <a:r>
              <a:rPr lang="fr-FR" dirty="0" err="1" smtClean="0"/>
              <a:t>measurements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Only</a:t>
            </a:r>
            <a:r>
              <a:rPr lang="fr-FR" dirty="0" smtClean="0"/>
              <a:t> phase information</a:t>
            </a:r>
          </a:p>
          <a:p>
            <a:endParaRPr lang="fr-FR" dirty="0"/>
          </a:p>
          <a:p>
            <a:r>
              <a:rPr lang="fr-FR" dirty="0" err="1" smtClean="0"/>
              <a:t>Valid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dispersive </a:t>
            </a:r>
            <a:r>
              <a:rPr lang="fr-FR" dirty="0" err="1" smtClean="0"/>
              <a:t>waves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Improved</a:t>
            </a:r>
            <a:r>
              <a:rPr lang="fr-FR" dirty="0" smtClean="0"/>
              <a:t> </a:t>
            </a:r>
            <a:r>
              <a:rPr lang="fr-FR" dirty="0" err="1" smtClean="0"/>
              <a:t>resolution</a:t>
            </a:r>
            <a:r>
              <a:rPr lang="fr-FR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092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3" y="-99392"/>
            <a:ext cx="6096000" cy="1143000"/>
          </a:xfrm>
        </p:spPr>
        <p:txBody>
          <a:bodyPr/>
          <a:lstStyle/>
          <a:p>
            <a:r>
              <a:rPr lang="fr-FR" dirty="0" smtClean="0"/>
              <a:t>Windows </a:t>
            </a:r>
            <a:r>
              <a:rPr lang="fr-FR" dirty="0" err="1" smtClean="0"/>
              <a:t>definition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141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8" y="1124744"/>
            <a:ext cx="5458740" cy="497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300192" y="2780928"/>
            <a:ext cx="23519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(LTA/STA;</a:t>
            </a:r>
          </a:p>
          <a:p>
            <a:r>
              <a:rPr lang="fr-FR" dirty="0" smtClean="0"/>
              <a:t>Maggi et al, 2009)</a:t>
            </a:r>
          </a:p>
          <a:p>
            <a:endParaRPr lang="fr-FR" dirty="0"/>
          </a:p>
          <a:p>
            <a:r>
              <a:rPr lang="fr-FR" dirty="0" smtClean="0"/>
              <a:t>(</a:t>
            </a:r>
            <a:r>
              <a:rPr lang="fr-FR" dirty="0" err="1" smtClean="0"/>
              <a:t>Wavelet</a:t>
            </a:r>
            <a:r>
              <a:rPr lang="fr-FR" dirty="0" smtClean="0"/>
              <a:t> </a:t>
            </a:r>
            <a:r>
              <a:rPr lang="fr-FR" dirty="0" err="1" smtClean="0"/>
              <a:t>Freq</a:t>
            </a:r>
            <a:r>
              <a:rPr lang="fr-FR" dirty="0" smtClean="0"/>
              <a:t>/time;</a:t>
            </a:r>
          </a:p>
          <a:p>
            <a:r>
              <a:rPr lang="fr-FR" dirty="0" smtClean="0"/>
              <a:t>Lee and Chen, 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13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2" y="0"/>
            <a:ext cx="6096000" cy="1143000"/>
          </a:xfrm>
        </p:spPr>
        <p:txBody>
          <a:bodyPr/>
          <a:lstStyle/>
          <a:p>
            <a:r>
              <a:rPr lang="fr-FR" dirty="0" smtClean="0"/>
              <a:t>Phases </a:t>
            </a:r>
            <a:r>
              <a:rPr lang="fr-FR" dirty="0" err="1" smtClean="0"/>
              <a:t>measurements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142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4513"/>
            <a:ext cx="7762875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403459" y="6021288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Zaroli</a:t>
            </a:r>
            <a:r>
              <a:rPr lang="fr-FR" dirty="0" smtClean="0"/>
              <a:t> et al,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10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6096000" cy="1143000"/>
          </a:xfrm>
        </p:spPr>
        <p:txBody>
          <a:bodyPr/>
          <a:lstStyle/>
          <a:p>
            <a:r>
              <a:rPr lang="fr-FR" dirty="0" err="1" smtClean="0"/>
              <a:t>Workflow</a:t>
            </a:r>
            <a:r>
              <a:rPr lang="fr-FR" dirty="0" smtClean="0"/>
              <a:t> for DFT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5776" y="1772816"/>
            <a:ext cx="6096000" cy="4114800"/>
          </a:xfrm>
        </p:spPr>
        <p:txBody>
          <a:bodyPr/>
          <a:lstStyle/>
          <a:p>
            <a:r>
              <a:rPr lang="fr-FR" dirty="0" err="1" smtClean="0"/>
              <a:t>Taking</a:t>
            </a:r>
            <a:r>
              <a:rPr lang="fr-FR" dirty="0" smtClean="0"/>
              <a:t> </a:t>
            </a:r>
            <a:r>
              <a:rPr lang="fr-FR" dirty="0" err="1" smtClean="0"/>
              <a:t>seismograms</a:t>
            </a:r>
            <a:endParaRPr lang="fr-FR" dirty="0" smtClean="0"/>
          </a:p>
          <a:p>
            <a:r>
              <a:rPr lang="fr-FR" dirty="0" err="1" smtClean="0"/>
              <a:t>Windowing</a:t>
            </a:r>
            <a:r>
              <a:rPr lang="fr-FR" dirty="0" smtClean="0"/>
              <a:t> phases</a:t>
            </a:r>
          </a:p>
          <a:p>
            <a:r>
              <a:rPr lang="fr-FR" dirty="0" smtClean="0"/>
              <a:t>Picking phases (cross-</a:t>
            </a:r>
            <a:r>
              <a:rPr lang="fr-FR" dirty="0" err="1" smtClean="0"/>
              <a:t>correlation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Definition</a:t>
            </a:r>
            <a:r>
              <a:rPr lang="fr-FR" dirty="0" smtClean="0"/>
              <a:t> of a </a:t>
            </a:r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(L2)</a:t>
            </a:r>
          </a:p>
          <a:p>
            <a:r>
              <a:rPr lang="fr-FR" dirty="0" err="1" smtClean="0"/>
              <a:t>Delayed</a:t>
            </a:r>
            <a:r>
              <a:rPr lang="fr-FR" dirty="0" smtClean="0"/>
              <a:t> Fresnel </a:t>
            </a:r>
            <a:r>
              <a:rPr lang="fr-FR" dirty="0" err="1" smtClean="0"/>
              <a:t>Tomography</a:t>
            </a:r>
            <a:endParaRPr lang="fr-FR" dirty="0" smtClean="0"/>
          </a:p>
          <a:p>
            <a:r>
              <a:rPr lang="fr-FR" dirty="0" smtClean="0"/>
              <a:t>Model perturbation (</a:t>
            </a:r>
            <a:r>
              <a:rPr lang="fr-FR" dirty="0" err="1" smtClean="0"/>
              <a:t>velocity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6474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5549" y="0"/>
            <a:ext cx="6096000" cy="1143000"/>
          </a:xfrm>
        </p:spPr>
        <p:txBody>
          <a:bodyPr/>
          <a:lstStyle/>
          <a:p>
            <a:r>
              <a:rPr lang="fr-FR" dirty="0" smtClean="0"/>
              <a:t>Phase </a:t>
            </a:r>
            <a:r>
              <a:rPr lang="fr-FR" dirty="0" err="1" smtClean="0"/>
              <a:t>differences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144</a:t>
            </a:fld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484784"/>
            <a:ext cx="8676456" cy="391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084168" y="558924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Fichtner</a:t>
            </a:r>
            <a:r>
              <a:rPr lang="fr-FR" dirty="0" smtClean="0"/>
              <a:t> et al, 2009)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1" y="5955496"/>
            <a:ext cx="377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do not </a:t>
            </a:r>
            <a:r>
              <a:rPr lang="fr-FR" dirty="0" err="1" smtClean="0"/>
              <a:t>pick</a:t>
            </a:r>
            <a:r>
              <a:rPr lang="fr-FR" dirty="0" smtClean="0"/>
              <a:t> phases as for DFT:</a:t>
            </a:r>
          </a:p>
        </p:txBody>
      </p:sp>
    </p:spTree>
    <p:extLst>
      <p:ext uri="{BB962C8B-B14F-4D97-AF65-F5344CB8AC3E}">
        <p14:creationId xmlns:p14="http://schemas.microsoft.com/office/powerpoint/2010/main" val="37656000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4192" y="0"/>
            <a:ext cx="6096000" cy="1143000"/>
          </a:xfrm>
        </p:spPr>
        <p:txBody>
          <a:bodyPr/>
          <a:lstStyle/>
          <a:p>
            <a:r>
              <a:rPr lang="fr-FR" dirty="0" smtClean="0"/>
              <a:t>Full Phases </a:t>
            </a:r>
            <a:r>
              <a:rPr lang="fr-FR" dirty="0"/>
              <a:t>I</a:t>
            </a:r>
            <a:r>
              <a:rPr lang="fr-FR" dirty="0" smtClean="0"/>
              <a:t>nversion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145</a:t>
            </a:fld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8820472" cy="2835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084168" y="455370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Fichtner</a:t>
            </a:r>
            <a:r>
              <a:rPr lang="fr-FR" dirty="0" smtClean="0"/>
              <a:t> et al, 2009)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5097958"/>
            <a:ext cx="6353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improve</a:t>
            </a:r>
            <a:r>
              <a:rPr lang="fr-FR" dirty="0" smtClean="0"/>
              <a:t> the </a:t>
            </a:r>
            <a:r>
              <a:rPr lang="fr-FR" dirty="0" err="1" smtClean="0"/>
              <a:t>resolution</a:t>
            </a:r>
            <a:r>
              <a:rPr lang="fr-FR" dirty="0" smtClean="0"/>
              <a:t> </a:t>
            </a:r>
            <a:r>
              <a:rPr lang="fr-FR" dirty="0" err="1" smtClean="0"/>
              <a:t>compared</a:t>
            </a:r>
            <a:r>
              <a:rPr lang="fr-FR" dirty="0" smtClean="0"/>
              <a:t> to DFT?</a:t>
            </a:r>
          </a:p>
          <a:p>
            <a:endParaRPr lang="fr-FR" dirty="0"/>
          </a:p>
          <a:p>
            <a:r>
              <a:rPr lang="fr-FR" dirty="0" smtClean="0"/>
              <a:t>If </a:t>
            </a:r>
            <a:r>
              <a:rPr lang="fr-FR" dirty="0" err="1" smtClean="0"/>
              <a:t>equivalent</a:t>
            </a:r>
            <a:r>
              <a:rPr lang="fr-FR" dirty="0" smtClean="0"/>
              <a:t>,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expensive</a:t>
            </a:r>
            <a:r>
              <a:rPr lang="fr-FR" dirty="0" smtClean="0"/>
              <a:t>; if not, </a:t>
            </a:r>
            <a:r>
              <a:rPr lang="fr-FR" dirty="0" err="1" smtClean="0"/>
              <a:t>smooth</a:t>
            </a:r>
            <a:r>
              <a:rPr lang="fr-FR" dirty="0" smtClean="0"/>
              <a:t> transition to FWI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639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1563"/>
            <a:ext cx="6096000" cy="1143000"/>
          </a:xfrm>
        </p:spPr>
        <p:txBody>
          <a:bodyPr/>
          <a:lstStyle/>
          <a:p>
            <a:r>
              <a:rPr lang="fr-FR" dirty="0" err="1" smtClean="0"/>
              <a:t>Workflow</a:t>
            </a:r>
            <a:r>
              <a:rPr lang="fr-FR" dirty="0" smtClean="0"/>
              <a:t> for FPI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916832"/>
            <a:ext cx="8424936" cy="4114800"/>
          </a:xfrm>
        </p:spPr>
        <p:txBody>
          <a:bodyPr/>
          <a:lstStyle/>
          <a:p>
            <a:r>
              <a:rPr lang="fr-FR" dirty="0" err="1" smtClean="0"/>
              <a:t>Taking</a:t>
            </a:r>
            <a:r>
              <a:rPr lang="fr-FR" dirty="0" smtClean="0"/>
              <a:t> </a:t>
            </a:r>
            <a:r>
              <a:rPr lang="fr-FR" dirty="0" err="1" smtClean="0"/>
              <a:t>seismograms</a:t>
            </a:r>
            <a:endParaRPr lang="fr-FR" dirty="0" smtClean="0"/>
          </a:p>
          <a:p>
            <a:r>
              <a:rPr lang="fr-FR" dirty="0" err="1" smtClean="0"/>
              <a:t>Windowing</a:t>
            </a:r>
            <a:r>
              <a:rPr lang="fr-FR" dirty="0" smtClean="0"/>
              <a:t> phases</a:t>
            </a:r>
          </a:p>
          <a:p>
            <a:r>
              <a:rPr lang="fr-FR" dirty="0" err="1" smtClean="0"/>
              <a:t>Definition</a:t>
            </a:r>
            <a:r>
              <a:rPr lang="fr-FR" dirty="0" smtClean="0"/>
              <a:t> of a </a:t>
            </a:r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(time </a:t>
            </a:r>
            <a:r>
              <a:rPr lang="fr-FR" dirty="0" err="1" smtClean="0"/>
              <a:t>differences</a:t>
            </a:r>
            <a:r>
              <a:rPr lang="fr-FR" dirty="0" smtClean="0"/>
              <a:t>)</a:t>
            </a:r>
          </a:p>
          <a:p>
            <a:r>
              <a:rPr lang="fr-FR" dirty="0" smtClean="0"/>
              <a:t>Full phases inversion</a:t>
            </a:r>
          </a:p>
          <a:p>
            <a:r>
              <a:rPr lang="fr-FR" dirty="0" smtClean="0"/>
              <a:t>Model perturbation (</a:t>
            </a:r>
            <a:r>
              <a:rPr lang="fr-FR" dirty="0" err="1" smtClean="0"/>
              <a:t>velocity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0346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0" y="2492896"/>
            <a:ext cx="6096000" cy="1143000"/>
          </a:xfrm>
        </p:spPr>
        <p:txBody>
          <a:bodyPr/>
          <a:lstStyle/>
          <a:p>
            <a:r>
              <a:rPr lang="fr-FR" dirty="0" smtClean="0"/>
              <a:t>END HERE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3033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90488"/>
            <a:ext cx="8229600" cy="1143001"/>
          </a:xfrm>
        </p:spPr>
        <p:txBody>
          <a:bodyPr/>
          <a:lstStyle/>
          <a:p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 smtClean="0"/>
              <a:t>misfit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 </a:t>
            </a:r>
            <a:endParaRPr lang="fr-FR" dirty="0"/>
          </a:p>
        </p:txBody>
      </p:sp>
      <p:graphicFrame>
        <p:nvGraphicFramePr>
          <p:cNvPr id="102404" name="Object 4"/>
          <p:cNvGraphicFramePr>
            <a:graphicFrameLocks noChangeAspect="1"/>
          </p:cNvGraphicFramePr>
          <p:nvPr/>
        </p:nvGraphicFramePr>
        <p:xfrm>
          <a:off x="396875" y="785813"/>
          <a:ext cx="55435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4" name="Equation" r:id="rId4" imgW="2590560" imgH="393480" progId="Equation.3">
                  <p:embed/>
                </p:oleObj>
              </mc:Choice>
              <mc:Fallback>
                <p:oleObj name="Equation" r:id="rId4" imgW="2590560" imgH="393480" progId="Equation.3">
                  <p:embed/>
                  <p:pic>
                    <p:nvPicPr>
                      <p:cNvPr id="1024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785813"/>
                        <a:ext cx="5543550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/>
          <p:cNvGraphicFramePr>
            <a:graphicFrameLocks noChangeAspect="1"/>
          </p:cNvGraphicFramePr>
          <p:nvPr/>
        </p:nvGraphicFramePr>
        <p:xfrm>
          <a:off x="3030538" y="1484313"/>
          <a:ext cx="5316537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5" name="Equation" r:id="rId6" imgW="2323800" imgH="279360" progId="Equation.3">
                  <p:embed/>
                </p:oleObj>
              </mc:Choice>
              <mc:Fallback>
                <p:oleObj name="Equation" r:id="rId6" imgW="2323800" imgH="279360" progId="Equation.3">
                  <p:embed/>
                  <p:pic>
                    <p:nvPicPr>
                      <p:cNvPr id="1024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1484313"/>
                        <a:ext cx="5316537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395288" y="2060575"/>
            <a:ext cx="2952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Scalar product on </a:t>
            </a:r>
            <a:r>
              <a:rPr lang="fr-FR" sz="2000"/>
              <a:t>D x M</a:t>
            </a:r>
          </a:p>
        </p:txBody>
      </p:sp>
      <p:graphicFrame>
        <p:nvGraphicFramePr>
          <p:cNvPr id="102407" name="Object 7"/>
          <p:cNvGraphicFramePr>
            <a:graphicFrameLocks noChangeAspect="1"/>
          </p:cNvGraphicFramePr>
          <p:nvPr/>
        </p:nvGraphicFramePr>
        <p:xfrm>
          <a:off x="979488" y="2420938"/>
          <a:ext cx="71342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6" name="Equation" r:id="rId8" imgW="4203360" imgH="533160" progId="Equation.3">
                  <p:embed/>
                </p:oleObj>
              </mc:Choice>
              <mc:Fallback>
                <p:oleObj name="Equation" r:id="rId8" imgW="4203360" imgH="533160" progId="Equation.3">
                  <p:embed/>
                  <p:pic>
                    <p:nvPicPr>
                      <p:cNvPr id="1024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2420938"/>
                        <a:ext cx="71342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468313" y="3429000"/>
            <a:ext cx="2735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We must minimize</a:t>
            </a:r>
          </a:p>
        </p:txBody>
      </p:sp>
      <p:graphicFrame>
        <p:nvGraphicFramePr>
          <p:cNvPr id="102410" name="Object 10"/>
          <p:cNvGraphicFramePr>
            <a:graphicFrameLocks noChangeAspect="1"/>
          </p:cNvGraphicFramePr>
          <p:nvPr/>
        </p:nvGraphicFramePr>
        <p:xfrm>
          <a:off x="2944813" y="3573463"/>
          <a:ext cx="3211512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7" name="Equation" r:id="rId10" imgW="1892160" imgH="571320" progId="Equation.3">
                  <p:embed/>
                </p:oleObj>
              </mc:Choice>
              <mc:Fallback>
                <p:oleObj name="Equation" r:id="rId10" imgW="1892160" imgH="571320" progId="Equation.3">
                  <p:embed/>
                  <p:pic>
                    <p:nvPicPr>
                      <p:cNvPr id="1024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813" y="3573463"/>
                        <a:ext cx="3211512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1" name="Text Box 11"/>
          <p:cNvSpPr txBox="1">
            <a:spLocks noChangeArrowheads="1"/>
          </p:cNvSpPr>
          <p:nvPr/>
        </p:nvSpPr>
        <p:spPr bwMode="auto">
          <a:xfrm>
            <a:off x="539750" y="4502150"/>
            <a:ext cx="59769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the possible </a:t>
            </a:r>
            <a:r>
              <a:rPr lang="fr-FR" dirty="0" err="1"/>
              <a:t>following</a:t>
            </a:r>
            <a:r>
              <a:rPr lang="fr-FR" dirty="0"/>
              <a:t> factorisation</a:t>
            </a:r>
          </a:p>
        </p:txBody>
      </p:sp>
      <p:graphicFrame>
        <p:nvGraphicFramePr>
          <p:cNvPr id="102412" name="Object 12"/>
          <p:cNvGraphicFramePr>
            <a:graphicFrameLocks noChangeAspect="1"/>
          </p:cNvGraphicFramePr>
          <p:nvPr>
            <p:extLst/>
          </p:nvPr>
        </p:nvGraphicFramePr>
        <p:xfrm>
          <a:off x="2700338" y="4802411"/>
          <a:ext cx="3960812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8" name="Equation" r:id="rId12" imgW="2400120" imgH="520560" progId="Equation.3">
                  <p:embed/>
                </p:oleObj>
              </mc:Choice>
              <mc:Fallback>
                <p:oleObj name="Equation" r:id="rId12" imgW="2400120" imgH="520560" progId="Equation.3">
                  <p:embed/>
                  <p:pic>
                    <p:nvPicPr>
                      <p:cNvPr id="1024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802411"/>
                        <a:ext cx="3960812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13" name="Object 13"/>
          <p:cNvGraphicFramePr>
            <a:graphicFrameLocks noChangeAspect="1"/>
          </p:cNvGraphicFramePr>
          <p:nvPr>
            <p:extLst/>
          </p:nvPr>
        </p:nvGraphicFramePr>
        <p:xfrm>
          <a:off x="755650" y="5373216"/>
          <a:ext cx="223202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9" name="Equation" r:id="rId14" imgW="1155600" imgH="482400" progId="Equation.3">
                  <p:embed/>
                </p:oleObj>
              </mc:Choice>
              <mc:Fallback>
                <p:oleObj name="Equation" r:id="rId14" imgW="1155600" imgH="482400" progId="Equation.3">
                  <p:embed/>
                  <p:pic>
                    <p:nvPicPr>
                      <p:cNvPr id="10241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373216"/>
                        <a:ext cx="2232025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4" name="Text Box 14"/>
          <p:cNvSpPr txBox="1">
            <a:spLocks noChangeArrowheads="1"/>
          </p:cNvSpPr>
          <p:nvPr/>
        </p:nvSpPr>
        <p:spPr bwMode="auto">
          <a:xfrm>
            <a:off x="3492500" y="5589240"/>
            <a:ext cx="532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SVD </a:t>
            </a:r>
            <a:r>
              <a:rPr lang="fr-FR" dirty="0" err="1"/>
              <a:t>decomposition</a:t>
            </a:r>
            <a:r>
              <a:rPr lang="fr-FR" dirty="0"/>
              <a:t> if possible : </a:t>
            </a:r>
            <a:r>
              <a:rPr lang="fr-FR" dirty="0" err="1"/>
              <a:t>please</a:t>
            </a:r>
            <a:r>
              <a:rPr lang="fr-FR" dirty="0"/>
              <a:t> 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sparse</a:t>
            </a:r>
            <a:r>
              <a:rPr lang="fr-FR" dirty="0"/>
              <a:t> matrice good for </a:t>
            </a:r>
            <a:r>
              <a:rPr lang="fr-FR" dirty="0" err="1"/>
              <a:t>tomography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52454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-17463"/>
            <a:ext cx="8229600" cy="1143001"/>
          </a:xfrm>
        </p:spPr>
        <p:txBody>
          <a:bodyPr/>
          <a:lstStyle/>
          <a:p>
            <a:r>
              <a:rPr lang="fr-FR"/>
              <a:t>Tomographic descent  </a:t>
            </a:r>
          </a:p>
        </p:txBody>
      </p:sp>
      <p:graphicFrame>
        <p:nvGraphicFramePr>
          <p:cNvPr id="109572" name="Object 4"/>
          <p:cNvGraphicFramePr>
            <a:graphicFrameLocks noChangeAspect="1"/>
          </p:cNvGraphicFramePr>
          <p:nvPr/>
        </p:nvGraphicFramePr>
        <p:xfrm>
          <a:off x="4067175" y="1052513"/>
          <a:ext cx="321151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79" name="Equation" r:id="rId4" imgW="1892160" imgH="571320" progId="Equation.3">
                  <p:embed/>
                </p:oleObj>
              </mc:Choice>
              <mc:Fallback>
                <p:oleObj name="Equation" r:id="rId4" imgW="1892160" imgH="571320" progId="Equation.3">
                  <p:embed/>
                  <p:pic>
                    <p:nvPicPr>
                      <p:cNvPr id="1095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052513"/>
                        <a:ext cx="3211513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827088" y="1341438"/>
            <a:ext cx="30972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Minimisation of this vector</a:t>
            </a:r>
          </a:p>
        </p:txBody>
      </p:sp>
      <p:graphicFrame>
        <p:nvGraphicFramePr>
          <p:cNvPr id="109574" name="Object 6"/>
          <p:cNvGraphicFramePr>
            <a:graphicFrameLocks noChangeAspect="1"/>
          </p:cNvGraphicFramePr>
          <p:nvPr/>
        </p:nvGraphicFramePr>
        <p:xfrm>
          <a:off x="3563938" y="2060575"/>
          <a:ext cx="2074862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80" name="Equation" r:id="rId6" imgW="1066680" imgH="482400" progId="Equation.3">
                  <p:embed/>
                </p:oleObj>
              </mc:Choice>
              <mc:Fallback>
                <p:oleObj name="Equation" r:id="rId6" imgW="1066680" imgH="482400" progId="Equation.3">
                  <p:embed/>
                  <p:pic>
                    <p:nvPicPr>
                      <p:cNvPr id="1095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060575"/>
                        <a:ext cx="2074862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900113" y="2341563"/>
            <a:ext cx="2016125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If one computes</a:t>
            </a:r>
          </a:p>
          <a:p>
            <a:pPr>
              <a:spcBef>
                <a:spcPct val="50000"/>
              </a:spcBef>
            </a:pPr>
            <a:endParaRPr lang="fr-FR"/>
          </a:p>
          <a:p>
            <a:pPr>
              <a:spcBef>
                <a:spcPct val="50000"/>
              </a:spcBef>
            </a:pPr>
            <a:r>
              <a:rPr lang="fr-FR"/>
              <a:t>then</a:t>
            </a:r>
          </a:p>
        </p:txBody>
      </p:sp>
      <p:graphicFrame>
        <p:nvGraphicFramePr>
          <p:cNvPr id="109576" name="Object 8"/>
          <p:cNvGraphicFramePr>
            <a:graphicFrameLocks noChangeAspect="1"/>
          </p:cNvGraphicFramePr>
          <p:nvPr/>
        </p:nvGraphicFramePr>
        <p:xfrm>
          <a:off x="2916238" y="3071813"/>
          <a:ext cx="4032250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81" name="Equation" r:id="rId8" imgW="2070000" imgH="482400" progId="Equation.3">
                  <p:embed/>
                </p:oleObj>
              </mc:Choice>
              <mc:Fallback>
                <p:oleObj name="Equation" r:id="rId8" imgW="2070000" imgH="482400" progId="Equation.3">
                  <p:embed/>
                  <p:pic>
                    <p:nvPicPr>
                      <p:cNvPr id="1095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071813"/>
                        <a:ext cx="4032250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900113" y="4221163"/>
            <a:ext cx="71294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Gaussian error distribution of data and of a posteriori model</a:t>
            </a:r>
          </a:p>
          <a:p>
            <a:pPr>
              <a:spcBef>
                <a:spcPct val="50000"/>
              </a:spcBef>
            </a:pPr>
            <a:r>
              <a:rPr lang="fr-FR"/>
              <a:t>Easy implementation once G</a:t>
            </a:r>
            <a:r>
              <a:rPr lang="fr-FR" baseline="-25000"/>
              <a:t>k </a:t>
            </a:r>
            <a:r>
              <a:rPr lang="fr-FR"/>
              <a:t>has been computed</a:t>
            </a: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1339156" y="5413375"/>
            <a:ext cx="63357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Extension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Sech</a:t>
            </a:r>
            <a:r>
              <a:rPr lang="fr-FR" dirty="0"/>
              <a:t> transformation (</a:t>
            </a:r>
            <a:r>
              <a:rPr lang="fr-FR" dirty="0" err="1"/>
              <a:t>reducing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keeping</a:t>
            </a:r>
            <a:r>
              <a:rPr lang="fr-FR" dirty="0"/>
              <a:t> L</a:t>
            </a:r>
            <a:r>
              <a:rPr lang="fr-FR" baseline="30000" dirty="0"/>
              <a:t>2</a:t>
            </a:r>
            <a:r>
              <a:rPr lang="fr-FR" dirty="0"/>
              <a:t> </a:t>
            </a:r>
            <a:r>
              <a:rPr lang="fr-FR" dirty="0" err="1"/>
              <a:t>norm</a:t>
            </a:r>
            <a:r>
              <a:rPr lang="fr-FR" dirty="0"/>
              <a:t> </a:t>
            </a:r>
            <a:r>
              <a:rPr lang="fr-FR" dirty="0" err="1"/>
              <a:t>simplicity</a:t>
            </a:r>
            <a:r>
              <a:rPr lang="fr-FR" dirty="0"/>
              <a:t>)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772816"/>
            <a:ext cx="6096000" cy="4176464"/>
          </a:xfrm>
        </p:spPr>
        <p:txBody>
          <a:bodyPr/>
          <a:lstStyle/>
          <a:p>
            <a:pPr algn="ctr"/>
            <a:r>
              <a:rPr lang="fr-FR" dirty="0" smtClean="0"/>
              <a:t>ODE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Lagrangian</a:t>
            </a:r>
            <a:r>
              <a:rPr lang="fr-FR" dirty="0" smtClean="0"/>
              <a:t> formulation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/>
              <a:t>W</a:t>
            </a:r>
            <a:r>
              <a:rPr lang="fr-FR" dirty="0" err="1" smtClean="0"/>
              <a:t>avefront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0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4450"/>
            <a:ext cx="6096000" cy="1143000"/>
          </a:xfrm>
        </p:spPr>
        <p:txBody>
          <a:bodyPr/>
          <a:lstStyle/>
          <a:p>
            <a:r>
              <a:rPr lang="fr-FR"/>
              <a:t>THE C</a:t>
            </a:r>
            <a:r>
              <a:rPr lang="fr-FR" baseline="-25000"/>
              <a:t>m</a:t>
            </a:r>
            <a:r>
              <a:rPr lang="fr-FR" baseline="30000"/>
              <a:t>-1/2</a:t>
            </a:r>
            <a:r>
              <a:rPr lang="fr-FR"/>
              <a:t> MATRICE </a:t>
            </a:r>
          </a:p>
        </p:txBody>
      </p:sp>
      <p:graphicFrame>
        <p:nvGraphicFramePr>
          <p:cNvPr id="15368" name="Object 8"/>
          <p:cNvGraphicFramePr>
            <a:graphicFrameLocks noGrp="1" noChangeAspect="1"/>
          </p:cNvGraphicFramePr>
          <p:nvPr>
            <p:ph sz="half" idx="1"/>
          </p:nvPr>
        </p:nvGraphicFramePr>
        <p:xfrm>
          <a:off x="323850" y="2852738"/>
          <a:ext cx="360045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18" name="Equation" r:id="rId4" imgW="1485720" imgH="457200" progId="Equation.3">
                  <p:embed/>
                </p:oleObj>
              </mc:Choice>
              <mc:Fallback>
                <p:oleObj name="Equation" r:id="rId4" imgW="14857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852738"/>
                        <a:ext cx="360045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29" y="2132856"/>
            <a:ext cx="4854575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760244" y="908720"/>
            <a:ext cx="2808288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Shape </a:t>
            </a:r>
            <a:r>
              <a:rPr lang="fr-FR" dirty="0" err="1"/>
              <a:t>independent</a:t>
            </a:r>
            <a:r>
              <a:rPr lang="fr-FR" dirty="0"/>
              <a:t> of </a:t>
            </a:r>
            <a:r>
              <a:rPr lang="fr-FR" dirty="0">
                <a:latin typeface="Symbol" pitchFamily="18" charset="2"/>
              </a:rPr>
              <a:t>l </a:t>
            </a:r>
          </a:p>
          <a:p>
            <a:pPr>
              <a:spcBef>
                <a:spcPct val="50000"/>
              </a:spcBef>
            </a:pPr>
            <a:r>
              <a:rPr lang="fr-FR" dirty="0"/>
              <a:t>Values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>
                <a:latin typeface="Symbol" pitchFamily="18" charset="2"/>
              </a:rPr>
              <a:t>l 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6013276" y="6080126"/>
            <a:ext cx="1943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SATURATION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250825" y="1412875"/>
            <a:ext cx="504190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The matrice Cm has a band diagonal shape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fr-FR"/>
              <a:t> </a:t>
            </a:r>
            <a:r>
              <a:rPr lang="fr-FR">
                <a:latin typeface="Symbol" pitchFamily="18" charset="2"/>
              </a:rPr>
              <a:t>s </a:t>
            </a:r>
            <a:r>
              <a:rPr lang="fr-FR"/>
              <a:t>is the standard error (same for all nodes)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fr-FR">
                <a:latin typeface="Symbol" pitchFamily="18" charset="2"/>
              </a:rPr>
              <a:t> l </a:t>
            </a:r>
            <a:r>
              <a:rPr lang="fr-FR"/>
              <a:t>is the correlation length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323850" y="4149080"/>
            <a:ext cx="59055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n=nx.ny.nz=10</a:t>
            </a:r>
            <a:r>
              <a:rPr lang="fr-FR" baseline="30000" dirty="0"/>
              <a:t>4</a:t>
            </a:r>
            <a:r>
              <a:rPr lang="fr-FR" dirty="0"/>
              <a:t> C</a:t>
            </a:r>
            <a:r>
              <a:rPr lang="fr-FR" baseline="-25000" dirty="0"/>
              <a:t>m</a:t>
            </a:r>
            <a:r>
              <a:rPr lang="fr-FR" dirty="0"/>
              <a:t>=</a:t>
            </a:r>
            <a:r>
              <a:rPr lang="fr-FR" dirty="0" err="1"/>
              <a:t>USU</a:t>
            </a:r>
            <a:r>
              <a:rPr lang="fr-FR" baseline="30000" dirty="0" err="1"/>
              <a:t>t</a:t>
            </a:r>
            <a:r>
              <a:rPr lang="fr-FR" dirty="0"/>
              <a:t> </a:t>
            </a:r>
            <a:endParaRPr lang="fr-FR" dirty="0" smtClean="0"/>
          </a:p>
          <a:p>
            <a:pPr>
              <a:spcBef>
                <a:spcPct val="50000"/>
              </a:spcBef>
            </a:pPr>
            <a:r>
              <a:rPr lang="fr-FR" dirty="0" smtClean="0"/>
              <a:t>(</a:t>
            </a:r>
            <a:r>
              <a:rPr lang="fr-FR" dirty="0" err="1"/>
              <a:t>Lanzos</a:t>
            </a:r>
            <a:r>
              <a:rPr lang="fr-FR" dirty="0"/>
              <a:t> </a:t>
            </a:r>
            <a:r>
              <a:rPr lang="fr-FR" dirty="0" err="1"/>
              <a:t>decomposition</a:t>
            </a:r>
            <a:r>
              <a:rPr lang="fr-FR" dirty="0"/>
              <a:t>)</a:t>
            </a:r>
          </a:p>
        </p:txBody>
      </p:sp>
      <p:graphicFrame>
        <p:nvGraphicFramePr>
          <p:cNvPr id="15372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395288" y="5110163"/>
          <a:ext cx="3097212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19" name="Equation" r:id="rId7" imgW="1104840" imgH="253800" progId="Equation.3">
                  <p:embed/>
                </p:oleObj>
              </mc:Choice>
              <mc:Fallback>
                <p:oleObj name="Equation" r:id="rId7" imgW="1104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110163"/>
                        <a:ext cx="3097212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206149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159750" cy="1143000"/>
          </a:xfrm>
        </p:spPr>
        <p:txBody>
          <a:bodyPr/>
          <a:lstStyle/>
          <a:p>
            <a:r>
              <a:rPr lang="fr-FR"/>
              <a:t>Analysis of coefficients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1852613"/>
            <a:ext cx="4752975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4787900" y="1196752"/>
            <a:ext cx="3744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Values </a:t>
            </a:r>
            <a:r>
              <a:rPr lang="fr-FR" dirty="0" err="1"/>
              <a:t>independent</a:t>
            </a:r>
            <a:r>
              <a:rPr lang="fr-FR" dirty="0"/>
              <a:t> of n (n&gt;5000)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287337" y="1380108"/>
            <a:ext cx="403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Values are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</a:t>
            </a:r>
            <a:r>
              <a:rPr lang="fr-FR" dirty="0">
                <a:latin typeface="Symbol" pitchFamily="18" charset="2"/>
              </a:rPr>
              <a:t>s</a:t>
            </a:r>
            <a:r>
              <a:rPr lang="fr-FR" dirty="0"/>
              <a:t> and </a:t>
            </a:r>
            <a:r>
              <a:rPr lang="fr-FR" dirty="0">
                <a:latin typeface="Symbol" pitchFamily="18" charset="2"/>
              </a:rPr>
              <a:t>l</a:t>
            </a:r>
          </a:p>
        </p:txBody>
      </p:sp>
      <p:graphicFrame>
        <p:nvGraphicFramePr>
          <p:cNvPr id="18439" name="Object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670475"/>
              </p:ext>
            </p:extLst>
          </p:nvPr>
        </p:nvGraphicFramePr>
        <p:xfrm>
          <a:off x="1316037" y="1988840"/>
          <a:ext cx="19748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2" name="Equation" r:id="rId5" imgW="1079280" imgH="253800" progId="Equation.3">
                  <p:embed/>
                </p:oleObj>
              </mc:Choice>
              <mc:Fallback>
                <p:oleObj name="Equation" r:id="rId5" imgW="1079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7" y="1988840"/>
                        <a:ext cx="197485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179512" y="2924944"/>
            <a:ext cx="395922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Typical</a:t>
            </a:r>
            <a:r>
              <a:rPr lang="fr-FR" dirty="0"/>
              <a:t> sizes 200x200x50</a:t>
            </a:r>
          </a:p>
          <a:p>
            <a:pPr>
              <a:spcBef>
                <a:spcPct val="50000"/>
              </a:spcBef>
            </a:pPr>
            <a:r>
              <a:rPr lang="fr-FR" dirty="0" err="1"/>
              <a:t>deduced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20x20x5 (few minutes)</a:t>
            </a:r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 err="1"/>
              <a:t>Strategy</a:t>
            </a:r>
            <a:r>
              <a:rPr lang="fr-FR" dirty="0"/>
              <a:t> of </a:t>
            </a:r>
            <a:r>
              <a:rPr lang="fr-FR" dirty="0" err="1"/>
              <a:t>libraries</a:t>
            </a:r>
            <a:r>
              <a:rPr lang="fr-FR" dirty="0"/>
              <a:t> of C</a:t>
            </a:r>
            <a:r>
              <a:rPr lang="fr-FR" baseline="-25000" dirty="0"/>
              <a:t>m</a:t>
            </a:r>
            <a:r>
              <a:rPr lang="fr-FR" baseline="30000" dirty="0"/>
              <a:t>-1/2</a:t>
            </a:r>
            <a:r>
              <a:rPr lang="fr-FR" dirty="0"/>
              <a:t> for </a:t>
            </a:r>
            <a:r>
              <a:rPr lang="fr-FR" dirty="0" err="1"/>
              <a:t>various</a:t>
            </a:r>
            <a:r>
              <a:rPr lang="fr-FR" dirty="0">
                <a:latin typeface="Symbol" pitchFamily="18" charset="2"/>
              </a:rPr>
              <a:t> l </a:t>
            </a:r>
            <a:r>
              <a:rPr lang="fr-FR" dirty="0"/>
              <a:t>and </a:t>
            </a:r>
            <a:r>
              <a:rPr lang="fr-FR" dirty="0">
                <a:latin typeface="Symbol" pitchFamily="18" charset="2"/>
              </a:rPr>
              <a:t>s</a:t>
            </a:r>
            <a:r>
              <a:rPr lang="fr-FR" dirty="0"/>
              <a:t>=</a:t>
            </a:r>
            <a:r>
              <a:rPr lang="fr-FR" dirty="0">
                <a:latin typeface="Symbol" pitchFamily="18" charset="2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fr-FR" dirty="0" err="1"/>
              <a:t>Other</a:t>
            </a:r>
            <a:r>
              <a:rPr lang="fr-FR" dirty="0"/>
              <a:t> coefficients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deduced</a:t>
            </a: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/>
              <a:t>R: C</a:t>
            </a:r>
            <a:r>
              <a:rPr lang="fr-FR" baseline="-25000" dirty="0"/>
              <a:t>m</a:t>
            </a:r>
            <a:r>
              <a:rPr lang="fr-FR" baseline="30000" dirty="0"/>
              <a:t>-1/2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matrice 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07630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4381500" cy="1143000"/>
          </a:xfrm>
        </p:spPr>
        <p:txBody>
          <a:bodyPr/>
          <a:lstStyle/>
          <a:p>
            <a:r>
              <a:rPr lang="fr-FR"/>
              <a:t>An example </a:t>
            </a:r>
          </a:p>
        </p:txBody>
      </p:sp>
      <p:pic>
        <p:nvPicPr>
          <p:cNvPr id="204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1275" y="1700808"/>
            <a:ext cx="5037138" cy="45259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356100" y="5661025"/>
            <a:ext cx="760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>
                <a:latin typeface="Symbol" pitchFamily="18" charset="2"/>
              </a:rPr>
              <a:t>l</a:t>
            </a:r>
            <a:r>
              <a:rPr lang="fr-FR"/>
              <a:t>=0.8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6445249" y="28575"/>
            <a:ext cx="2303463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err="1">
                <a:latin typeface="Symbol" pitchFamily="18" charset="2"/>
              </a:rPr>
              <a:t>s</a:t>
            </a:r>
            <a:r>
              <a:rPr lang="fr-FR" sz="2400" baseline="-25000" dirty="0" err="1"/>
              <a:t>v</a:t>
            </a:r>
            <a:r>
              <a:rPr lang="fr-FR" sz="2400" dirty="0"/>
              <a:t>=100 km/s</a:t>
            </a:r>
          </a:p>
          <a:p>
            <a:pPr>
              <a:spcBef>
                <a:spcPct val="50000"/>
              </a:spcBef>
            </a:pPr>
            <a:r>
              <a:rPr lang="fr-FR" sz="2400" dirty="0" err="1">
                <a:latin typeface="Symbol" pitchFamily="18" charset="2"/>
              </a:rPr>
              <a:t>s</a:t>
            </a:r>
            <a:r>
              <a:rPr lang="fr-FR" sz="2400" baseline="-25000" dirty="0" err="1"/>
              <a:t>x</a:t>
            </a:r>
            <a:r>
              <a:rPr lang="fr-FR" sz="2400" dirty="0"/>
              <a:t>=100 km</a:t>
            </a:r>
          </a:p>
          <a:p>
            <a:pPr>
              <a:spcBef>
                <a:spcPct val="50000"/>
              </a:spcBef>
            </a:pPr>
            <a:r>
              <a:rPr lang="fr-FR" sz="2400" dirty="0">
                <a:latin typeface="Symbol" pitchFamily="18" charset="2"/>
              </a:rPr>
              <a:t>s</a:t>
            </a:r>
            <a:r>
              <a:rPr lang="fr-FR" sz="2400" baseline="-25000" dirty="0"/>
              <a:t>t</a:t>
            </a:r>
            <a:r>
              <a:rPr lang="fr-FR" sz="2400" dirty="0"/>
              <a:t>=100 s</a:t>
            </a:r>
          </a:p>
          <a:p>
            <a:pPr>
              <a:spcBef>
                <a:spcPct val="50000"/>
              </a:spcBef>
            </a:pPr>
            <a:endParaRPr lang="fr-FR" sz="2400" dirty="0"/>
          </a:p>
        </p:txBody>
      </p:sp>
      <p:grpSp>
        <p:nvGrpSpPr>
          <p:cNvPr id="5" name="Groupe 4"/>
          <p:cNvGrpSpPr/>
          <p:nvPr/>
        </p:nvGrpSpPr>
        <p:grpSpPr>
          <a:xfrm>
            <a:off x="827088" y="3861048"/>
            <a:ext cx="2305050" cy="2455863"/>
            <a:chOff x="827088" y="4076700"/>
            <a:chExt cx="2305050" cy="2455863"/>
          </a:xfrm>
        </p:grpSpPr>
        <p:pic>
          <p:nvPicPr>
            <p:cNvPr id="2048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88" y="4365625"/>
              <a:ext cx="2305050" cy="177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1508125" y="4076700"/>
              <a:ext cx="7604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dirty="0">
                  <a:latin typeface="Symbol" pitchFamily="18" charset="2"/>
                </a:rPr>
                <a:t>l</a:t>
              </a:r>
              <a:r>
                <a:rPr lang="fr-FR" dirty="0"/>
                <a:t>=0.1</a:t>
              </a:r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1187450" y="6165850"/>
              <a:ext cx="18716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Ray imprints</a:t>
              </a:r>
            </a:p>
          </p:txBody>
        </p:sp>
      </p:grp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323850" y="1557338"/>
            <a:ext cx="3455988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Same numerical grid for all simulations (either 100x100 or 400x400)</a:t>
            </a:r>
          </a:p>
          <a:p>
            <a:pPr>
              <a:spcBef>
                <a:spcPct val="50000"/>
              </a:spcBef>
            </a:pPr>
            <a:r>
              <a:rPr lang="fr-FR"/>
              <a:t>Same results at the limit of numerical precision related to the estimation of the sensitivity matrice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54033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208963" cy="1143000"/>
          </a:xfrm>
        </p:spPr>
        <p:txBody>
          <a:bodyPr/>
          <a:lstStyle/>
          <a:p>
            <a:r>
              <a:rPr lang="fr-FR"/>
              <a:t>Illustration of selection {</a:t>
            </a:r>
            <a:r>
              <a:rPr lang="fr-FR">
                <a:latin typeface="Symbol" pitchFamily="18" charset="2"/>
              </a:rPr>
              <a:t>l</a:t>
            </a:r>
            <a:r>
              <a:rPr lang="fr-FR"/>
              <a:t>,</a:t>
            </a:r>
            <a:r>
              <a:rPr lang="fr-FR">
                <a:latin typeface="Symbol" pitchFamily="18" charset="2"/>
              </a:rPr>
              <a:t>s</a:t>
            </a:r>
            <a:r>
              <a:rPr lang="fr-FR" baseline="-25000"/>
              <a:t>v</a:t>
            </a:r>
            <a:r>
              <a:rPr lang="fr-FR"/>
              <a:t>}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682750"/>
            <a:ext cx="4464050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484313"/>
            <a:ext cx="4373562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5364163" y="4508500"/>
            <a:ext cx="2808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latin typeface="Symbol" pitchFamily="18" charset="2"/>
              </a:rPr>
              <a:t>l</a:t>
            </a:r>
            <a:r>
              <a:rPr lang="fr-FR"/>
              <a:t>= 5 km and </a:t>
            </a:r>
            <a:r>
              <a:rPr lang="fr-FR">
                <a:latin typeface="Symbol" pitchFamily="18" charset="2"/>
              </a:rPr>
              <a:t>s</a:t>
            </a:r>
            <a:r>
              <a:rPr lang="fr-FR" baseline="-25000"/>
              <a:t>v</a:t>
            </a:r>
            <a:r>
              <a:rPr lang="fr-FR"/>
              <a:t>= 3 km/s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643438" y="5229225"/>
            <a:ext cx="4465637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Error function analysis will give us optimal values of a priori standard error and correlation length (2D analysis)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395288" y="4508500"/>
            <a:ext cx="2663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/>
          </a:p>
        </p:txBody>
      </p:sp>
      <p:pic>
        <p:nvPicPr>
          <p:cNvPr id="2151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221163"/>
            <a:ext cx="2366962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2916238" y="5157788"/>
            <a:ext cx="158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latin typeface="Symbol" pitchFamily="18" charset="2"/>
              </a:rPr>
              <a:t>s</a:t>
            </a:r>
            <a:r>
              <a:rPr lang="fr-FR" baseline="-25000"/>
              <a:t>v</a:t>
            </a:r>
            <a:r>
              <a:rPr lang="fr-FR"/>
              <a:t> influence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3059113" y="3925888"/>
            <a:ext cx="1512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latin typeface="Symbol" pitchFamily="18" charset="2"/>
              </a:rPr>
              <a:t>l</a:t>
            </a:r>
            <a:r>
              <a:rPr lang="fr-FR"/>
              <a:t> influence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901931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-26988"/>
            <a:ext cx="8229600" cy="1143001"/>
          </a:xfrm>
        </p:spPr>
        <p:txBody>
          <a:bodyPr/>
          <a:lstStyle/>
          <a:p>
            <a:r>
              <a:rPr lang="fr-FR"/>
              <a:t>A posteriori information</a:t>
            </a: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2" y="1372295"/>
            <a:ext cx="7099300" cy="51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468313" y="830263"/>
            <a:ext cx="6048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What is the meaning of the « final » model we provide ?</a:t>
            </a:r>
          </a:p>
        </p:txBody>
      </p:sp>
      <p:sp>
        <p:nvSpPr>
          <p:cNvPr id="115718" name="Text Box 6"/>
          <p:cNvSpPr txBox="1">
            <a:spLocks noChangeArrowheads="1"/>
          </p:cNvSpPr>
          <p:nvPr/>
        </p:nvSpPr>
        <p:spPr bwMode="auto">
          <a:xfrm>
            <a:off x="251371" y="5798592"/>
            <a:ext cx="158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acceptable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236152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47663"/>
            <a:ext cx="5113338" cy="993775"/>
          </a:xfrm>
        </p:spPr>
        <p:txBody>
          <a:bodyPr/>
          <a:lstStyle/>
          <a:p>
            <a:r>
              <a:rPr lang="fr-FR" sz="4400"/>
              <a:t>Probability density</a:t>
            </a:r>
            <a:br>
              <a:rPr lang="fr-FR" sz="4400"/>
            </a:br>
            <a:endParaRPr lang="fr-FR" sz="4400"/>
          </a:p>
        </p:txBody>
      </p:sp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4681537" cy="330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5435600" y="2636838"/>
          <a:ext cx="302418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9" name="Equation" r:id="rId5" imgW="1473120" imgH="215640" progId="Equation.3">
                  <p:embed/>
                </p:oleObj>
              </mc:Choice>
              <mc:Fallback>
                <p:oleObj name="Equation" r:id="rId5" imgW="1473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636838"/>
                        <a:ext cx="3024188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684213" y="4797425"/>
            <a:ext cx="7272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The probability density in the model space is related to the </a:t>
            </a:r>
          </a:p>
        </p:txBody>
      </p:sp>
      <p:sp>
        <p:nvSpPr>
          <p:cNvPr id="113671" name="Text Box 7"/>
          <p:cNvSpPr txBox="1">
            <a:spLocks noChangeArrowheads="1"/>
          </p:cNvSpPr>
          <p:nvPr/>
        </p:nvSpPr>
        <p:spPr bwMode="auto">
          <a:xfrm>
            <a:off x="5148263" y="692150"/>
            <a:ext cx="2519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Data space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155</a:t>
            </a:fld>
            <a:endParaRPr lang="fr-FR"/>
          </a:p>
        </p:txBody>
      </p:sp>
    </p:spTree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Different informations</a:t>
            </a:r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484313"/>
            <a:ext cx="6335712" cy="468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156</a:t>
            </a:fld>
            <a:endParaRPr lang="fr-FR"/>
          </a:p>
        </p:txBody>
      </p:sp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88913"/>
            <a:ext cx="6096000" cy="1143000"/>
          </a:xfrm>
        </p:spPr>
        <p:txBody>
          <a:bodyPr/>
          <a:lstStyle/>
          <a:p>
            <a:r>
              <a:rPr lang="fr-FR"/>
              <a:t>Perspectives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1700213"/>
            <a:ext cx="6096000" cy="4114800"/>
          </a:xfrm>
        </p:spPr>
        <p:txBody>
          <a:bodyPr/>
          <a:lstStyle/>
          <a:p>
            <a:r>
              <a:rPr lang="fr-FR" sz="2000"/>
              <a:t>A priori model covariance : location dependent</a:t>
            </a:r>
          </a:p>
          <a:p>
            <a:pPr>
              <a:buFont typeface="Wingdings" pitchFamily="2" charset="2"/>
              <a:buNone/>
            </a:pPr>
            <a:r>
              <a:rPr lang="fr-FR" sz="2000"/>
              <a:t>			wavelet decomposition allows local analysis</a:t>
            </a:r>
          </a:p>
          <a:p>
            <a:pPr>
              <a:buFont typeface="Wingdings" pitchFamily="2" charset="2"/>
              <a:buNone/>
            </a:pPr>
            <a:r>
              <a:rPr lang="fr-FR" sz="2000"/>
              <a:t>(work of Matthieu Delost-Geoazur)</a:t>
            </a:r>
          </a:p>
          <a:p>
            <a:r>
              <a:rPr lang="fr-FR" sz="2000"/>
              <a:t>Fresnel tomography : introduction of the first Fresnel zone influence in the forward problem</a:t>
            </a:r>
          </a:p>
          <a:p>
            <a:pPr>
              <a:buFont typeface="Wingdings" pitchFamily="2" charset="2"/>
              <a:buNone/>
            </a:pPr>
            <a:r>
              <a:rPr lang="fr-FR" sz="2000"/>
              <a:t>(work of Stéphanie Gautier-Montpellier)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025165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404813"/>
            <a:ext cx="7788275" cy="1143000"/>
          </a:xfrm>
        </p:spPr>
        <p:txBody>
          <a:bodyPr/>
          <a:lstStyle/>
          <a:p>
            <a:r>
              <a:rPr lang="fr-FR" sz="6000"/>
              <a:t>Kirchhoff approximation</a:t>
            </a:r>
            <a:endParaRPr lang="en-US" sz="600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4138" y="3886200"/>
            <a:ext cx="6435725" cy="2209800"/>
          </a:xfrm>
        </p:spPr>
        <p:txBody>
          <a:bodyPr/>
          <a:lstStyle/>
          <a:p>
            <a:pPr marL="609600" indent="-609600">
              <a:buFontTx/>
              <a:buAutoNum type="arabicParenR"/>
            </a:pPr>
            <a:r>
              <a:rPr lang="fr-FR" sz="2000"/>
              <a:t>Representation theorem</a:t>
            </a:r>
            <a:endParaRPr lang="en-US" sz="2000"/>
          </a:p>
          <a:p>
            <a:pPr marL="609600" indent="-609600">
              <a:buFontTx/>
              <a:buAutoNum type="arabicParenR"/>
            </a:pPr>
            <a:r>
              <a:rPr lang="fr-FR" sz="2000"/>
              <a:t>Kirchhoff summation</a:t>
            </a:r>
          </a:p>
          <a:p>
            <a:pPr marL="609600" indent="-609600">
              <a:buFontTx/>
              <a:buAutoNum type="arabicParenR"/>
            </a:pPr>
            <a:r>
              <a:rPr lang="fr-FR" sz="2000"/>
              <a:t>Reciprocity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14" name="Picture 2" descr="fronti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09" r="25490"/>
          <a:stretch>
            <a:fillRect/>
          </a:stretch>
        </p:blipFill>
        <p:spPr bwMode="auto">
          <a:xfrm>
            <a:off x="1676400" y="1714500"/>
            <a:ext cx="57912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159</a:t>
            </a:fld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7874074" cy="1143000"/>
          </a:xfrm>
        </p:spPr>
        <p:txBody>
          <a:bodyPr/>
          <a:lstStyle/>
          <a:p>
            <a:r>
              <a:rPr lang="fr-FR" dirty="0" err="1" smtClean="0"/>
              <a:t>Methods</a:t>
            </a:r>
            <a:r>
              <a:rPr lang="fr-FR" dirty="0" smtClean="0"/>
              <a:t> of </a:t>
            </a:r>
            <a:r>
              <a:rPr lang="fr-FR" dirty="0" err="1" smtClean="0"/>
              <a:t>characteristics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484784"/>
            <a:ext cx="7344816" cy="411480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geometry</a:t>
            </a:r>
            <a:r>
              <a:rPr lang="fr-FR" dirty="0" smtClean="0"/>
              <a:t> </a:t>
            </a:r>
            <a:r>
              <a:rPr lang="fr-FR" sz="2400" dirty="0" smtClean="0"/>
              <a:t>(Courant &amp; Hilbert, 1966)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 smtClean="0"/>
              <a:t>Non-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ordinary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equations</a:t>
            </a:r>
            <a:endParaRPr lang="fr-FR" dirty="0" smtClean="0"/>
          </a:p>
          <a:p>
            <a:pPr>
              <a:buFont typeface="Wingdings" pitchFamily="2" charset="2"/>
              <a:buChar char="v"/>
            </a:pPr>
            <a:r>
              <a:rPr lang="fr-FR" dirty="0" err="1" smtClean="0"/>
              <a:t>Lagrangian</a:t>
            </a:r>
            <a:r>
              <a:rPr lang="fr-FR" dirty="0" smtClean="0"/>
              <a:t> formulation as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integrate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rays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In opposition to </a:t>
            </a:r>
            <a:r>
              <a:rPr lang="fr-FR" dirty="0" err="1" smtClean="0"/>
              <a:t>Eulerian</a:t>
            </a:r>
            <a:r>
              <a:rPr lang="fr-FR" dirty="0" smtClean="0"/>
              <a:t> formulation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compute</a:t>
            </a:r>
            <a:r>
              <a:rPr lang="fr-FR" dirty="0" smtClean="0"/>
              <a:t> (ray) </a:t>
            </a:r>
            <a:r>
              <a:rPr lang="fr-FR" dirty="0" err="1" smtClean="0"/>
              <a:t>quantities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fixed</a:t>
            </a:r>
            <a:r>
              <a:rPr lang="fr-FR" dirty="0" smtClean="0"/>
              <a:t> positions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44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 descr="kirchho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1"/>
          <a:stretch>
            <a:fillRect/>
          </a:stretch>
        </p:blipFill>
        <p:spPr bwMode="auto">
          <a:xfrm>
            <a:off x="685800" y="1371600"/>
            <a:ext cx="7772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160</a:t>
            </a:fld>
            <a:endParaRPr lang="fr-FR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2" name="Picture 2" descr="kirch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7" r="16667"/>
          <a:stretch>
            <a:fillRect/>
          </a:stretch>
        </p:blipFill>
        <p:spPr bwMode="auto">
          <a:xfrm>
            <a:off x="533400" y="1344613"/>
            <a:ext cx="8001000" cy="414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161</a:t>
            </a:fld>
            <a:endParaRPr lang="fr-FR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 descr="kirch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11" r="40196"/>
          <a:stretch>
            <a:fillRect/>
          </a:stretch>
        </p:blipFill>
        <p:spPr bwMode="auto">
          <a:xfrm>
            <a:off x="838200" y="1111250"/>
            <a:ext cx="739140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162</a:t>
            </a:fld>
            <a:endParaRPr lang="fr-FR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 descr="kirch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24" r="36275"/>
          <a:stretch>
            <a:fillRect/>
          </a:stretch>
        </p:blipFill>
        <p:spPr bwMode="auto">
          <a:xfrm>
            <a:off x="990600" y="990600"/>
            <a:ext cx="77724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163</a:t>
            </a:fld>
            <a:endParaRPr lang="fr-FR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476250"/>
            <a:ext cx="7788275" cy="1143000"/>
          </a:xfrm>
        </p:spPr>
        <p:txBody>
          <a:bodyPr/>
          <a:lstStyle/>
          <a:p>
            <a:r>
              <a:rPr lang="fr-FR" sz="6000"/>
              <a:t>Born  approximation</a:t>
            </a:r>
            <a:endParaRPr lang="en-US" sz="6000"/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2349500"/>
            <a:ext cx="6435725" cy="2209800"/>
          </a:xfrm>
        </p:spPr>
        <p:txBody>
          <a:bodyPr/>
          <a:lstStyle/>
          <a:p>
            <a:pPr marL="609600" indent="-609600">
              <a:buFontTx/>
              <a:buAutoNum type="arabicParenR"/>
            </a:pPr>
            <a:r>
              <a:rPr lang="fr-FR" sz="2800"/>
              <a:t>Single scattering approximation</a:t>
            </a:r>
            <a:endParaRPr lang="en-US" sz="2800"/>
          </a:p>
          <a:p>
            <a:pPr marL="609600" indent="-609600">
              <a:buFontTx/>
              <a:buAutoNum type="arabicParenR"/>
            </a:pPr>
            <a:r>
              <a:rPr lang="fr-FR" sz="2800"/>
              <a:t>Surface approximation</a:t>
            </a:r>
            <a:endParaRPr lang="en-US" sz="28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 descr="forgues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5" r="54903"/>
          <a:stretch>
            <a:fillRect/>
          </a:stretch>
        </p:blipFill>
        <p:spPr bwMode="auto">
          <a:xfrm>
            <a:off x="304800" y="838200"/>
            <a:ext cx="4343400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859" name="Text Box 3"/>
          <p:cNvSpPr txBox="1">
            <a:spLocks noChangeArrowheads="1"/>
          </p:cNvSpPr>
          <p:nvPr/>
        </p:nvSpPr>
        <p:spPr bwMode="auto">
          <a:xfrm>
            <a:off x="762000" y="6172200"/>
            <a:ext cx="792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>
                <a:latin typeface="Times New Roman" pitchFamily="18" charset="0"/>
              </a:rPr>
              <a:t>                                                                          </a:t>
            </a:r>
            <a:r>
              <a:rPr lang="fr-FR">
                <a:latin typeface="Times New Roman" pitchFamily="18" charset="0"/>
              </a:rPr>
              <a:t>(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Forgues</a:t>
            </a:r>
            <a:r>
              <a:rPr lang="fr-FR">
                <a:latin typeface="Times New Roman" pitchFamily="18" charset="0"/>
              </a:rPr>
              <a:t> et al., 1996)</a:t>
            </a:r>
            <a:endParaRPr lang="en-US">
              <a:latin typeface="Times New Roman" pitchFamily="18" charset="0"/>
            </a:endParaRPr>
          </a:p>
        </p:txBody>
      </p:sp>
      <p:pic>
        <p:nvPicPr>
          <p:cNvPr id="249860" name="Picture 4" descr="forgues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6" r="58824"/>
          <a:stretch>
            <a:fillRect/>
          </a:stretch>
        </p:blipFill>
        <p:spPr bwMode="auto">
          <a:xfrm>
            <a:off x="5240338" y="1295400"/>
            <a:ext cx="3446462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861" name="Picture 5" descr="forgues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48" r="74510"/>
          <a:stretch>
            <a:fillRect/>
          </a:stretch>
        </p:blipFill>
        <p:spPr bwMode="auto">
          <a:xfrm>
            <a:off x="1828800" y="4367213"/>
            <a:ext cx="1752600" cy="134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165</a:t>
            </a:fld>
            <a:endParaRPr lang="fr-FR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Text Box 2"/>
          <p:cNvSpPr txBox="1">
            <a:spLocks noChangeArrowheads="1"/>
          </p:cNvSpPr>
          <p:nvPr/>
        </p:nvSpPr>
        <p:spPr bwMode="auto">
          <a:xfrm>
            <a:off x="762000" y="6172200"/>
            <a:ext cx="792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>
                <a:latin typeface="Times New Roman" pitchFamily="18" charset="0"/>
              </a:rPr>
              <a:t>                                                                          </a:t>
            </a:r>
            <a:r>
              <a:rPr lang="fr-FR">
                <a:latin typeface="Times New Roman" pitchFamily="18" charset="0"/>
              </a:rPr>
              <a:t>(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Forgues</a:t>
            </a:r>
            <a:r>
              <a:rPr lang="fr-FR">
                <a:latin typeface="Times New Roman" pitchFamily="18" charset="0"/>
              </a:rPr>
              <a:t> et al., 1996)</a:t>
            </a:r>
            <a:endParaRPr lang="en-US">
              <a:latin typeface="Times New Roman" pitchFamily="18" charset="0"/>
            </a:endParaRPr>
          </a:p>
        </p:txBody>
      </p:sp>
      <p:pic>
        <p:nvPicPr>
          <p:cNvPr id="250883" name="Picture 3" descr="forgues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48" r="74510"/>
          <a:stretch>
            <a:fillRect/>
          </a:stretch>
        </p:blipFill>
        <p:spPr bwMode="auto">
          <a:xfrm>
            <a:off x="1828800" y="4367213"/>
            <a:ext cx="1752600" cy="134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884" name="Picture 4" descr="forgues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38" r="47591"/>
          <a:stretch>
            <a:fillRect/>
          </a:stretch>
        </p:blipFill>
        <p:spPr bwMode="auto">
          <a:xfrm>
            <a:off x="228600" y="609600"/>
            <a:ext cx="5029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885" name="Picture 5" descr="forgues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48" r="58339"/>
          <a:stretch>
            <a:fillRect/>
          </a:stretch>
        </p:blipFill>
        <p:spPr bwMode="auto">
          <a:xfrm>
            <a:off x="5127625" y="1295400"/>
            <a:ext cx="34829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166</a:t>
            </a:fld>
            <a:endParaRPr lang="fr-FR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 rot="19444468">
            <a:off x="604527" y="1948461"/>
            <a:ext cx="4896544" cy="1143000"/>
          </a:xfrm>
        </p:spPr>
        <p:txBody>
          <a:bodyPr/>
          <a:lstStyle/>
          <a:p>
            <a:r>
              <a:rPr lang="fr-FR" dirty="0">
                <a:latin typeface="Script MT Bold" pitchFamily="66" charset="0"/>
                <a:ea typeface="Cambria Math" pitchFamily="18" charset="0"/>
              </a:rPr>
              <a:t>THANK YOU !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167</a:t>
            </a:fld>
            <a:endParaRPr lang="fr-FR"/>
          </a:p>
        </p:txBody>
      </p:sp>
      <p:pic>
        <p:nvPicPr>
          <p:cNvPr id="7" name="Picture 6" descr="globe_caron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38" y="342991"/>
            <a:ext cx="2527300" cy="243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91533"/>
            <a:ext cx="2247901" cy="220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 descr="logo_complet_debut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t="48436" r="30907"/>
          <a:stretch>
            <a:fillRect/>
          </a:stretch>
        </p:blipFill>
        <p:spPr bwMode="auto">
          <a:xfrm>
            <a:off x="553928" y="342991"/>
            <a:ext cx="3013075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75498" y="1387070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http://seiscope2.osug.fr</a:t>
            </a:r>
            <a:endParaRPr lang="fr-FR" dirty="0"/>
          </a:p>
        </p:txBody>
      </p:sp>
      <p:pic>
        <p:nvPicPr>
          <p:cNvPr id="11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434873"/>
            <a:ext cx="2736304" cy="1759700"/>
          </a:xfrm>
        </p:spPr>
      </p:pic>
    </p:spTree>
    <p:extLst>
      <p:ext uri="{BB962C8B-B14F-4D97-AF65-F5344CB8AC3E}">
        <p14:creationId xmlns:p14="http://schemas.microsoft.com/office/powerpoint/2010/main" val="427278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168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620688"/>
                <a:ext cx="8549918" cy="504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err="1" smtClean="0">
                    <a:solidFill>
                      <a:srgbClr val="FF0000"/>
                    </a:solidFill>
                  </a:rPr>
                  <a:t>Descent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method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(one-step gradient or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conjugate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gradient or l-BFGS)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   </m:t>
                        </m:r>
                        <m:r>
                          <a:rPr lang="fr-FR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fr-FR" dirty="0" smtClean="0"/>
                  <a:t>(</a:t>
                </a:r>
                <a:r>
                  <a:rPr lang="fr-FR" dirty="0" err="1" smtClean="0"/>
                  <a:t>Sei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Symes</a:t>
                </a:r>
                <a:r>
                  <a:rPr lang="fr-FR" dirty="0" smtClean="0"/>
                  <a:t>, 1994; Leung &amp; Qian, 2006; Taillandier et al, 2009)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620688"/>
                <a:ext cx="8549918" cy="5042919"/>
              </a:xfrm>
              <a:prstGeom prst="rect">
                <a:avLst/>
              </a:prstGeom>
              <a:blipFill rotWithShape="1">
                <a:blip r:embed="rId3"/>
                <a:stretch>
                  <a:fillRect l="-570" t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940152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0070C0"/>
                </a:solidFill>
              </a:rPr>
              <a:t>One-</a:t>
            </a:r>
            <a:r>
              <a:rPr lang="fr-FR" sz="2800" dirty="0" err="1" smtClean="0">
                <a:solidFill>
                  <a:srgbClr val="0070C0"/>
                </a:solidFill>
              </a:rPr>
              <a:t>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3528" y="5517232"/>
                <a:ext cx="8689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forward/</a:t>
                </a:r>
                <a:r>
                  <a:rPr lang="en-US" dirty="0" err="1" smtClean="0"/>
                  <a:t>adjoint</a:t>
                </a:r>
                <a:r>
                  <a:rPr lang="en-US" dirty="0" smtClean="0"/>
                  <a:t> formulation 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gradient</a:t>
                </a:r>
                <a:endParaRPr lang="en-US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17232"/>
                <a:ext cx="8689378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561" b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169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548680"/>
                <a:ext cx="8549918" cy="559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 </a:t>
                </a:r>
                <a:r>
                  <a:rPr lang="fr-F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i="1" smtClean="0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=−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b="0" dirty="0" smtClean="0">
                  <a:ea typeface="Cambria Math"/>
                </a:endParaRPr>
              </a:p>
              <a:p>
                <a:pPr marL="742950" lvl="1" indent="-285750">
                  <a:buFont typeface="Wingdings" pitchFamily="2" charset="2"/>
                  <a:buChar char="v"/>
                </a:pPr>
                <a:r>
                  <a:rPr lang="fr-FR" dirty="0" err="1" smtClean="0"/>
                  <a:t>Truncated</a:t>
                </a:r>
                <a:r>
                  <a:rPr lang="fr-FR" dirty="0" smtClean="0"/>
                  <a:t> Newton </a:t>
                </a:r>
                <a:r>
                  <a:rPr lang="fr-FR" dirty="0" err="1" smtClean="0"/>
                  <a:t>method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based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iterative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</a:t>
                </a:r>
              </a:p>
              <a:p>
                <a:pPr lvl="1"/>
                <a:r>
                  <a:rPr lang="fr-FR" dirty="0" smtClean="0"/>
                  <a:t>(matrix free </a:t>
                </a:r>
                <a:r>
                  <a:rPr lang="fr-FR" dirty="0" err="1" smtClean="0"/>
                  <a:t>approach</a:t>
                </a:r>
                <a:r>
                  <a:rPr lang="fr-FR" dirty="0" smtClean="0"/>
                  <a:t> for </a:t>
                </a:r>
                <a:r>
                  <a:rPr lang="fr-FR" dirty="0" err="1" smtClean="0"/>
                  <a:t>product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fr-FR" dirty="0" smtClean="0"/>
                  <a:t>, </a:t>
                </a:r>
                <a:r>
                  <a:rPr lang="fr-FR" dirty="0" err="1" smtClean="0"/>
                  <a:t>thanks</a:t>
                </a:r>
                <a:r>
                  <a:rPr lang="fr-FR" dirty="0" smtClean="0"/>
                  <a:t> to second-</a:t>
                </a:r>
                <a:r>
                  <a:rPr lang="fr-FR" dirty="0" err="1" smtClean="0"/>
                  <a:t>order</a:t>
                </a:r>
                <a:r>
                  <a:rPr lang="fr-FR" dirty="0" smtClean="0"/>
                  <a:t> adjoint formulation)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                                     (</a:t>
                </a:r>
                <a:r>
                  <a:rPr lang="fr-FR" dirty="0" err="1" smtClean="0"/>
                  <a:t>Métivier</a:t>
                </a:r>
                <a:r>
                  <a:rPr lang="fr-FR" dirty="0" smtClean="0"/>
                  <a:t> et al, 2013)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548680"/>
                <a:ext cx="8549918" cy="5596917"/>
              </a:xfrm>
              <a:prstGeom prst="rect">
                <a:avLst/>
              </a:prstGeom>
              <a:blipFill rotWithShape="1">
                <a:blip r:embed="rId3"/>
                <a:stretch>
                  <a:fillRect l="-570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724128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619672" y="5807774"/>
                <a:ext cx="468859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 smtClean="0">
                    <a:solidFill>
                      <a:srgbClr val="FF0000"/>
                    </a:solidFill>
                  </a:rPr>
                  <a:t>Full </a:t>
                </a:r>
                <a:r>
                  <a:rPr lang="fr-FR" b="0" dirty="0" err="1" smtClean="0">
                    <a:solidFill>
                      <a:srgbClr val="FF0000"/>
                    </a:solidFill>
                  </a:rPr>
                  <a:t>Hessian</a:t>
                </a:r>
                <a:r>
                  <a:rPr lang="fr-FR" b="0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b="0" dirty="0" smtClean="0"/>
                  <a:t>impact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𝐻</m:t>
                    </m:r>
                    <m:r>
                      <a:rPr lang="fr-F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is evaluated</a:t>
                </a:r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807774"/>
                <a:ext cx="4688591" cy="499560"/>
              </a:xfrm>
              <a:prstGeom prst="rect">
                <a:avLst/>
              </a:prstGeom>
              <a:blipFill rotWithShape="1">
                <a:blip r:embed="rId4"/>
                <a:stretch>
                  <a:fillRect l="-1170" r="-390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96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6433914" cy="1143000"/>
          </a:xfrm>
        </p:spPr>
        <p:txBody>
          <a:bodyPr/>
          <a:lstStyle/>
          <a:p>
            <a:r>
              <a:rPr lang="fr-FR" dirty="0" err="1" smtClean="0"/>
              <a:t>Properties</a:t>
            </a:r>
            <a:r>
              <a:rPr lang="fr-FR" dirty="0" smtClean="0"/>
              <a:t> of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ODEs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43608" y="1052736"/>
                <a:ext cx="7416824" cy="4114800"/>
              </a:xfrm>
            </p:spPr>
            <p:txBody>
              <a:bodyPr/>
              <a:lstStyle/>
              <a:p>
                <a:r>
                  <a:rPr lang="fr-FR" dirty="0" smtClean="0"/>
                  <a:t>Intrinsic</a:t>
                </a:r>
                <a:r>
                  <a:rPr lang="fr-FR" dirty="0"/>
                  <a:t> solutions </a:t>
                </a:r>
                <a:r>
                  <a:rPr lang="fr-FR" dirty="0" err="1"/>
                  <a:t>independent</a:t>
                </a:r>
                <a:r>
                  <a:rPr lang="fr-FR" dirty="0"/>
                  <a:t> of the </a:t>
                </a:r>
                <a:r>
                  <a:rPr lang="fr-FR" dirty="0" err="1"/>
                  <a:t>coordinate</a:t>
                </a:r>
                <a:r>
                  <a:rPr lang="fr-FR" dirty="0"/>
                  <a:t> </a:t>
                </a:r>
                <a:r>
                  <a:rPr lang="fr-FR" dirty="0" err="1"/>
                  <a:t>sytem</a:t>
                </a:r>
                <a:r>
                  <a:rPr lang="fr-FR" dirty="0"/>
                  <a:t> </a:t>
                </a:r>
                <a:r>
                  <a:rPr lang="fr-FR" dirty="0" err="1"/>
                  <a:t>used</a:t>
                </a:r>
                <a:r>
                  <a:rPr lang="fr-FR" dirty="0"/>
                  <a:t> to </a:t>
                </a:r>
                <a:r>
                  <a:rPr lang="fr-FR" dirty="0" err="1"/>
                  <a:t>solve</a:t>
                </a:r>
                <a:r>
                  <a:rPr lang="fr-FR" dirty="0"/>
                  <a:t> </a:t>
                </a:r>
                <a:r>
                  <a:rPr lang="fr-FR" dirty="0" err="1" smtClean="0"/>
                  <a:t>it</a:t>
                </a:r>
                <a:endParaRPr lang="fr-FR" dirty="0" smtClean="0"/>
              </a:p>
              <a:p>
                <a:r>
                  <a:rPr lang="fr-FR" dirty="0" smtClean="0"/>
                  <a:t>If </a:t>
                </a:r>
                <a:r>
                  <a:rPr lang="fr-FR" dirty="0" err="1" smtClean="0"/>
                  <a:t>dummy</a:t>
                </a:r>
                <a:r>
                  <a:rPr lang="fr-FR" dirty="0" smtClean="0"/>
                  <a:t> variable for </a:t>
                </a:r>
                <a:r>
                  <a:rPr lang="fr-FR" dirty="0" err="1" smtClean="0"/>
                  <a:t>velocity</a:t>
                </a:r>
                <a:r>
                  <a:rPr lang="fr-FR" dirty="0" smtClean="0"/>
                  <a:t>, use </a:t>
                </a:r>
                <a:r>
                  <a:rPr lang="fr-FR" dirty="0" err="1" smtClean="0"/>
                  <a:t>it</a:t>
                </a:r>
                <a:r>
                  <a:rPr lang="fr-FR" dirty="0" smtClean="0"/>
                  <a:t> as the variable </a:t>
                </a:r>
                <a:r>
                  <a:rPr lang="fr-FR" dirty="0" err="1" smtClean="0"/>
                  <a:t>stepping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often</a:t>
                </a:r>
                <a:r>
                  <a:rPr lang="fr-FR" dirty="0" smtClean="0"/>
                  <a:t> x </a:t>
                </a:r>
                <a:r>
                  <a:rPr lang="fr-FR" dirty="0" err="1" smtClean="0"/>
                  <a:t>coordinate</a:t>
                </a:r>
                <a:r>
                  <a:rPr lang="fr-FR" dirty="0" smtClean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=0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𝑐𝑡𝑒</m:t>
                    </m:r>
                  </m:oMath>
                </a14:m>
                <a:r>
                  <a:rPr lang="fr-F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⇒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𝜉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r-FR" dirty="0" smtClean="0"/>
                  <a:t> (1)</a:t>
                </a:r>
              </a:p>
              <a:p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: a good proxy for </a:t>
                </a:r>
                <a:r>
                  <a:rPr lang="fr-FR" dirty="0" err="1" smtClean="0"/>
                  <a:t>testing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accuracy</a:t>
                </a:r>
                <a:r>
                  <a:rPr lang="fr-FR" dirty="0" smtClean="0"/>
                  <a:t> of the ray </a:t>
                </a:r>
                <a:r>
                  <a:rPr lang="fr-FR" dirty="0" err="1" smtClean="0"/>
                  <a:t>tracing</a:t>
                </a:r>
                <a:r>
                  <a:rPr lang="fr-FR" dirty="0" smtClean="0"/>
                  <a:t> (not </a:t>
                </a:r>
                <a:r>
                  <a:rPr lang="fr-FR" dirty="0" err="1" smtClean="0"/>
                  <a:t>enough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used</a:t>
                </a:r>
                <a:r>
                  <a:rPr lang="fr-FR" dirty="0" smtClean="0"/>
                  <a:t>)</a:t>
                </a:r>
              </a:p>
              <a:p>
                <a:pPr marL="0" indent="0">
                  <a:buNone/>
                </a:pPr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43608" y="1052736"/>
                <a:ext cx="7416824" cy="4114800"/>
              </a:xfrm>
              <a:blipFill rotWithShape="1">
                <a:blip r:embed="rId2"/>
                <a:stretch>
                  <a:fillRect l="-329" t="-1481" r="-822" b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707904" y="4941168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</a:rPr>
              <a:t>In 3D: six or </a:t>
            </a:r>
            <a:r>
              <a:rPr lang="fr-FR" sz="2400" dirty="0" err="1" smtClean="0">
                <a:solidFill>
                  <a:srgbClr val="FF0000"/>
                </a:solidFill>
              </a:rPr>
              <a:t>seven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equations</a:t>
            </a:r>
            <a:endParaRPr lang="fr-FR" sz="2400" dirty="0" smtClean="0">
              <a:solidFill>
                <a:srgbClr val="FF0000"/>
              </a:solidFill>
            </a:endParaRPr>
          </a:p>
          <a:p>
            <a:r>
              <a:rPr lang="fr-FR" sz="2400" dirty="0" smtClean="0">
                <a:solidFill>
                  <a:srgbClr val="FF0000"/>
                </a:solidFill>
              </a:rPr>
              <a:t>In 2D: four or five </a:t>
            </a:r>
            <a:r>
              <a:rPr lang="fr-FR" sz="2400" dirty="0" err="1" smtClean="0">
                <a:solidFill>
                  <a:srgbClr val="FF0000"/>
                </a:solidFill>
              </a:rPr>
              <a:t>equations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520" y="6070133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(1): </a:t>
            </a:r>
            <a:r>
              <a:rPr lang="fr-FR" dirty="0" err="1" smtClean="0"/>
              <a:t>rectilinear</a:t>
            </a:r>
            <a:r>
              <a:rPr lang="fr-FR" dirty="0" smtClean="0"/>
              <a:t> motion of a </a:t>
            </a:r>
            <a:r>
              <a:rPr lang="fr-FR" dirty="0" err="1" smtClean="0"/>
              <a:t>particle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axis in </a:t>
            </a:r>
            <a:r>
              <a:rPr lang="fr-FR" dirty="0" err="1" smtClean="0"/>
              <a:t>mechanics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46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Linearized</a:t>
            </a:r>
            <a:r>
              <a:rPr lang="fr-FR" sz="4400" dirty="0" smtClean="0">
                <a:solidFill>
                  <a:schemeClr val="accent1">
                    <a:lumMod val="50000"/>
                  </a:schemeClr>
                </a:solidFill>
              </a:rPr>
              <a:t> Inverse </a:t>
            </a:r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Problem</a:t>
            </a:r>
            <a:endParaRPr lang="fr-F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170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-29319" y="5410379"/>
                <a:ext cx="9505056" cy="1030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No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explicit </a:t>
                </a:r>
                <a:r>
                  <a:rPr lang="fr-FR" sz="2000" dirty="0" err="1" smtClean="0"/>
                  <a:t>evaluation</a:t>
                </a:r>
                <a:r>
                  <a:rPr lang="fr-FR" sz="2000" dirty="0" smtClean="0"/>
                  <a:t> of the </a:t>
                </a:r>
                <a:r>
                  <a:rPr lang="fr-FR" sz="2000" dirty="0" err="1" smtClean="0"/>
                  <a:t>Hessian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smtClean="0">
                    <a:solidFill>
                      <a:schemeClr val="tx1"/>
                    </a:solidFill>
                  </a:rPr>
                  <a:t>: </a:t>
                </a:r>
              </a:p>
              <a:p>
                <a:r>
                  <a:rPr lang="fr-FR" sz="2000" dirty="0" smtClean="0">
                    <a:solidFill>
                      <a:srgbClr val="FF0000"/>
                    </a:solidFill>
                  </a:rPr>
                  <a:t>               </a:t>
                </a:r>
                <a:r>
                  <a:rPr lang="fr-FR" sz="2000" dirty="0" err="1" smtClean="0"/>
                  <a:t>only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>
                    <a:solidFill>
                      <a:srgbClr val="FF0000"/>
                    </a:solidFill>
                  </a:rPr>
                  <a:t>products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« </a:t>
                </a:r>
                <a14:m>
                  <m:oMath xmlns:m="http://schemas.openxmlformats.org/officeDocument/2006/math"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𝑑𝑠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and «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𝑑𝑡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 </a:t>
                </a:r>
                <a:r>
                  <a:rPr lang="fr-FR" sz="2000" dirty="0" smtClean="0"/>
                  <a:t>are </a:t>
                </a:r>
                <a:r>
                  <a:rPr lang="fr-FR" sz="2000" dirty="0" err="1" smtClean="0"/>
                  <a:t>required</a:t>
                </a:r>
                <a:r>
                  <a:rPr lang="fr-FR" sz="2000" dirty="0" smtClean="0"/>
                  <a:t> in LSQR </a:t>
                </a:r>
                <a:r>
                  <a:rPr lang="fr-FR" sz="2000" dirty="0" err="1" smtClean="0"/>
                  <a:t>algorithm</a:t>
                </a:r>
                <a:r>
                  <a:rPr lang="fr-FR" sz="2000" dirty="0" smtClean="0"/>
                  <a:t> </a:t>
                </a:r>
              </a:p>
              <a:p>
                <a:r>
                  <a:rPr lang="fr-FR" sz="2000" dirty="0"/>
                  <a:t> </a:t>
                </a:r>
                <a:r>
                  <a:rPr lang="fr-FR" sz="2000" dirty="0" smtClean="0"/>
                  <a:t>                                                                                        Paige &amp; Sanders (1982)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319" y="5410379"/>
                <a:ext cx="9505056" cy="1030475"/>
              </a:xfrm>
              <a:prstGeom prst="rect">
                <a:avLst/>
              </a:prstGeom>
              <a:blipFill>
                <a:blip r:embed="rId3"/>
                <a:stretch>
                  <a:fillRect l="-641" t="-1775" b="-100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0" y="823704"/>
                <a:ext cx="9144000" cy="4779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rays and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sensitivity</a:t>
                </a:r>
                <a:r>
                  <a:rPr lang="fr-FR" dirty="0" smtClean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𝑑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iteratively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solve</a:t>
                </a:r>
                <a:r>
                  <a:rPr lang="fr-FR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𝑑</m:t>
                    </m:r>
                    <m:sSub>
                      <m:sSub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 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ie</m:t>
                    </m:r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𝑑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Cambria Math"/>
                      </a:rPr>
                      <m:t>𝑑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endParaRPr lang="fr-FR" dirty="0" smtClean="0"/>
              </a:p>
              <a:p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 (LSQR, for </a:t>
                </a:r>
                <a:r>
                  <a:rPr lang="fr-FR" dirty="0" err="1" smtClean="0"/>
                  <a:t>example</a:t>
                </a:r>
                <a:r>
                  <a:rPr lang="fr-FR" dirty="0" smtClean="0"/>
                  <a:t>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𝑑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3704"/>
                <a:ext cx="9144000" cy="4779129"/>
              </a:xfrm>
              <a:prstGeom prst="rect">
                <a:avLst/>
              </a:prstGeom>
              <a:blipFill>
                <a:blip r:embed="rId4"/>
                <a:stretch>
                  <a:fillRect l="-533" t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5357952" y="752918"/>
            <a:ext cx="36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chemeClr val="accent4">
                    <a:lumMod val="75000"/>
                  </a:schemeClr>
                </a:solidFill>
              </a:rPr>
              <a:t>Two-loops</a:t>
            </a:r>
            <a:r>
              <a:rPr lang="fr-FR" sz="28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accent4">
                    <a:lumMod val="75000"/>
                  </a:schemeClr>
                </a:solidFill>
              </a:rPr>
              <a:t>procedure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3" name="Groupe 82"/>
          <p:cNvGrpSpPr/>
          <p:nvPr/>
        </p:nvGrpSpPr>
        <p:grpSpPr>
          <a:xfrm>
            <a:off x="345798" y="997857"/>
            <a:ext cx="4798043" cy="5121861"/>
            <a:chOff x="2667980" y="755412"/>
            <a:chExt cx="4798043" cy="5121861"/>
          </a:xfrm>
        </p:grpSpPr>
        <p:cxnSp>
          <p:nvCxnSpPr>
            <p:cNvPr id="69" name="Connecteur droit 68"/>
            <p:cNvCxnSpPr/>
            <p:nvPr/>
          </p:nvCxnSpPr>
          <p:spPr>
            <a:xfrm>
              <a:off x="4824028" y="1318702"/>
              <a:ext cx="56385" cy="45585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/>
                <p:cNvSpPr txBox="1"/>
                <p:nvPr/>
              </p:nvSpPr>
              <p:spPr>
                <a:xfrm>
                  <a:off x="3563888" y="764704"/>
                  <a:ext cx="2520280" cy="369332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smtClean="0"/>
                    <a:t>Initial </a:t>
                  </a:r>
                  <a:r>
                    <a:rPr lang="fr-FR" dirty="0" err="1" smtClean="0"/>
                    <a:t>velocity</a:t>
                  </a:r>
                  <a:r>
                    <a:rPr lang="fr-FR" dirty="0" smtClean="0"/>
                    <a:t>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ZoneText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764704"/>
                  <a:ext cx="2520280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17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/>
                <p:cNvSpPr txBox="1"/>
                <p:nvPr/>
              </p:nvSpPr>
              <p:spPr>
                <a:xfrm>
                  <a:off x="3381400" y="1724597"/>
                  <a:ext cx="2898321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 smtClean="0"/>
                    <a:t>Eikonal </a:t>
                  </a:r>
                  <a:r>
                    <a:rPr lang="fr-FR" dirty="0" err="1" smtClean="0"/>
                    <a:t>solver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𝑡𝑖𝑚𝑒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</a:rPr>
                        <m:t>)</m:t>
                      </m:r>
                    </m:oMath>
                  </a14:m>
                  <a:r>
                    <a:rPr lang="fr-FR" dirty="0" smtClean="0"/>
                    <a:t> (</a:t>
                  </a:r>
                  <a:r>
                    <a:rPr lang="fr-FR" dirty="0" err="1" smtClean="0"/>
                    <a:t>src</a:t>
                  </a:r>
                  <a:r>
                    <a:rPr lang="fr-FR" dirty="0" smtClean="0"/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400" y="1724597"/>
                  <a:ext cx="2898321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895"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3309392" y="2348880"/>
                  <a:ext cx="3066873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/>
                    <a:t>Adjoint </a:t>
                  </a:r>
                  <a:r>
                    <a:rPr lang="fr-FR" dirty="0" err="1" smtClean="0"/>
                    <a:t>solver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𝑎𝑑𝑗𝑜𝑖𝑛𝑡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</a:rPr>
                        <m:t>)</m:t>
                      </m:r>
                    </m:oMath>
                  </a14:m>
                  <a:r>
                    <a:rPr lang="fr-FR" dirty="0" smtClean="0"/>
                    <a:t> (</a:t>
                  </a:r>
                  <a:r>
                    <a:rPr lang="fr-FR" dirty="0" err="1" smtClean="0"/>
                    <a:t>src</a:t>
                  </a:r>
                  <a:r>
                    <a:rPr lang="fr-FR" dirty="0" smtClean="0"/>
                    <a:t>)</a:t>
                  </a:r>
                  <a:endParaRPr lang="en-US" sz="1400" dirty="0"/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392" y="2348880"/>
                  <a:ext cx="3066873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590" t="-8197" r="-178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/>
            <p:cNvCxnSpPr>
              <a:stCxn id="7" idx="2"/>
              <a:endCxn id="8" idx="0"/>
            </p:cNvCxnSpPr>
            <p:nvPr/>
          </p:nvCxnSpPr>
          <p:spPr>
            <a:xfrm>
              <a:off x="4824028" y="1134036"/>
              <a:ext cx="6533" cy="59056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4880413" y="5877272"/>
              <a:ext cx="25573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H="1" flipV="1">
              <a:off x="7409061" y="1412776"/>
              <a:ext cx="28751" cy="44644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flipH="1">
              <a:off x="4824028" y="1412776"/>
              <a:ext cx="25562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/>
                <p:cNvSpPr txBox="1"/>
                <p:nvPr/>
              </p:nvSpPr>
              <p:spPr>
                <a:xfrm>
                  <a:off x="6228184" y="1115452"/>
                  <a:ext cx="12096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=</m:t>
                        </m:r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ZoneTexte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1115452"/>
                  <a:ext cx="1209627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/>
                <p:cNvSpPr txBox="1"/>
                <p:nvPr/>
              </p:nvSpPr>
              <p:spPr>
                <a:xfrm>
                  <a:off x="3923928" y="1124744"/>
                  <a:ext cx="800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ZoneTexte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1124744"/>
                  <a:ext cx="80054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3525416" y="3140967"/>
                  <a:ext cx="2691299" cy="648073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fr-FR" dirty="0" smtClean="0"/>
                    <a:t>Gradient estimation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fr-FR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𝑎𝑑𝑗𝑜𝑖𝑛𝑡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</a:rPr>
                        <m:t>)∗</m:t>
                      </m:r>
                      <m:r>
                        <a:rPr lang="fr-FR" b="0" i="1" smtClean="0">
                          <a:latin typeface="Cambria Math"/>
                        </a:rPr>
                        <m:t>𝑠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fr-FR" dirty="0" smtClean="0"/>
                </a:p>
                <a:p>
                  <a:pPr algn="ctr"/>
                  <a:endParaRPr lang="fr-FR" dirty="0" smtClean="0"/>
                </a:p>
                <a:p>
                  <a:pPr algn="ctr"/>
                  <a:r>
                    <a:rPr lang="fr-FR" dirty="0" smtClean="0"/>
                    <a:t> </a:t>
                  </a:r>
                </a:p>
                <a:p>
                  <a:pPr algn="ctr"/>
                  <a:endParaRPr lang="fr-FR" dirty="0" smtClean="0"/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5416" y="3140967"/>
                  <a:ext cx="2691299" cy="64807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4717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ZoneTexte 38"/>
            <p:cNvSpPr txBox="1"/>
            <p:nvPr/>
          </p:nvSpPr>
          <p:spPr>
            <a:xfrm>
              <a:off x="6241887" y="755412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One </a:t>
              </a:r>
              <a:r>
                <a:rPr lang="fr-FR" dirty="0" err="1" smtClean="0"/>
                <a:t>loop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Losange 66"/>
                <p:cNvSpPr/>
                <p:nvPr/>
              </p:nvSpPr>
              <p:spPr>
                <a:xfrm>
                  <a:off x="3960000" y="4869160"/>
                  <a:ext cx="1800200" cy="646038"/>
                </a:xfrm>
                <a:prstGeom prst="diamond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𝑑𝑠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𝑠𝑚𝑎𝑙𝑙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Losang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000" y="4869160"/>
                  <a:ext cx="1800200" cy="646038"/>
                </a:xfrm>
                <a:prstGeom prst="diamond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Connecteur droit 70"/>
            <p:cNvCxnSpPr/>
            <p:nvPr/>
          </p:nvCxnSpPr>
          <p:spPr>
            <a:xfrm flipH="1">
              <a:off x="3239920" y="5194800"/>
              <a:ext cx="72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ZoneTexte 71"/>
            <p:cNvSpPr txBox="1"/>
            <p:nvPr/>
          </p:nvSpPr>
          <p:spPr>
            <a:xfrm>
              <a:off x="2667980" y="5003884"/>
              <a:ext cx="607876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End</a:t>
              </a:r>
              <a:endParaRPr lang="en-US" dirty="0"/>
            </a:p>
          </p:txBody>
        </p:sp>
      </p:grp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1029041" y="53751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Linearized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Inverse 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Problem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5364088" y="1831146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accent5">
                    <a:lumMod val="25000"/>
                  </a:schemeClr>
                </a:solidFill>
              </a:rPr>
              <a:t>One-</a:t>
            </a:r>
            <a:r>
              <a:rPr lang="fr-FR" sz="2800" dirty="0" err="1" smtClean="0">
                <a:solidFill>
                  <a:schemeClr val="accent5">
                    <a:lumMod val="25000"/>
                  </a:schemeClr>
                </a:solidFill>
              </a:rPr>
              <a:t>loop</a:t>
            </a:r>
            <a:r>
              <a:rPr lang="fr-FR" sz="2800" dirty="0" smtClean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accent5">
                    <a:lumMod val="25000"/>
                  </a:schemeClr>
                </a:solidFill>
              </a:rPr>
              <a:t>procedure</a:t>
            </a:r>
            <a:endParaRPr lang="en-US" sz="2800" dirty="0">
              <a:solidFill>
                <a:schemeClr val="accent5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277778" y="4437112"/>
                <a:ext cx="2641927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778" y="4437112"/>
                <a:ext cx="2641927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4067944" y="4221088"/>
            <a:ext cx="460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Gradient </a:t>
            </a:r>
            <a:r>
              <a:rPr lang="fr-FR" dirty="0" err="1" smtClean="0"/>
              <a:t>methods</a:t>
            </a:r>
            <a:r>
              <a:rPr lang="fr-FR" dirty="0" smtClean="0"/>
              <a:t>/ </a:t>
            </a:r>
          </a:p>
          <a:p>
            <a:r>
              <a:rPr lang="fr-FR" dirty="0" smtClean="0"/>
              <a:t>Quasi-Newton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l-BFGS </a:t>
            </a:r>
            <a:r>
              <a:rPr lang="fr-FR" dirty="0" err="1" smtClean="0"/>
              <a:t>method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Storage of </a:t>
            </a:r>
            <a:r>
              <a:rPr lang="fr-FR" dirty="0" err="1" smtClean="0"/>
              <a:t>previous</a:t>
            </a:r>
            <a:r>
              <a:rPr lang="fr-FR" dirty="0" smtClean="0"/>
              <a:t> gradients and </a:t>
            </a:r>
            <a:r>
              <a:rPr lang="fr-FR" dirty="0" err="1" smtClean="0"/>
              <a:t>models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31840" y="5752305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/>
              <a:t>(</a:t>
            </a:r>
            <a:r>
              <a:rPr lang="fr-FR" sz="1600" dirty="0" err="1"/>
              <a:t>Sei</a:t>
            </a:r>
            <a:r>
              <a:rPr lang="fr-FR" sz="1600" dirty="0"/>
              <a:t> &amp; </a:t>
            </a:r>
            <a:r>
              <a:rPr lang="fr-FR" sz="1600" dirty="0" err="1"/>
              <a:t>Symes</a:t>
            </a:r>
            <a:r>
              <a:rPr lang="fr-FR" sz="1600" dirty="0"/>
              <a:t>, 1994; Leung &amp; Qian, 2006; Taillandier et al, 2009)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81345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Linearized</a:t>
            </a:r>
            <a:r>
              <a:rPr lang="fr-FR" sz="4400" dirty="0" smtClean="0">
                <a:solidFill>
                  <a:schemeClr val="accent1">
                    <a:lumMod val="50000"/>
                  </a:schemeClr>
                </a:solidFill>
              </a:rPr>
              <a:t> Inverse </a:t>
            </a:r>
            <a:r>
              <a:rPr lang="fr-FR" sz="4400" dirty="0" err="1" smtClean="0">
                <a:solidFill>
                  <a:schemeClr val="accent1">
                    <a:lumMod val="50000"/>
                  </a:schemeClr>
                </a:solidFill>
              </a:rPr>
              <a:t>Problem</a:t>
            </a:r>
            <a:endParaRPr lang="fr-F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172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692696"/>
                <a:ext cx="8549918" cy="1164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𝑑𝑡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692696"/>
                <a:ext cx="8549918" cy="1164934"/>
              </a:xfrm>
              <a:prstGeom prst="rect">
                <a:avLst/>
              </a:prstGeom>
              <a:blipFill rotWithShape="1">
                <a:blip r:embed="rId3"/>
                <a:stretch>
                  <a:fillRect l="-570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2843808" y="1846616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accent5">
                    <a:lumMod val="25000"/>
                  </a:schemeClr>
                </a:solidFill>
              </a:rPr>
              <a:t>One-</a:t>
            </a:r>
            <a:r>
              <a:rPr lang="fr-FR" sz="3600" dirty="0" err="1" smtClean="0">
                <a:solidFill>
                  <a:schemeClr val="accent5">
                    <a:lumMod val="25000"/>
                  </a:schemeClr>
                </a:solidFill>
              </a:rPr>
              <a:t>loop</a:t>
            </a:r>
            <a:r>
              <a:rPr lang="fr-FR" sz="3600" dirty="0" smtClean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fr-FR" sz="3600" dirty="0" err="1" smtClean="0">
                <a:solidFill>
                  <a:schemeClr val="accent5">
                    <a:lumMod val="25000"/>
                  </a:schemeClr>
                </a:solidFill>
              </a:rPr>
              <a:t>procedure</a:t>
            </a:r>
            <a:endParaRPr lang="en-US" sz="3600" dirty="0">
              <a:solidFill>
                <a:schemeClr val="accent5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66775" y="3031879"/>
                <a:ext cx="8712968" cy="15795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2∗</m:t>
                            </m:r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ln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⁡(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 for </a:t>
                </a:r>
                <a:r>
                  <a:rPr lang="en-US" dirty="0" err="1" smtClean="0"/>
                  <a:t>eikonal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adjoint</a:t>
                </a:r>
                <a:r>
                  <a:rPr lang="en-US" dirty="0" smtClean="0"/>
                  <a:t> equations 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∗</m:t>
                            </m:r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gradient  estimation                                               </a:t>
                </a:r>
              </a:p>
              <a:p>
                <a:pPr algn="r"/>
                <a:r>
                  <a:rPr lang="en-US" dirty="0"/>
                  <a:t> </a:t>
                </a:r>
                <a:r>
                  <a:rPr lang="en-US" dirty="0" smtClean="0"/>
                  <a:t>                                                                                            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𝑠𝑟𝑐</m:t>
                        </m:r>
                      </m:sub>
                    </m:sSub>
                    <m:groupChr>
                      <m:groupChrPr>
                        <m:chr m:val="⇔"/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𝑟𝑒𝑐</m:t>
                        </m:r>
                      </m:sub>
                    </m:sSub>
                    <m:r>
                      <a:rPr lang="fr-FR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reciprocity</m:t>
                    </m:r>
                    <m:r>
                      <a:rPr lang="fr-FR" b="0" i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5" y="3031879"/>
                <a:ext cx="8712968" cy="1579535"/>
              </a:xfrm>
              <a:prstGeom prst="rect">
                <a:avLst/>
              </a:prstGeom>
              <a:blipFill>
                <a:blip r:embed="rId4"/>
                <a:stretch>
                  <a:fillRect l="-630" r="-490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97041" y="5157192"/>
                <a:ext cx="8682702" cy="10085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 smtClean="0"/>
                  <a:t>Complexity: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ln</m:t>
                        </m:r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⁡(</m:t>
                        </m:r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400" dirty="0" smtClean="0"/>
                  <a:t> for </a:t>
                </a:r>
                <a:r>
                  <a:rPr lang="en-US" sz="1400" dirty="0" err="1" smtClean="0"/>
                  <a:t>eikonal</a:t>
                </a:r>
                <a:r>
                  <a:rPr lang="en-US" sz="1400" dirty="0" smtClean="0"/>
                  <a:t> formulation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            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0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fr-FR" sz="20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0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0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0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 smtClean="0"/>
                  <a:t> for back-ray tracing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sz="2000" b="0" i="0" smtClean="0">
                        <a:latin typeface="Cambria Math"/>
                        <a:ea typeface="Cambria Math"/>
                      </a:rPr>
                      <m:t>                  </m:t>
                    </m:r>
                    <m:r>
                      <a:rPr lang="en-US" sz="20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0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 smtClean="0"/>
                  <a:t> for storage of sensitivity matrix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/>
                      </a:rPr>
                      <m:t>𝐽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1" y="5157192"/>
                <a:ext cx="8682702" cy="100854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2843808" y="4739438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chemeClr val="accent5">
                    <a:lumMod val="25000"/>
                  </a:schemeClr>
                </a:solidFill>
              </a:rPr>
              <a:t>Reminder</a:t>
            </a:r>
            <a:r>
              <a:rPr lang="fr-FR" sz="2000" dirty="0" smtClean="0">
                <a:solidFill>
                  <a:schemeClr val="accent5">
                    <a:lumMod val="25000"/>
                  </a:schemeClr>
                </a:solidFill>
              </a:rPr>
              <a:t>: </a:t>
            </a:r>
            <a:r>
              <a:rPr lang="fr-FR" sz="2000" dirty="0" err="1" smtClean="0">
                <a:solidFill>
                  <a:schemeClr val="accent5">
                    <a:lumMod val="25000"/>
                  </a:schemeClr>
                </a:solidFill>
              </a:rPr>
              <a:t>two-loops</a:t>
            </a:r>
            <a:r>
              <a:rPr lang="fr-FR" sz="2000" dirty="0" smtClean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accent5">
                    <a:lumMod val="25000"/>
                  </a:schemeClr>
                </a:solidFill>
              </a:rPr>
              <a:t>procedure</a:t>
            </a:r>
            <a:endParaRPr lang="en-US" sz="2000" dirty="0">
              <a:solidFill>
                <a:schemeClr val="accent5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9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50912" y="-99392"/>
            <a:ext cx="822960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Forward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and adjoint 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problems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24744"/>
                <a:ext cx="8435280" cy="465988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fr-FR" dirty="0" smtClean="0"/>
                  <a:t>Forward </a:t>
                </a:r>
                <a:r>
                  <a:rPr lang="fr-FR" dirty="0" err="1" smtClean="0"/>
                  <a:t>problem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based</a:t>
                </a:r>
                <a:r>
                  <a:rPr lang="fr-FR" dirty="0" smtClean="0"/>
                  <a:t> on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Eikonal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equation</a:t>
                </a:r>
                <a:endParaRPr lang="fr-FR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𝑠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is</a:t>
                </a:r>
                <a:r>
                  <a:rPr lang="fr-FR" dirty="0" smtClean="0">
                    <a:solidFill>
                      <a:schemeClr val="tx1"/>
                    </a:solidFill>
                  </a:rPr>
                  <a:t> the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travel</a:t>
                </a:r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 smtClean="0">
                    <a:solidFill>
                      <a:schemeClr val="tx1"/>
                    </a:solidFill>
                  </a:rPr>
                  <a:t>time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field</a:t>
                </a:r>
                <a:endParaRPr lang="fr-FR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based</a:t>
                </a:r>
                <a:r>
                  <a:rPr lang="fr-FR" dirty="0" smtClean="0"/>
                  <a:t> on 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Transport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equation</a:t>
                </a:r>
                <a:endParaRPr lang="fr-FR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𝑟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𝜆</m:t>
                    </m:r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dirty="0">
                    <a:solidFill>
                      <a:schemeClr val="tx1"/>
                    </a:solidFill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</a:rPr>
                  <a:t>is</a:t>
                </a:r>
                <a:r>
                  <a:rPr lang="fr-FR" dirty="0">
                    <a:solidFill>
                      <a:schemeClr val="tx1"/>
                    </a:solidFill>
                  </a:rPr>
                  <a:t> the </a:t>
                </a:r>
                <a:r>
                  <a:rPr lang="fr-FR" dirty="0" smtClean="0">
                    <a:solidFill>
                      <a:schemeClr val="tx1"/>
                    </a:solidFill>
                  </a:rPr>
                  <a:t>adjoint </a:t>
                </a:r>
                <a:r>
                  <a:rPr lang="fr-FR" dirty="0" err="1" smtClean="0">
                    <a:solidFill>
                      <a:schemeClr val="tx1"/>
                    </a:solidFill>
                  </a:rPr>
                  <a:t>field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pPr marL="0" indent="0" algn="r">
                  <a:buNone/>
                </a:pPr>
                <a:r>
                  <a:rPr lang="fr-FR" dirty="0" smtClean="0"/>
                  <a:t>                                      </a:t>
                </a:r>
                <a:r>
                  <a:rPr lang="fr-FR" sz="1800" dirty="0" smtClean="0"/>
                  <a:t>Non-</a:t>
                </a:r>
                <a:r>
                  <a:rPr lang="fr-FR" sz="1800" dirty="0" err="1" smtClean="0"/>
                  <a:t>linear</a:t>
                </a:r>
                <a:r>
                  <a:rPr lang="fr-FR" sz="1800" dirty="0" smtClean="0"/>
                  <a:t> PDE: </a:t>
                </a:r>
                <a:r>
                  <a:rPr lang="fr-FR" sz="1800" dirty="0" err="1" smtClean="0"/>
                  <a:t>forward</a:t>
                </a:r>
                <a:endParaRPr lang="fr-FR" sz="1800" dirty="0" smtClean="0"/>
              </a:p>
              <a:p>
                <a:pPr marL="0" indent="0" algn="r">
                  <a:buNone/>
                </a:pPr>
                <a:r>
                  <a:rPr lang="fr-FR" sz="1800" dirty="0" smtClean="0"/>
                  <a:t>                              </a:t>
                </a:r>
                <a:r>
                  <a:rPr lang="fr-FR" sz="1800" dirty="0" err="1" smtClean="0"/>
                  <a:t>Linear</a:t>
                </a:r>
                <a:r>
                  <a:rPr lang="fr-FR" sz="1800" dirty="0" smtClean="0"/>
                  <a:t> PDE: adjoint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24744"/>
                <a:ext cx="8435280" cy="4659884"/>
              </a:xfrm>
              <a:blipFill>
                <a:blip r:embed="rId2"/>
                <a:stretch>
                  <a:fillRect l="-1518" t="-1440" r="-578" b="-66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12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1"/>
                </a:solidFill>
              </a:rPr>
              <a:t>Reflection</a:t>
            </a:r>
            <a:r>
              <a:rPr lang="fr-FR" dirty="0" smtClean="0">
                <a:solidFill>
                  <a:schemeClr val="accent1"/>
                </a:solidFill>
              </a:rPr>
              <a:t> configuration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76187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165312" y="5585202"/>
            <a:ext cx="7727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Sources and </a:t>
            </a:r>
            <a:r>
              <a:rPr lang="fr-FR" sz="2800" dirty="0" err="1" smtClean="0"/>
              <a:t>receivers</a:t>
            </a:r>
            <a:r>
              <a:rPr lang="fr-FR" sz="2800" dirty="0" smtClean="0"/>
              <a:t> at the free surface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081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625" y="-243408"/>
            <a:ext cx="8229600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1"/>
                </a:solidFill>
              </a:rPr>
              <a:t>Eikonal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38213"/>
            <a:ext cx="828675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372200" y="60932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(Noble et al, 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5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1"/>
                </a:solidFill>
              </a:rPr>
              <a:t>Adjoint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38238"/>
            <a:ext cx="82867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12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119188"/>
            <a:ext cx="82391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accent1"/>
                </a:solidFill>
              </a:rPr>
              <a:t>Adjoint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171575"/>
            <a:ext cx="81724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accent1"/>
                </a:solidFill>
              </a:rPr>
              <a:t>Adjoint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98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143000"/>
            <a:ext cx="82677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accent1"/>
                </a:solidFill>
              </a:rPr>
              <a:t>Adjoint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25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13" y="0"/>
            <a:ext cx="6888088" cy="1143000"/>
          </a:xfrm>
        </p:spPr>
        <p:txBody>
          <a:bodyPr/>
          <a:lstStyle/>
          <a:p>
            <a:r>
              <a:rPr lang="fr-FR" dirty="0" err="1" smtClean="0"/>
              <a:t>Hamilton’s</a:t>
            </a:r>
            <a:r>
              <a:rPr lang="fr-FR" dirty="0" smtClean="0"/>
              <a:t> ray </a:t>
            </a:r>
            <a:r>
              <a:rPr lang="fr-FR" dirty="0" err="1" smtClean="0"/>
              <a:t>equations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787203" y="4514597"/>
            <a:ext cx="31870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/>
              <a:t>Information </a:t>
            </a:r>
            <a:r>
              <a:rPr lang="fr-FR" sz="2000" dirty="0" err="1"/>
              <a:t>around</a:t>
            </a:r>
            <a:r>
              <a:rPr lang="fr-FR" sz="2000" dirty="0"/>
              <a:t> the ray</a:t>
            </a:r>
          </a:p>
        </p:txBody>
      </p:sp>
      <p:grpSp>
        <p:nvGrpSpPr>
          <p:cNvPr id="39" name="Groupe 38"/>
          <p:cNvGrpSpPr/>
          <p:nvPr/>
        </p:nvGrpSpPr>
        <p:grpSpPr>
          <a:xfrm>
            <a:off x="323528" y="3449413"/>
            <a:ext cx="2927350" cy="2355851"/>
            <a:chOff x="739775" y="3048000"/>
            <a:chExt cx="2927350" cy="2355851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39775" y="3048000"/>
              <a:ext cx="2927350" cy="2355851"/>
            </a:xfrm>
            <a:custGeom>
              <a:avLst/>
              <a:gdLst>
                <a:gd name="T0" fmla="*/ 55 w 1844"/>
                <a:gd name="T1" fmla="*/ 137 h 1484"/>
                <a:gd name="T2" fmla="*/ 174 w 1844"/>
                <a:gd name="T3" fmla="*/ 923 h 1484"/>
                <a:gd name="T4" fmla="*/ 988 w 1844"/>
                <a:gd name="T5" fmla="*/ 1353 h 1484"/>
                <a:gd name="T6" fmla="*/ 1710 w 1844"/>
                <a:gd name="T7" fmla="*/ 1335 h 1484"/>
                <a:gd name="T8" fmla="*/ 805 w 1844"/>
                <a:gd name="T9" fmla="*/ 978 h 1484"/>
                <a:gd name="T10" fmla="*/ 55 w 1844"/>
                <a:gd name="T11" fmla="*/ 137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4" h="1484">
                  <a:moveTo>
                    <a:pt x="55" y="137"/>
                  </a:moveTo>
                  <a:cubicBezTo>
                    <a:pt x="0" y="0"/>
                    <a:pt x="55" y="750"/>
                    <a:pt x="174" y="923"/>
                  </a:cubicBezTo>
                  <a:cubicBezTo>
                    <a:pt x="222" y="951"/>
                    <a:pt x="567" y="1362"/>
                    <a:pt x="988" y="1353"/>
                  </a:cubicBezTo>
                  <a:cubicBezTo>
                    <a:pt x="1344" y="1399"/>
                    <a:pt x="1533" y="1484"/>
                    <a:pt x="1710" y="1335"/>
                  </a:cubicBezTo>
                  <a:cubicBezTo>
                    <a:pt x="1844" y="1193"/>
                    <a:pt x="1028" y="1100"/>
                    <a:pt x="805" y="978"/>
                  </a:cubicBezTo>
                  <a:cubicBezTo>
                    <a:pt x="773" y="1018"/>
                    <a:pt x="55" y="96"/>
                    <a:pt x="55" y="13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4"/>
            <p:cNvSpPr>
              <a:spLocks/>
            </p:cNvSpPr>
            <p:nvPr/>
          </p:nvSpPr>
          <p:spPr bwMode="auto">
            <a:xfrm>
              <a:off x="900113" y="3429001"/>
              <a:ext cx="2087562" cy="1655763"/>
            </a:xfrm>
            <a:custGeom>
              <a:avLst/>
              <a:gdLst>
                <a:gd name="T0" fmla="*/ 0 w 1315"/>
                <a:gd name="T1" fmla="*/ 0 h 1043"/>
                <a:gd name="T2" fmla="*/ 363 w 1315"/>
                <a:gd name="T3" fmla="*/ 816 h 1043"/>
                <a:gd name="T4" fmla="*/ 1315 w 1315"/>
                <a:gd name="T5" fmla="*/ 1043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5" h="1043">
                  <a:moveTo>
                    <a:pt x="0" y="0"/>
                  </a:moveTo>
                  <a:cubicBezTo>
                    <a:pt x="72" y="321"/>
                    <a:pt x="144" y="642"/>
                    <a:pt x="363" y="816"/>
                  </a:cubicBezTo>
                  <a:cubicBezTo>
                    <a:pt x="582" y="990"/>
                    <a:pt x="948" y="1016"/>
                    <a:pt x="1315" y="104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258889" y="4313239"/>
              <a:ext cx="59503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Ray</a:t>
              </a:r>
            </a:p>
          </p:txBody>
        </p:sp>
      </p:grp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35496" y="2718413"/>
            <a:ext cx="63514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 err="1"/>
              <a:t>M</a:t>
            </a:r>
            <a:r>
              <a:rPr lang="fr-FR" sz="2000" dirty="0" err="1" smtClean="0"/>
              <a:t>echanics</a:t>
            </a:r>
            <a:r>
              <a:rPr lang="fr-FR" sz="2000" dirty="0" smtClean="0"/>
              <a:t> </a:t>
            </a:r>
            <a:r>
              <a:rPr lang="fr-FR" sz="2000" dirty="0"/>
              <a:t>: ray </a:t>
            </a:r>
            <a:r>
              <a:rPr lang="fr-FR" sz="2000" dirty="0" err="1"/>
              <a:t>tracing</a:t>
            </a:r>
            <a:r>
              <a:rPr lang="fr-FR" sz="2000" dirty="0"/>
              <a:t> </a:t>
            </a:r>
            <a:r>
              <a:rPr lang="fr-FR" sz="2000" dirty="0" smtClean="0"/>
              <a:t>as </a:t>
            </a:r>
            <a:r>
              <a:rPr lang="fr-FR" sz="2000" dirty="0"/>
              <a:t>a </a:t>
            </a:r>
            <a:r>
              <a:rPr lang="fr-FR" sz="2000" dirty="0" err="1" smtClean="0"/>
              <a:t>particular</a:t>
            </a:r>
            <a:r>
              <a:rPr lang="fr-FR" sz="2000" dirty="0" smtClean="0"/>
              <a:t> </a:t>
            </a:r>
            <a:r>
              <a:rPr lang="fr-FR" sz="2000" dirty="0" err="1" smtClean="0"/>
              <a:t>balistic</a:t>
            </a:r>
            <a:r>
              <a:rPr lang="fr-FR" sz="2000" dirty="0" smtClean="0"/>
              <a:t> </a:t>
            </a:r>
            <a:r>
              <a:rPr lang="fr-FR" sz="2000" dirty="0" err="1"/>
              <a:t>problem</a:t>
            </a:r>
            <a:endParaRPr lang="fr-FR" sz="2000" dirty="0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012160" y="2348880"/>
            <a:ext cx="34559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sympletic</a:t>
            </a:r>
            <a:r>
              <a:rPr lang="fr-FR" sz="2000" dirty="0"/>
              <a:t> </a:t>
            </a:r>
            <a:r>
              <a:rPr lang="fr-FR" sz="2000" dirty="0" smtClean="0"/>
              <a:t>structure </a:t>
            </a:r>
            <a:r>
              <a:rPr lang="fr-FR" sz="2000" dirty="0"/>
              <a:t>(FUN!)</a:t>
            </a:r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3380748" y="5157788"/>
            <a:ext cx="55838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000" dirty="0"/>
              <a:t>Meaning of the </a:t>
            </a:r>
            <a:r>
              <a:rPr lang="fr-FR" sz="2000" dirty="0" err="1" smtClean="0"/>
              <a:t>neighborhood</a:t>
            </a:r>
            <a:r>
              <a:rPr lang="fr-FR" sz="2000" dirty="0" smtClean="0"/>
              <a:t> zone</a:t>
            </a:r>
          </a:p>
          <a:p>
            <a:r>
              <a:rPr lang="fr-FR" sz="2000" dirty="0" smtClean="0"/>
              <a:t>Fresnel </a:t>
            </a:r>
            <a:r>
              <a:rPr lang="fr-FR" sz="2000" dirty="0"/>
              <a:t>zone </a:t>
            </a:r>
            <a:r>
              <a:rPr lang="fr-FR" sz="2000" dirty="0" smtClean="0"/>
              <a:t>if </a:t>
            </a:r>
            <a:r>
              <a:rPr lang="fr-FR" sz="2000" dirty="0" err="1" smtClean="0"/>
              <a:t>finite</a:t>
            </a:r>
            <a:r>
              <a:rPr lang="fr-FR" sz="2000" dirty="0" smtClean="0"/>
              <a:t> </a:t>
            </a:r>
            <a:r>
              <a:rPr lang="fr-FR" sz="2000" dirty="0" err="1" smtClean="0"/>
              <a:t>frequency</a:t>
            </a:r>
            <a:endParaRPr lang="fr-FR" sz="2000" dirty="0" smtClean="0"/>
          </a:p>
          <a:p>
            <a:r>
              <a:rPr lang="fr-FR" sz="2000" dirty="0" err="1" smtClean="0"/>
              <a:t>Any</a:t>
            </a:r>
            <a:r>
              <a:rPr lang="fr-FR" sz="2000" dirty="0" smtClean="0"/>
              <a:t> zone </a:t>
            </a:r>
            <a:r>
              <a:rPr lang="fr-FR" sz="2000" dirty="0" err="1" smtClean="0"/>
              <a:t>depending</a:t>
            </a:r>
            <a:r>
              <a:rPr lang="fr-FR" sz="2000" dirty="0" smtClean="0"/>
              <a:t> on </a:t>
            </a:r>
            <a:r>
              <a:rPr lang="fr-FR" sz="2000" dirty="0" err="1" smtClean="0"/>
              <a:t>your</a:t>
            </a:r>
            <a:r>
              <a:rPr lang="fr-FR" sz="2000" dirty="0" smtClean="0"/>
              <a:t> </a:t>
            </a:r>
            <a:r>
              <a:rPr lang="fr-FR" sz="2000" dirty="0" err="1" smtClean="0"/>
              <a:t>problem</a:t>
            </a:r>
            <a:r>
              <a:rPr lang="fr-FR" sz="2000" dirty="0" smtClean="0"/>
              <a:t> GBS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39402" y="1196752"/>
                <a:ext cx="2388411" cy="1280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2" y="1196752"/>
                <a:ext cx="2388411" cy="128009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6732240" y="188640"/>
                <a:ext cx="2070888" cy="21252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𝑑𝑇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/>
              </a:p>
              <a:p>
                <a:pPr algn="ctr"/>
                <a:endParaRPr lang="fr-FR" dirty="0" smtClean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188640"/>
                <a:ext cx="2070888" cy="212526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3203575" y="1384909"/>
                <a:ext cx="2739468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ℋ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575" y="1384909"/>
                <a:ext cx="2739468" cy="66191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ZoneTexte 39"/>
          <p:cNvSpPr txBox="1"/>
          <p:nvPr/>
        </p:nvSpPr>
        <p:spPr>
          <a:xfrm>
            <a:off x="611560" y="3187049"/>
            <a:ext cx="5121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Hamilton </a:t>
            </a:r>
            <a:r>
              <a:rPr lang="fr-FR" dirty="0" err="1" smtClean="0"/>
              <a:t>approach</a:t>
            </a:r>
            <a:r>
              <a:rPr lang="fr-FR" dirty="0"/>
              <a:t> </a:t>
            </a:r>
            <a:r>
              <a:rPr lang="fr-FR" dirty="0" err="1" smtClean="0"/>
              <a:t>suitable</a:t>
            </a:r>
            <a:r>
              <a:rPr lang="fr-FR" dirty="0" smtClean="0"/>
              <a:t> for perturbation</a:t>
            </a:r>
          </a:p>
          <a:p>
            <a:r>
              <a:rPr lang="fr-FR" dirty="0" smtClean="0"/>
              <a:t>(Henri Poincaré en 1907 « Mécanique céleste »,</a:t>
            </a:r>
          </a:p>
          <a:p>
            <a:r>
              <a:rPr lang="fr-FR" dirty="0" smtClean="0"/>
              <a:t>Richard </a:t>
            </a:r>
            <a:r>
              <a:rPr lang="fr-FR" dirty="0" err="1" smtClean="0"/>
              <a:t>Feymann</a:t>
            </a:r>
            <a:r>
              <a:rPr lang="fr-FR" dirty="0" smtClean="0"/>
              <a:t> Prix Nobel 1965)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5541603" y="3981005"/>
                <a:ext cx="10168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+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03" y="3981005"/>
                <a:ext cx="1016880" cy="646331"/>
              </a:xfrm>
              <a:prstGeom prst="rect">
                <a:avLst/>
              </a:prstGeom>
              <a:blipFill rotWithShape="1">
                <a:blip r:embed="rId5"/>
                <a:stretch>
                  <a:fillRect t="-12264" r="-25150"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6732240" y="4119505"/>
                <a:ext cx="20708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𝑎𝑛𝑑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"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𝑠𝑚𝑎𝑙𝑙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"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119505"/>
                <a:ext cx="2070888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143000"/>
            <a:ext cx="82200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accent1"/>
                </a:solidFill>
              </a:rPr>
              <a:t>Adjoint </a:t>
            </a:r>
            <a:r>
              <a:rPr lang="fr-FR" dirty="0" err="1" smtClean="0">
                <a:solidFill>
                  <a:schemeClr val="accent1"/>
                </a:solidFill>
              </a:rPr>
              <a:t>solver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0872" y="-243408"/>
            <a:ext cx="8229600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1"/>
                </a:solidFill>
              </a:rPr>
              <a:t>Single source gradient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43752"/>
            <a:ext cx="9144000" cy="524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6063136" y="2636912"/>
                <a:ext cx="174922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fr-FR" sz="3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sz="3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𝜆</m:t>
                      </m:r>
                      <m:r>
                        <a:rPr lang="fr-FR" sz="3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3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𝑠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136" y="2636912"/>
                <a:ext cx="1749223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364088" y="5659200"/>
                <a:ext cx="174922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659200"/>
                <a:ext cx="1749223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8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710262"/>
            <a:ext cx="8813357" cy="545504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771800" y="-16668"/>
            <a:ext cx="5172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accent1"/>
                </a:solidFill>
              </a:rPr>
              <a:t>Gradient </a:t>
            </a:r>
            <a:r>
              <a:rPr lang="fr-FR" sz="4000" dirty="0" err="1" smtClean="0">
                <a:solidFill>
                  <a:schemeClr val="accent1"/>
                </a:solidFill>
              </a:rPr>
              <a:t>comparison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805783"/>
            <a:ext cx="9290719" cy="4575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44" y="764704"/>
            <a:ext cx="7391772" cy="1482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 rot="16200000">
            <a:off x="-1410393" y="2786655"/>
            <a:ext cx="3744417" cy="9966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adjoint and </a:t>
            </a:r>
            <a:r>
              <a:rPr lang="fr-FR" dirty="0" err="1" smtClean="0"/>
              <a:t>frozen</a:t>
            </a:r>
            <a:r>
              <a:rPr lang="fr-FR" dirty="0" smtClean="0"/>
              <a:t>-ray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691680" y="46365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accent1"/>
                </a:solidFill>
              </a:rPr>
              <a:t>Adjoint versus F-ray inversion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8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6712"/>
            <a:ext cx="8784976" cy="43982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691680" y="46365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T</a:t>
            </a:r>
            <a:r>
              <a:rPr lang="fr-FR" sz="3600" dirty="0" smtClean="0">
                <a:solidFill>
                  <a:schemeClr val="accent1"/>
                </a:solidFill>
              </a:rPr>
              <a:t>ransmission </a:t>
            </a:r>
            <a:r>
              <a:rPr lang="fr-FR" sz="3600" dirty="0" err="1" smtClean="0">
                <a:solidFill>
                  <a:schemeClr val="accent1"/>
                </a:solidFill>
              </a:rPr>
              <a:t>synthetic</a:t>
            </a:r>
            <a:r>
              <a:rPr lang="fr-FR" sz="3600" dirty="0" smtClean="0">
                <a:solidFill>
                  <a:schemeClr val="accent1"/>
                </a:solidFill>
              </a:rPr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example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99592" y="5557882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</a:t>
            </a:r>
            <a:r>
              <a:rPr lang="fr-FR" sz="2400" dirty="0" smtClean="0"/>
              <a:t>-GFGS, PCG, PTCN </a:t>
            </a:r>
            <a:r>
              <a:rPr lang="fr-FR" sz="2400" dirty="0" err="1" smtClean="0"/>
              <a:t>optimization</a:t>
            </a:r>
            <a:r>
              <a:rPr lang="fr-FR" sz="2400" dirty="0" smtClean="0"/>
              <a:t> </a:t>
            </a:r>
            <a:r>
              <a:rPr lang="fr-FR" sz="2400" dirty="0" err="1" smtClean="0"/>
              <a:t>provide</a:t>
            </a:r>
            <a:r>
              <a:rPr lang="fr-FR" sz="2400" dirty="0" smtClean="0"/>
              <a:t> </a:t>
            </a:r>
            <a:r>
              <a:rPr lang="fr-FR" sz="2400" dirty="0" err="1" smtClean="0"/>
              <a:t>almost</a:t>
            </a:r>
            <a:r>
              <a:rPr lang="fr-FR" sz="2400" dirty="0" smtClean="0"/>
              <a:t> </a:t>
            </a:r>
            <a:r>
              <a:rPr lang="fr-FR" sz="2400" dirty="0" err="1" smtClean="0"/>
              <a:t>same</a:t>
            </a:r>
            <a:r>
              <a:rPr lang="fr-FR" sz="2400" dirty="0" smtClean="0"/>
              <a:t> </a:t>
            </a:r>
            <a:r>
              <a:rPr lang="fr-FR" sz="2400" dirty="0" err="1" smtClean="0"/>
              <a:t>results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450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2" y="697992"/>
            <a:ext cx="7062216" cy="5462016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1907704" y="2420888"/>
            <a:ext cx="439248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691680" y="-2738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T</a:t>
            </a:r>
            <a:r>
              <a:rPr lang="fr-FR" sz="3600" dirty="0" smtClean="0">
                <a:solidFill>
                  <a:schemeClr val="accent1"/>
                </a:solidFill>
              </a:rPr>
              <a:t>ransmission </a:t>
            </a:r>
            <a:r>
              <a:rPr lang="fr-FR" sz="3600" dirty="0" err="1" smtClean="0">
                <a:solidFill>
                  <a:schemeClr val="accent1"/>
                </a:solidFill>
              </a:rPr>
              <a:t>synthetic</a:t>
            </a:r>
            <a:r>
              <a:rPr lang="fr-FR" sz="3600" dirty="0" smtClean="0">
                <a:solidFill>
                  <a:schemeClr val="accent1"/>
                </a:solidFill>
              </a:rPr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example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2-4 MAY 2016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SISPROBE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14228" y="56818"/>
            <a:ext cx="6048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accent1">
                    <a:lumMod val="50000"/>
                  </a:schemeClr>
                </a:solidFill>
              </a:rPr>
              <a:t>Partial Conclusion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7584" y="781058"/>
            <a:ext cx="691276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dirty="0" err="1" smtClean="0"/>
              <a:t>Travel</a:t>
            </a:r>
            <a:r>
              <a:rPr lang="fr-FR" dirty="0" smtClean="0"/>
              <a:t>-time </a:t>
            </a:r>
            <a:r>
              <a:rPr lang="fr-FR" dirty="0" err="1" smtClean="0"/>
              <a:t>tomography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efficiently</a:t>
            </a:r>
            <a:r>
              <a:rPr lang="fr-FR" dirty="0" smtClean="0"/>
              <a:t> </a:t>
            </a:r>
            <a:r>
              <a:rPr lang="fr-FR" dirty="0" err="1" smtClean="0"/>
              <a:t>performed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adjoint </a:t>
            </a:r>
            <a:r>
              <a:rPr lang="fr-FR" dirty="0" err="1" smtClean="0"/>
              <a:t>approach</a:t>
            </a:r>
            <a:r>
              <a:rPr lang="fr-FR" dirty="0" smtClean="0"/>
              <a:t> and l-BFGS </a:t>
            </a:r>
            <a:r>
              <a:rPr lang="fr-FR" dirty="0" err="1" smtClean="0"/>
              <a:t>optimization</a:t>
            </a:r>
            <a:r>
              <a:rPr lang="fr-FR" dirty="0"/>
              <a:t> </a:t>
            </a:r>
            <a:r>
              <a:rPr lang="fr-FR" sz="2400" dirty="0" smtClean="0">
                <a:solidFill>
                  <a:srgbClr val="FF0000"/>
                </a:solidFill>
              </a:rPr>
              <a:t>– </a:t>
            </a:r>
            <a:r>
              <a:rPr lang="fr-FR" sz="2400" dirty="0" err="1" smtClean="0">
                <a:solidFill>
                  <a:srgbClr val="FF0000"/>
                </a:solidFill>
              </a:rPr>
              <a:t>our</a:t>
            </a:r>
            <a:r>
              <a:rPr lang="fr-FR" sz="2400" dirty="0" smtClean="0">
                <a:solidFill>
                  <a:srgbClr val="FF0000"/>
                </a:solidFill>
              </a:rPr>
              <a:t> best </a:t>
            </a:r>
            <a:r>
              <a:rPr lang="fr-FR" sz="2400" dirty="0" err="1" smtClean="0">
                <a:solidFill>
                  <a:srgbClr val="FF0000"/>
                </a:solidFill>
              </a:rPr>
              <a:t>choice</a:t>
            </a:r>
            <a:r>
              <a:rPr lang="fr-FR" sz="2400" dirty="0" smtClean="0">
                <a:solidFill>
                  <a:srgbClr val="FF0000"/>
                </a:solidFill>
              </a:rPr>
              <a:t> - </a:t>
            </a:r>
            <a:endParaRPr lang="fr-F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endParaRPr lang="fr-FR" dirty="0"/>
          </a:p>
          <a:p>
            <a:pPr marL="800100" lvl="1" indent="-342900">
              <a:buFont typeface="+mj-lt"/>
              <a:buAutoNum type="alphaUcPeriod"/>
            </a:pPr>
            <a:r>
              <a:rPr lang="fr-FR" dirty="0" smtClean="0"/>
              <a:t>One-</a:t>
            </a:r>
            <a:r>
              <a:rPr lang="fr-FR" dirty="0" err="1" smtClean="0"/>
              <a:t>loop</a:t>
            </a:r>
            <a:r>
              <a:rPr lang="fr-FR" dirty="0" smtClean="0"/>
              <a:t> </a:t>
            </a:r>
            <a:r>
              <a:rPr lang="fr-FR" dirty="0" err="1" smtClean="0"/>
              <a:t>procedure</a:t>
            </a:r>
            <a:endParaRPr lang="fr-FR" dirty="0" smtClean="0"/>
          </a:p>
          <a:p>
            <a:pPr marL="800100" lvl="1" indent="-342900">
              <a:buFont typeface="+mj-lt"/>
              <a:buAutoNum type="alphaUcPeriod"/>
            </a:pPr>
            <a:r>
              <a:rPr lang="fr-FR" dirty="0" err="1" smtClean="0">
                <a:solidFill>
                  <a:srgbClr val="FF0000"/>
                </a:solidFill>
              </a:rPr>
              <a:t>Low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complexity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/>
              <a:t>increase</a:t>
            </a:r>
            <a:endParaRPr lang="fr-FR" dirty="0" smtClean="0"/>
          </a:p>
          <a:p>
            <a:pPr marL="800100" lvl="1" indent="-342900">
              <a:buFont typeface="+mj-lt"/>
              <a:buAutoNum type="alphaUcPeriod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regularization</a:t>
            </a:r>
            <a:r>
              <a:rPr lang="fr-FR" dirty="0" smtClean="0"/>
              <a:t> </a:t>
            </a:r>
            <a:r>
              <a:rPr lang="fr-FR" dirty="0" err="1" smtClean="0"/>
              <a:t>tuning</a:t>
            </a:r>
            <a:r>
              <a:rPr lang="fr-FR" dirty="0" smtClean="0"/>
              <a:t>  </a:t>
            </a:r>
          </a:p>
          <a:p>
            <a:pPr lvl="1"/>
            <a:r>
              <a:rPr lang="fr-FR" dirty="0" smtClean="0"/>
              <a:t>        (as the </a:t>
            </a:r>
            <a:r>
              <a:rPr lang="fr-FR" dirty="0" err="1" smtClean="0"/>
              <a:t>sensitivity</a:t>
            </a:r>
            <a:r>
              <a:rPr lang="fr-FR" dirty="0" smtClean="0"/>
              <a:t> matrix </a:t>
            </a:r>
            <a:r>
              <a:rPr lang="fr-FR" dirty="0" err="1" smtClean="0"/>
              <a:t>derivative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explicitely</a:t>
            </a:r>
            <a:r>
              <a:rPr lang="fr-FR" dirty="0" smtClean="0"/>
              <a:t> </a:t>
            </a:r>
            <a:r>
              <a:rPr lang="fr-FR" dirty="0" err="1" smtClean="0"/>
              <a:t>evaluated</a:t>
            </a:r>
            <a:r>
              <a:rPr lang="fr-FR" dirty="0" smtClean="0"/>
              <a:t>)</a:t>
            </a:r>
          </a:p>
          <a:p>
            <a:pPr marL="285750" indent="-285750">
              <a:buFont typeface="Wingdings" pitchFamily="2" charset="2"/>
              <a:buChar char="v"/>
            </a:pPr>
            <a:endParaRPr lang="fr-FR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dirty="0" err="1" smtClean="0"/>
              <a:t>Requirement</a:t>
            </a:r>
            <a:r>
              <a:rPr lang="fr-FR" dirty="0" smtClean="0"/>
              <a:t> of </a:t>
            </a:r>
            <a:r>
              <a:rPr lang="fr-FR" dirty="0" err="1" smtClean="0">
                <a:solidFill>
                  <a:srgbClr val="FF0000"/>
                </a:solidFill>
              </a:rPr>
              <a:t>accurate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Eikonal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solvers</a:t>
            </a:r>
            <a:r>
              <a:rPr lang="fr-FR" dirty="0" smtClean="0"/>
              <a:t>: on-</a:t>
            </a:r>
            <a:r>
              <a:rPr lang="fr-FR" dirty="0" err="1" smtClean="0"/>
              <a:t>going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in collaboration </a:t>
            </a:r>
            <a:r>
              <a:rPr lang="fr-FR" dirty="0" err="1" smtClean="0"/>
              <a:t>with</a:t>
            </a:r>
            <a:r>
              <a:rPr lang="fr-FR" dirty="0" smtClean="0"/>
              <a:t> Mines-Paris Tech group (H. </a:t>
            </a:r>
            <a:r>
              <a:rPr lang="fr-FR" dirty="0" err="1" smtClean="0"/>
              <a:t>Chauris</a:t>
            </a:r>
            <a:r>
              <a:rPr lang="fr-FR" dirty="0"/>
              <a:t> </a:t>
            </a:r>
            <a:r>
              <a:rPr lang="fr-FR" dirty="0" smtClean="0"/>
              <a:t>&amp; M. Noble)</a:t>
            </a:r>
          </a:p>
          <a:p>
            <a:pPr marL="285750" indent="-285750">
              <a:buFont typeface="Wingdings" pitchFamily="2" charset="2"/>
              <a:buChar char="v"/>
            </a:pPr>
            <a:endParaRPr lang="fr-FR" dirty="0" smtClean="0"/>
          </a:p>
          <a:p>
            <a:pPr marL="285750" indent="-285750">
              <a:buFont typeface="Wingdings" pitchFamily="2" charset="2"/>
              <a:buChar char="v"/>
            </a:pPr>
            <a:r>
              <a:rPr lang="fr-FR" dirty="0" err="1" smtClean="0"/>
              <a:t>Reduced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considering</a:t>
            </a:r>
            <a:r>
              <a:rPr lang="fr-FR" dirty="0" smtClean="0"/>
              <a:t> adjoint formulation: </a:t>
            </a:r>
            <a:r>
              <a:rPr lang="fr-FR" dirty="0" err="1" smtClean="0">
                <a:solidFill>
                  <a:srgbClr val="FF0000"/>
                </a:solidFill>
              </a:rPr>
              <a:t>independent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of the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receivers</a:t>
            </a:r>
            <a:r>
              <a:rPr lang="fr-FR" dirty="0" smtClean="0"/>
              <a:t> (or sources)</a:t>
            </a:r>
            <a:endParaRPr lang="fr-FR" dirty="0"/>
          </a:p>
          <a:p>
            <a:pPr marL="285750" indent="-285750">
              <a:buFont typeface="Wingdings" pitchFamily="2" charset="2"/>
              <a:buChar char="v"/>
            </a:pPr>
            <a:endParaRPr lang="fr-FR" dirty="0" smtClean="0"/>
          </a:p>
          <a:p>
            <a:pPr marL="285750" indent="-285750">
              <a:buFont typeface="Wingdings" pitchFamily="2" charset="2"/>
              <a:buChar char="v"/>
            </a:pPr>
            <a:r>
              <a:rPr lang="fr-FR" dirty="0" smtClean="0"/>
              <a:t>Joint </a:t>
            </a:r>
            <a:r>
              <a:rPr lang="fr-FR" dirty="0" err="1" smtClean="0"/>
              <a:t>event-velocity</a:t>
            </a:r>
            <a:r>
              <a:rPr lang="fr-FR" dirty="0" smtClean="0"/>
              <a:t> multi-</a:t>
            </a:r>
            <a:r>
              <a:rPr lang="fr-FR" dirty="0" err="1" smtClean="0"/>
              <a:t>parameter</a:t>
            </a:r>
            <a:r>
              <a:rPr lang="fr-FR" dirty="0" smtClean="0"/>
              <a:t> inversion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expected</a:t>
            </a:r>
            <a:r>
              <a:rPr lang="fr-FR" dirty="0" smtClean="0"/>
              <a:t> to </a:t>
            </a:r>
            <a:r>
              <a:rPr lang="fr-FR" dirty="0" err="1" smtClean="0"/>
              <a:t>require</a:t>
            </a:r>
            <a:r>
              <a:rPr lang="fr-FR" dirty="0" smtClean="0"/>
              <a:t> the </a:t>
            </a:r>
            <a:r>
              <a:rPr lang="fr-FR" dirty="0" smtClean="0">
                <a:solidFill>
                  <a:srgbClr val="FF0000"/>
                </a:solidFill>
              </a:rPr>
              <a:t>Newton </a:t>
            </a:r>
            <a:r>
              <a:rPr lang="fr-FR" dirty="0" err="1" smtClean="0">
                <a:solidFill>
                  <a:srgbClr val="FF0000"/>
                </a:solidFill>
              </a:rPr>
              <a:t>method</a:t>
            </a:r>
            <a:r>
              <a:rPr lang="fr-FR" dirty="0" smtClean="0"/>
              <a:t> for </a:t>
            </a:r>
            <a:r>
              <a:rPr lang="fr-FR" dirty="0" err="1" smtClean="0"/>
              <a:t>proper</a:t>
            </a:r>
            <a:r>
              <a:rPr lang="fr-FR" dirty="0" smtClean="0"/>
              <a:t> </a:t>
            </a:r>
            <a:r>
              <a:rPr lang="fr-FR" dirty="0" err="1" smtClean="0"/>
              <a:t>scaling</a:t>
            </a:r>
            <a:r>
              <a:rPr lang="fr-FR" dirty="0" smtClean="0"/>
              <a:t>: on-</a:t>
            </a:r>
            <a:r>
              <a:rPr lang="fr-FR" dirty="0" err="1" smtClean="0"/>
              <a:t>going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2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187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107504" y="5301208"/>
                <a:ext cx="9505056" cy="1030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No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explicit </a:t>
                </a:r>
                <a:r>
                  <a:rPr lang="fr-FR" sz="2000" dirty="0" err="1" smtClean="0"/>
                  <a:t>evaluation</a:t>
                </a:r>
                <a:r>
                  <a:rPr lang="fr-FR" sz="2000" dirty="0" smtClean="0"/>
                  <a:t> of the </a:t>
                </a:r>
                <a:r>
                  <a:rPr lang="fr-FR" sz="2000" dirty="0" err="1" smtClean="0"/>
                  <a:t>Hessian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sz="20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sz="2000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: </a:t>
                </a:r>
              </a:p>
              <a:p>
                <a:r>
                  <a:rPr lang="fr-FR" sz="2000" dirty="0" smtClean="0">
                    <a:solidFill>
                      <a:srgbClr val="FF0000"/>
                    </a:solidFill>
                  </a:rPr>
                  <a:t>                     </a:t>
                </a:r>
                <a:r>
                  <a:rPr lang="fr-FR" sz="2000" dirty="0" err="1" smtClean="0"/>
                  <a:t>only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>
                    <a:solidFill>
                      <a:srgbClr val="FF0000"/>
                    </a:solidFill>
                  </a:rPr>
                  <a:t>products</a:t>
                </a:r>
                <a:r>
                  <a:rPr lang="fr-FR" sz="2000" dirty="0" smtClean="0">
                    <a:solidFill>
                      <a:srgbClr val="FF0000"/>
                    </a:solidFill>
                  </a:rPr>
                  <a:t> « </a:t>
                </a:r>
                <a14:m>
                  <m:oMath xmlns:m="http://schemas.openxmlformats.org/officeDocument/2006/math"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000" b="0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𝑠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and «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sz="20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fr-FR" sz="2000" dirty="0" smtClean="0">
                    <a:solidFill>
                      <a:srgbClr val="FF0000"/>
                    </a:solidFill>
                  </a:rPr>
                  <a:t> »  </a:t>
                </a:r>
                <a:r>
                  <a:rPr lang="fr-FR" dirty="0" smtClean="0"/>
                  <a:t>are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in LSQR </a:t>
                </a:r>
                <a:r>
                  <a:rPr lang="fr-FR" dirty="0" err="1" smtClean="0"/>
                  <a:t>algorithm</a:t>
                </a:r>
                <a:r>
                  <a:rPr lang="fr-FR" dirty="0" smtClean="0"/>
                  <a:t>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                                                                                           Paige &amp; Sanders (1982)</a:t>
                </a:r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301208"/>
                <a:ext cx="9505056" cy="1030475"/>
              </a:xfrm>
              <a:prstGeom prst="rect">
                <a:avLst/>
              </a:prstGeom>
              <a:blipFill rotWithShape="1">
                <a:blip r:embed="rId3"/>
                <a:stretch>
                  <a:fillRect l="-706" t="-1183" b="-59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07504" y="675806"/>
                <a:ext cx="8549918" cy="4765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rays and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Fréchet </a:t>
                </a:r>
                <a:r>
                  <a:rPr lang="fr-FR" dirty="0" err="1" smtClean="0"/>
                  <a:t>derivative</a:t>
                </a:r>
                <a:r>
                  <a:rPr lang="fr-FR" dirty="0" smtClean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iteratively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solve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 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ie</m:t>
                    </m:r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endParaRPr lang="fr-FR" dirty="0" smtClean="0"/>
              </a:p>
              <a:p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 (LSQR, for </a:t>
                </a:r>
                <a:r>
                  <a:rPr lang="fr-FR" dirty="0" err="1" smtClean="0"/>
                  <a:t>example</a:t>
                </a:r>
                <a:r>
                  <a:rPr lang="fr-FR" dirty="0" smtClean="0"/>
                  <a:t>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75806"/>
                <a:ext cx="8549918" cy="4765920"/>
              </a:xfrm>
              <a:prstGeom prst="rect">
                <a:avLst/>
              </a:prstGeom>
              <a:blipFill rotWithShape="1">
                <a:blip r:embed="rId4"/>
                <a:stretch>
                  <a:fillRect l="-642" t="-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5724128" y="764704"/>
            <a:ext cx="36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Two-loops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5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188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23528" y="679304"/>
                <a:ext cx="8549918" cy="4765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rays and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Fréchet </a:t>
                </a:r>
                <a:r>
                  <a:rPr lang="fr-FR" dirty="0" err="1" smtClean="0"/>
                  <a:t>derivative</a:t>
                </a:r>
                <a:r>
                  <a:rPr lang="fr-FR" dirty="0" smtClean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iteratively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solve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 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ie</m:t>
                    </m:r>
                    <m:r>
                      <a:rPr lang="fr-FR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tx1"/>
                    </a:solidFill>
                  </a:rPr>
                  <a:t> </a:t>
                </a:r>
                <a:endParaRPr lang="fr-FR" dirty="0" smtClean="0"/>
              </a:p>
              <a:p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 (LSQR, for </a:t>
                </a:r>
                <a:r>
                  <a:rPr lang="fr-FR" dirty="0" err="1" smtClean="0"/>
                  <a:t>example</a:t>
                </a:r>
                <a:r>
                  <a:rPr lang="fr-FR" dirty="0" smtClean="0"/>
                  <a:t>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79304"/>
                <a:ext cx="8549918" cy="4765920"/>
              </a:xfrm>
              <a:prstGeom prst="rect">
                <a:avLst/>
              </a:prstGeom>
              <a:blipFill rotWithShape="1">
                <a:blip r:embed="rId3"/>
                <a:stretch>
                  <a:fillRect l="-57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5724128" y="776933"/>
            <a:ext cx="36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Two-loops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414570" y="5085184"/>
                <a:ext cx="872943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forward/</a:t>
                </a:r>
                <a:r>
                  <a:rPr lang="en-US" dirty="0" err="1" smtClean="0"/>
                  <a:t>adjoint</a:t>
                </a:r>
                <a:r>
                  <a:rPr lang="en-US" dirty="0" smtClean="0"/>
                  <a:t> formulation  and </a:t>
                </a:r>
                <a14:m>
                  <m:oMath xmlns:m="http://schemas.openxmlformats.org/officeDocument/2006/math">
                    <m:r>
                      <a:rPr lang="fr-FR" sz="2800" b="0" i="0" smtClean="0">
                        <a:latin typeface="Cambria Math"/>
                        <a:ea typeface="Cambria Math"/>
                      </a:rPr>
                      <m:t>                 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𝑟𝑒𝑐</m:t>
                            </m:r>
                          </m:sub>
                        </m:sSub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for gradient storage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sparsity</a:t>
                </a:r>
                <a:r>
                  <a:rPr lang="en-US" dirty="0" smtClean="0"/>
                  <a:t> )</a:t>
                </a:r>
                <a:endParaRPr lang="en-US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5085184"/>
                <a:ext cx="8729430" cy="944169"/>
              </a:xfrm>
              <a:prstGeom prst="rect">
                <a:avLst/>
              </a:prstGeom>
              <a:blipFill rotWithShape="1">
                <a:blip r:embed="rId4"/>
                <a:stretch>
                  <a:fillRect l="-559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7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189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692696"/>
                <a:ext cx="8549918" cy="504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err="1" smtClean="0">
                    <a:solidFill>
                      <a:srgbClr val="FF0000"/>
                    </a:solidFill>
                  </a:rPr>
                  <a:t>Descent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method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(one-step gradient or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conjugate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gradient or l-BFGS)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fr-FR" dirty="0" smtClean="0"/>
                  <a:t>(</a:t>
                </a:r>
                <a:r>
                  <a:rPr lang="fr-FR" dirty="0" err="1" smtClean="0"/>
                  <a:t>Sei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Symes</a:t>
                </a:r>
                <a:r>
                  <a:rPr lang="fr-FR" dirty="0" smtClean="0"/>
                  <a:t>, 1994; Leung &amp; Qian, 2006; Taillandier et al, 2009)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692696"/>
                <a:ext cx="8549918" cy="5042919"/>
              </a:xfrm>
              <a:prstGeom prst="rect">
                <a:avLst/>
              </a:prstGeom>
              <a:blipFill rotWithShape="1">
                <a:blip r:embed="rId3"/>
                <a:stretch>
                  <a:fillRect l="-570" t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687616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0070C0"/>
                </a:solidFill>
              </a:rPr>
              <a:t>One-</a:t>
            </a:r>
            <a:r>
              <a:rPr lang="fr-FR" sz="2800" dirty="0" err="1" smtClean="0">
                <a:solidFill>
                  <a:srgbClr val="0070C0"/>
                </a:solidFill>
              </a:rPr>
              <a:t>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23528" y="5585363"/>
            <a:ext cx="950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No</a:t>
            </a:r>
            <a:r>
              <a:rPr lang="fr-FR" sz="2000" dirty="0" smtClean="0">
                <a:solidFill>
                  <a:srgbClr val="FF0000"/>
                </a:solidFill>
              </a:rPr>
              <a:t> explicit </a:t>
            </a:r>
            <a:r>
              <a:rPr lang="fr-FR" sz="2000" dirty="0" err="1" smtClean="0"/>
              <a:t>evaluation</a:t>
            </a:r>
            <a:r>
              <a:rPr lang="fr-FR" sz="2000" dirty="0" smtClean="0"/>
              <a:t> of the </a:t>
            </a:r>
            <a:r>
              <a:rPr lang="fr-FR" sz="2000" dirty="0" err="1" smtClean="0"/>
              <a:t>Hessian</a:t>
            </a:r>
            <a:endParaRPr lang="fr-FR" sz="2000" dirty="0" smtClean="0"/>
          </a:p>
          <a:p>
            <a:r>
              <a:rPr lang="fr-FR" sz="2000" dirty="0" smtClean="0">
                <a:solidFill>
                  <a:srgbClr val="FF0000"/>
                </a:solidFill>
              </a:rPr>
              <a:t>    </a:t>
            </a:r>
            <a:r>
              <a:rPr lang="fr-FR" sz="2000" dirty="0" smtClean="0"/>
              <a:t>l-BFGS </a:t>
            </a:r>
            <a:r>
              <a:rPr lang="fr-FR" sz="2000" dirty="0" err="1" smtClean="0"/>
              <a:t>provides</a:t>
            </a:r>
            <a:r>
              <a:rPr lang="fr-FR" sz="2000" dirty="0" smtClean="0"/>
              <a:t> an </a:t>
            </a:r>
            <a:r>
              <a:rPr lang="fr-FR" sz="2000" dirty="0" err="1" smtClean="0">
                <a:solidFill>
                  <a:srgbClr val="FF0000"/>
                </a:solidFill>
              </a:rPr>
              <a:t>evaluation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smtClean="0"/>
              <a:t>of the </a:t>
            </a:r>
            <a:r>
              <a:rPr lang="fr-FR" sz="2000" dirty="0" smtClean="0">
                <a:solidFill>
                  <a:srgbClr val="FF0000"/>
                </a:solidFill>
              </a:rPr>
              <a:t>H</a:t>
            </a:r>
            <a:r>
              <a:rPr lang="fr-FR" sz="2000" baseline="30000" dirty="0" smtClean="0">
                <a:solidFill>
                  <a:srgbClr val="FF0000"/>
                </a:solidFill>
              </a:rPr>
              <a:t>-1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/>
              <a:t>from</a:t>
            </a:r>
            <a:r>
              <a:rPr lang="fr-FR" sz="2000" dirty="0" smtClean="0"/>
              <a:t> </a:t>
            </a:r>
            <a:r>
              <a:rPr lang="fr-FR" sz="2000" dirty="0" err="1" smtClean="0"/>
              <a:t>previous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</a:rPr>
              <a:t>stored</a:t>
            </a:r>
            <a:r>
              <a:rPr lang="fr-FR" sz="2000" dirty="0" smtClean="0">
                <a:solidFill>
                  <a:srgbClr val="FF0000"/>
                </a:solidFill>
              </a:rPr>
              <a:t> gradients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3995738" y="4872038"/>
            <a:ext cx="4968875" cy="13652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5003800" y="2997200"/>
            <a:ext cx="3744913" cy="158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60960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/>
              <a:t>Velocity variation v(z)</a:t>
            </a:r>
          </a:p>
        </p:txBody>
      </p:sp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4356100" y="5084763"/>
            <a:ext cx="4103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 sz="2400">
              <a:latin typeface="Times New Roman" pitchFamily="18" charset="0"/>
            </a:endParaRPr>
          </a:p>
        </p:txBody>
      </p:sp>
      <p:graphicFrame>
        <p:nvGraphicFramePr>
          <p:cNvPr id="125958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5580063" y="1196975"/>
          <a:ext cx="3527425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54" name="Equation" r:id="rId4" imgW="2133360" imgH="838080" progId="Equation.3">
                  <p:embed/>
                </p:oleObj>
              </mc:Choice>
              <mc:Fallback>
                <p:oleObj name="Equation" r:id="rId4" imgW="213336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196975"/>
                        <a:ext cx="3527425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2771775" y="1557338"/>
            <a:ext cx="532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Ray equations are </a:t>
            </a:r>
          </a:p>
        </p:txBody>
      </p:sp>
      <p:sp>
        <p:nvSpPr>
          <p:cNvPr id="125960" name="Text Box 8"/>
          <p:cNvSpPr txBox="1">
            <a:spLocks noChangeArrowheads="1"/>
          </p:cNvSpPr>
          <p:nvPr/>
        </p:nvSpPr>
        <p:spPr bwMode="auto">
          <a:xfrm>
            <a:off x="323850" y="2205038"/>
            <a:ext cx="439261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The horizontal component of the slowness vector is constant: the trajectory is inside a plan which is called the plan of propagation. We may define the frame (xoz) as this plane.</a:t>
            </a:r>
          </a:p>
        </p:txBody>
      </p:sp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0" y="3024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graphicFrame>
        <p:nvGraphicFramePr>
          <p:cNvPr id="125962" name="Object 10"/>
          <p:cNvGraphicFramePr>
            <a:graphicFrameLocks noChangeAspect="1"/>
          </p:cNvGraphicFramePr>
          <p:nvPr/>
        </p:nvGraphicFramePr>
        <p:xfrm>
          <a:off x="468313" y="4435475"/>
          <a:ext cx="3240087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55" name="Equation" r:id="rId6" imgW="1600200" imgH="812800" progId="Equation.3">
                  <p:embed/>
                </p:oleObj>
              </mc:Choice>
              <mc:Fallback>
                <p:oleObj name="Equation" r:id="rId6" imgW="16002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435475"/>
                        <a:ext cx="3240087" cy="163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graphicFrame>
        <p:nvGraphicFramePr>
          <p:cNvPr id="125964" name="Object 12"/>
          <p:cNvGraphicFramePr>
            <a:graphicFrameLocks noChangeAspect="1"/>
          </p:cNvGraphicFramePr>
          <p:nvPr/>
        </p:nvGraphicFramePr>
        <p:xfrm>
          <a:off x="5292725" y="2997200"/>
          <a:ext cx="3024188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56" name="Equation" r:id="rId8" imgW="1726451" imgH="482391" progId="Equation.3">
                  <p:embed/>
                </p:oleObj>
              </mc:Choice>
              <mc:Fallback>
                <p:oleObj name="Equation" r:id="rId8" imgW="1726451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997200"/>
                        <a:ext cx="3024188" cy="852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5" name="Text Box 13"/>
          <p:cNvSpPr txBox="1">
            <a:spLocks noChangeArrowheads="1"/>
          </p:cNvSpPr>
          <p:nvPr/>
        </p:nvSpPr>
        <p:spPr bwMode="auto">
          <a:xfrm>
            <a:off x="5292725" y="3860800"/>
            <a:ext cx="352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Where p</a:t>
            </a:r>
            <a:r>
              <a:rPr lang="fr-FR" sz="2400" baseline="-25000">
                <a:latin typeface="Times New Roman" pitchFamily="18" charset="0"/>
              </a:rPr>
              <a:t>x </a:t>
            </a:r>
            <a:r>
              <a:rPr lang="fr-FR" sz="2400">
                <a:latin typeface="Times New Roman" pitchFamily="18" charset="0"/>
              </a:rPr>
              <a:t>is a constante</a:t>
            </a:r>
          </a:p>
        </p:txBody>
      </p:sp>
      <p:sp>
        <p:nvSpPr>
          <p:cNvPr id="125966" name="Line 14"/>
          <p:cNvSpPr>
            <a:spLocks noChangeShapeType="1"/>
          </p:cNvSpPr>
          <p:nvPr/>
        </p:nvSpPr>
        <p:spPr bwMode="auto">
          <a:xfrm>
            <a:off x="5076825" y="2708275"/>
            <a:ext cx="39592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graphicFrame>
        <p:nvGraphicFramePr>
          <p:cNvPr id="125968" name="Object 16"/>
          <p:cNvGraphicFramePr>
            <a:graphicFrameLocks noChangeAspect="1"/>
          </p:cNvGraphicFramePr>
          <p:nvPr/>
        </p:nvGraphicFramePr>
        <p:xfrm>
          <a:off x="4140200" y="4941888"/>
          <a:ext cx="467995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57" name="Equation" r:id="rId10" imgW="2692400" imgH="520700" progId="Equation.3">
                  <p:embed/>
                </p:oleObj>
              </mc:Choice>
              <mc:Fallback>
                <p:oleObj name="Equation" r:id="rId10" imgW="26924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941888"/>
                        <a:ext cx="4679950" cy="909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9" name="Text Box 17"/>
          <p:cNvSpPr txBox="1">
            <a:spLocks noChangeArrowheads="1"/>
          </p:cNvSpPr>
          <p:nvPr/>
        </p:nvSpPr>
        <p:spPr bwMode="auto">
          <a:xfrm>
            <a:off x="4354513" y="5805488"/>
            <a:ext cx="4465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For a ray towards the depth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075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190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620688"/>
                <a:ext cx="8549918" cy="504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err="1" smtClean="0">
                    <a:solidFill>
                      <a:srgbClr val="FF0000"/>
                    </a:solidFill>
                  </a:rPr>
                  <a:t>Descent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method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(one-step gradient or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conjugate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gradient or l-BFGS)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   </m:t>
                        </m:r>
                        <m:r>
                          <a:rPr lang="fr-FR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fr-FR" dirty="0" smtClean="0"/>
                  <a:t>(</a:t>
                </a:r>
                <a:r>
                  <a:rPr lang="fr-FR" dirty="0" err="1" smtClean="0"/>
                  <a:t>Sei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Symes</a:t>
                </a:r>
                <a:r>
                  <a:rPr lang="fr-FR" dirty="0" smtClean="0"/>
                  <a:t>, 1994; Leung &amp; Qian, 2006; Taillandier et al, 2009)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620688"/>
                <a:ext cx="8549918" cy="5042919"/>
              </a:xfrm>
              <a:prstGeom prst="rect">
                <a:avLst/>
              </a:prstGeom>
              <a:blipFill rotWithShape="1">
                <a:blip r:embed="rId3"/>
                <a:stretch>
                  <a:fillRect l="-570" t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940152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0070C0"/>
                </a:solidFill>
              </a:rPr>
              <a:t>One-</a:t>
            </a:r>
            <a:r>
              <a:rPr lang="fr-FR" sz="2800" dirty="0" err="1" smtClean="0">
                <a:solidFill>
                  <a:srgbClr val="0070C0"/>
                </a:solidFill>
              </a:rPr>
              <a:t>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3528" y="5517232"/>
                <a:ext cx="8689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Complexity: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𝑠𝑟𝑐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forward/</a:t>
                </a:r>
                <a:r>
                  <a:rPr lang="en-US" dirty="0" err="1" smtClean="0"/>
                  <a:t>adjoint</a:t>
                </a:r>
                <a:r>
                  <a:rPr lang="en-US" dirty="0" smtClean="0"/>
                  <a:t> formulation 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ℴ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gradient</a:t>
                </a:r>
                <a:endParaRPr lang="en-US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17232"/>
                <a:ext cx="8689378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561" b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17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9041" y="-171400"/>
            <a:ext cx="8229600" cy="1143001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0070C0"/>
                </a:solidFill>
              </a:rPr>
              <a:t>Linearized</a:t>
            </a:r>
            <a:r>
              <a:rPr lang="fr-FR" sz="4400" dirty="0" smtClean="0">
                <a:solidFill>
                  <a:srgbClr val="0070C0"/>
                </a:solidFill>
              </a:rPr>
              <a:t> Inverse </a:t>
            </a:r>
            <a:r>
              <a:rPr lang="fr-FR" sz="4400" dirty="0" err="1" smtClean="0">
                <a:solidFill>
                  <a:srgbClr val="0070C0"/>
                </a:solidFill>
              </a:rPr>
              <a:t>Problem</a:t>
            </a:r>
            <a:endParaRPr lang="fr-FR" sz="4400" dirty="0">
              <a:solidFill>
                <a:srgbClr val="0070C0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191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14570" y="548680"/>
                <a:ext cx="8549918" cy="559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Misfit </a:t>
                </a:r>
                <a:r>
                  <a:rPr lang="fr-FR" dirty="0" err="1" smtClean="0"/>
                  <a:t>function</a:t>
                </a:r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endParaRPr lang="fr-FR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First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models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dirty="0" smtClean="0"/>
                  <a:t>: for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(iteration k)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err="1" smtClean="0"/>
                  <a:t>Forward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problem</a:t>
                </a:r>
                <a:endParaRPr lang="fr-FR" dirty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/>
                  <a:t>S</a:t>
                </a:r>
                <a:r>
                  <a:rPr lang="fr-FR" dirty="0" err="1" smtClean="0"/>
                  <a:t>olve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synthetic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travel</a:t>
                </a:r>
                <a:r>
                  <a:rPr lang="fr-FR" dirty="0" smtClean="0"/>
                  <a:t>-times and </a:t>
                </a:r>
                <a:r>
                  <a:rPr lang="fr-FR" dirty="0" err="1" smtClean="0"/>
                  <a:t>delayed</a:t>
                </a:r>
                <a:r>
                  <a:rPr lang="fr-FR" dirty="0" smtClean="0"/>
                  <a:t> times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/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fr-FR" dirty="0" smtClean="0"/>
                  <a:t>Adjoint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Solve</a:t>
                </a:r>
                <a:r>
                  <a:rPr lang="fr-FR" dirty="0" smtClean="0"/>
                  <a:t> adjoint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	</a:t>
                </a:r>
              </a:p>
              <a:p>
                <a:pPr marL="1257300" lvl="2" indent="-342900">
                  <a:buFont typeface="+mj-lt"/>
                  <a:buAutoNum type="alphaUcPeriod"/>
                </a:pPr>
                <a:r>
                  <a:rPr lang="fr-FR" dirty="0" err="1" smtClean="0"/>
                  <a:t>Build</a:t>
                </a:r>
                <a:r>
                  <a:rPr lang="fr-FR" dirty="0" smtClean="0"/>
                  <a:t> gradient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marL="342900" indent="-342900">
                  <a:buFont typeface="Wingdings" pitchFamily="2" charset="2"/>
                  <a:buChar char="v"/>
                </a:pPr>
                <a:endParaRPr lang="fr-FR" dirty="0" smtClean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fr-FR" dirty="0" smtClean="0">
                    <a:solidFill>
                      <a:srgbClr val="FF0000"/>
                    </a:solidFill>
                  </a:rPr>
                  <a:t>Second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loop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over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system </a:t>
                </a:r>
                <a:r>
                  <a:rPr lang="fr-F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i="1" smtClean="0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  <a:ea typeface="Cambria Math"/>
                      </a:rPr>
                      <m:t>=−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fr-FR" b="0" dirty="0" smtClean="0">
                  <a:ea typeface="Cambria Math"/>
                </a:endParaRPr>
              </a:p>
              <a:p>
                <a:pPr marL="742950" lvl="1" indent="-285750">
                  <a:buFont typeface="Wingdings" pitchFamily="2" charset="2"/>
                  <a:buChar char="v"/>
                </a:pPr>
                <a:r>
                  <a:rPr lang="fr-FR" dirty="0" err="1" smtClean="0"/>
                  <a:t>Truncated</a:t>
                </a:r>
                <a:r>
                  <a:rPr lang="fr-FR" dirty="0" smtClean="0"/>
                  <a:t> Newton </a:t>
                </a:r>
                <a:r>
                  <a:rPr lang="fr-FR" dirty="0" err="1" smtClean="0"/>
                  <a:t>method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based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iterative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conjugate</a:t>
                </a:r>
                <a:r>
                  <a:rPr lang="fr-FR" dirty="0" smtClean="0"/>
                  <a:t> gradient</a:t>
                </a:r>
              </a:p>
              <a:p>
                <a:pPr lvl="1"/>
                <a:r>
                  <a:rPr lang="fr-FR" dirty="0" smtClean="0"/>
                  <a:t>(matrix free </a:t>
                </a:r>
                <a:r>
                  <a:rPr lang="fr-FR" dirty="0" err="1" smtClean="0"/>
                  <a:t>approach</a:t>
                </a:r>
                <a:r>
                  <a:rPr lang="fr-FR" dirty="0" smtClean="0"/>
                  <a:t> for </a:t>
                </a:r>
                <a:r>
                  <a:rPr lang="fr-FR" dirty="0" err="1" smtClean="0"/>
                  <a:t>product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fr-FR" dirty="0" smtClean="0"/>
                  <a:t>, </a:t>
                </a:r>
                <a:r>
                  <a:rPr lang="fr-FR" dirty="0" err="1" smtClean="0"/>
                  <a:t>thanks</a:t>
                </a:r>
                <a:r>
                  <a:rPr lang="fr-FR" dirty="0" smtClean="0"/>
                  <a:t> to second-</a:t>
                </a:r>
                <a:r>
                  <a:rPr lang="fr-FR" dirty="0" err="1" smtClean="0"/>
                  <a:t>order</a:t>
                </a:r>
                <a:r>
                  <a:rPr lang="fr-FR" dirty="0" smtClean="0"/>
                  <a:t> adjoint formulation)</a:t>
                </a:r>
              </a:p>
              <a:p>
                <a:endParaRPr lang="fr-FR" dirty="0"/>
              </a:p>
              <a:p>
                <a:r>
                  <a:rPr lang="fr-FR" dirty="0" smtClean="0"/>
                  <a:t>Update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 smtClean="0"/>
                  <a:t>                                      (</a:t>
                </a:r>
                <a:r>
                  <a:rPr lang="fr-FR" dirty="0" err="1" smtClean="0"/>
                  <a:t>Métivier</a:t>
                </a:r>
                <a:r>
                  <a:rPr lang="fr-FR" dirty="0" smtClean="0"/>
                  <a:t> et al, 2013)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0" y="548680"/>
                <a:ext cx="8549918" cy="5596917"/>
              </a:xfrm>
              <a:prstGeom prst="rect">
                <a:avLst/>
              </a:prstGeom>
              <a:blipFill rotWithShape="1">
                <a:blip r:embed="rId3"/>
                <a:stretch>
                  <a:fillRect l="-570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5724128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0070C0"/>
                </a:solidFill>
              </a:rPr>
              <a:t>Two-loop</a:t>
            </a:r>
            <a:r>
              <a:rPr lang="fr-FR" sz="2800" dirty="0" smtClean="0">
                <a:solidFill>
                  <a:srgbClr val="0070C0"/>
                </a:solidFill>
              </a:rPr>
              <a:t> </a:t>
            </a:r>
            <a:r>
              <a:rPr lang="fr-FR" sz="2800" dirty="0" err="1" smtClean="0">
                <a:solidFill>
                  <a:srgbClr val="0070C0"/>
                </a:solidFill>
              </a:rPr>
              <a:t>procedure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619672" y="5807774"/>
                <a:ext cx="4688591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0" dirty="0" smtClean="0">
                    <a:solidFill>
                      <a:srgbClr val="FF0000"/>
                    </a:solidFill>
                  </a:rPr>
                  <a:t>Full </a:t>
                </a:r>
                <a:r>
                  <a:rPr lang="fr-FR" b="0" dirty="0" err="1" smtClean="0">
                    <a:solidFill>
                      <a:srgbClr val="FF0000"/>
                    </a:solidFill>
                  </a:rPr>
                  <a:t>Hessian</a:t>
                </a:r>
                <a:r>
                  <a:rPr lang="fr-FR" b="0" dirty="0" smtClean="0">
                    <a:solidFill>
                      <a:srgbClr val="FF0000"/>
                    </a:solidFill>
                  </a:rPr>
                  <a:t> </a:t>
                </a:r>
                <a:r>
                  <a:rPr lang="fr-FR" b="0" dirty="0" smtClean="0"/>
                  <a:t>impact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𝐻</m:t>
                    </m:r>
                    <m:r>
                      <a:rPr lang="fr-F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den>
                    </m:f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is evaluated</a:t>
                </a:r>
                <a:endParaRPr lang="en-US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807774"/>
                <a:ext cx="4688591" cy="499560"/>
              </a:xfrm>
              <a:prstGeom prst="rect">
                <a:avLst/>
              </a:prstGeom>
              <a:blipFill rotWithShape="1">
                <a:blip r:embed="rId4"/>
                <a:stretch>
                  <a:fillRect l="-1170" r="-390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5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1840" y="332656"/>
            <a:ext cx="5770984" cy="114300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Joint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hypocenter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velocity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64413"/>
            <a:ext cx="5400600" cy="330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5940152" y="429309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44208" y="4077072"/>
            <a:ext cx="18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Events </a:t>
            </a:r>
            <a:r>
              <a:rPr lang="fr-FR" dirty="0" err="1" smtClean="0"/>
              <a:t>at</a:t>
            </a:r>
            <a:r>
              <a:rPr lang="fr-FR" dirty="0" smtClean="0"/>
              <a:t> 4.2 km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6386958" y="5795972"/>
            <a:ext cx="293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Random</a:t>
            </a:r>
            <a:r>
              <a:rPr lang="fr-FR" dirty="0" smtClean="0"/>
              <a:t> initial </a:t>
            </a:r>
            <a:r>
              <a:rPr lang="fr-FR" dirty="0" err="1" smtClean="0"/>
              <a:t>hypocenters</a:t>
            </a:r>
            <a:endParaRPr lang="en-US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5940152" y="602128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43608" y="1484784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trade</a:t>
            </a:r>
            <a:r>
              <a:rPr lang="fr-FR" dirty="0" smtClean="0"/>
              <a:t>-off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velocities</a:t>
            </a:r>
            <a:r>
              <a:rPr lang="fr-FR" dirty="0" smtClean="0"/>
              <a:t>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 - Calibration of </a:t>
            </a:r>
            <a:r>
              <a:rPr lang="fr-FR" dirty="0" err="1" smtClean="0"/>
              <a:t>weights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/>
              <a:t>Spakman</a:t>
            </a:r>
            <a:r>
              <a:rPr lang="fr-FR" dirty="0" smtClean="0"/>
              <a:t> &amp; </a:t>
            </a:r>
            <a:r>
              <a:rPr lang="fr-FR" dirty="0" err="1" smtClean="0"/>
              <a:t>Nolet</a:t>
            </a:r>
            <a:r>
              <a:rPr lang="fr-FR" dirty="0" smtClean="0"/>
              <a:t>, 1988; Le </a:t>
            </a:r>
            <a:r>
              <a:rPr lang="fr-FR" dirty="0" err="1" smtClean="0"/>
              <a:t>Meur</a:t>
            </a:r>
            <a:r>
              <a:rPr lang="fr-FR" dirty="0" smtClean="0"/>
              <a:t> et al., 1997)</a:t>
            </a:r>
          </a:p>
          <a:p>
            <a:r>
              <a:rPr lang="fr-FR" dirty="0" smtClean="0"/>
              <a:t>- </a:t>
            </a:r>
            <a:r>
              <a:rPr lang="fr-FR" dirty="0" err="1" smtClean="0"/>
              <a:t>Annealing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(</a:t>
            </a:r>
            <a:r>
              <a:rPr lang="fr-FR" dirty="0" err="1" smtClean="0"/>
              <a:t>Pavlis</a:t>
            </a:r>
            <a:r>
              <a:rPr lang="fr-FR" dirty="0" smtClean="0"/>
              <a:t> and </a:t>
            </a:r>
            <a:r>
              <a:rPr lang="fr-FR" dirty="0" err="1" smtClean="0"/>
              <a:t>Booker</a:t>
            </a:r>
            <a:r>
              <a:rPr lang="fr-FR" dirty="0" smtClean="0"/>
              <a:t>, 1980; Julian and </a:t>
            </a:r>
            <a:r>
              <a:rPr lang="fr-FR" dirty="0" err="1" smtClean="0"/>
              <a:t>Gubbins</a:t>
            </a:r>
            <a:r>
              <a:rPr lang="fr-FR" dirty="0" smtClean="0"/>
              <a:t>, 1980)  </a:t>
            </a:r>
          </a:p>
          <a:p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804249" y="470951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Toy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0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1840" y="332656"/>
            <a:ext cx="5770984" cy="114300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Joint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hypocenter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velocity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64413"/>
            <a:ext cx="5400600" cy="330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5940152" y="429309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44208" y="4077072"/>
            <a:ext cx="18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Events </a:t>
            </a:r>
            <a:r>
              <a:rPr lang="fr-FR" dirty="0" err="1" smtClean="0"/>
              <a:t>at</a:t>
            </a:r>
            <a:r>
              <a:rPr lang="fr-FR" dirty="0" smtClean="0"/>
              <a:t> 4.2 km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6386958" y="5795972"/>
            <a:ext cx="293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Random</a:t>
            </a:r>
            <a:r>
              <a:rPr lang="fr-FR" dirty="0" smtClean="0"/>
              <a:t> initial </a:t>
            </a:r>
            <a:r>
              <a:rPr lang="fr-FR" dirty="0" err="1" smtClean="0"/>
              <a:t>hypocenters</a:t>
            </a:r>
            <a:endParaRPr lang="en-US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5940152" y="602128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43608" y="1484784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trade</a:t>
            </a:r>
            <a:r>
              <a:rPr lang="fr-FR" dirty="0" smtClean="0"/>
              <a:t>-off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velocities</a:t>
            </a:r>
            <a:r>
              <a:rPr lang="fr-FR" dirty="0" smtClean="0"/>
              <a:t>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 - Calibration of </a:t>
            </a:r>
            <a:r>
              <a:rPr lang="fr-FR" dirty="0" err="1" smtClean="0"/>
              <a:t>weights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/>
              <a:t>Spakman</a:t>
            </a:r>
            <a:r>
              <a:rPr lang="fr-FR" dirty="0" smtClean="0"/>
              <a:t> &amp; </a:t>
            </a:r>
            <a:r>
              <a:rPr lang="fr-FR" dirty="0" err="1" smtClean="0"/>
              <a:t>Nolet</a:t>
            </a:r>
            <a:r>
              <a:rPr lang="fr-FR" dirty="0" smtClean="0"/>
              <a:t>, 1988; Le </a:t>
            </a:r>
            <a:r>
              <a:rPr lang="fr-FR" dirty="0" err="1" smtClean="0"/>
              <a:t>Meur</a:t>
            </a:r>
            <a:r>
              <a:rPr lang="fr-FR" dirty="0" smtClean="0"/>
              <a:t> et al., 1997)</a:t>
            </a:r>
          </a:p>
          <a:p>
            <a:r>
              <a:rPr lang="fr-FR" dirty="0" smtClean="0"/>
              <a:t>- </a:t>
            </a:r>
            <a:r>
              <a:rPr lang="fr-FR" dirty="0" err="1" smtClean="0"/>
              <a:t>Annealing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(</a:t>
            </a:r>
            <a:r>
              <a:rPr lang="fr-FR" dirty="0" err="1" smtClean="0"/>
              <a:t>Pavlis</a:t>
            </a:r>
            <a:r>
              <a:rPr lang="fr-FR" dirty="0" smtClean="0"/>
              <a:t> and </a:t>
            </a:r>
            <a:r>
              <a:rPr lang="fr-FR" dirty="0" err="1" smtClean="0"/>
              <a:t>Booker</a:t>
            </a:r>
            <a:r>
              <a:rPr lang="fr-FR" dirty="0" smtClean="0"/>
              <a:t>, 1980; Julian and </a:t>
            </a:r>
            <a:r>
              <a:rPr lang="fr-FR" dirty="0" err="1" smtClean="0"/>
              <a:t>Gubbins</a:t>
            </a:r>
            <a:r>
              <a:rPr lang="fr-FR" dirty="0" smtClean="0"/>
              <a:t>, 1980)  </a:t>
            </a:r>
          </a:p>
          <a:p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804249" y="470951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Toy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75" y="4590166"/>
            <a:ext cx="20955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èche droite 6"/>
          <p:cNvSpPr/>
          <p:nvPr/>
        </p:nvSpPr>
        <p:spPr>
          <a:xfrm rot="9803383">
            <a:off x="3656306" y="5449864"/>
            <a:ext cx="2785226" cy="177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3848" y="332656"/>
            <a:ext cx="5698976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/XYZT</a:t>
            </a:r>
            <a:r>
              <a:rPr lang="fr-FR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inversion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SVD </a:t>
            </a:r>
            <a:r>
              <a:rPr lang="fr-FR" dirty="0" err="1" smtClean="0"/>
              <a:t>decomposition</a:t>
            </a:r>
            <a:r>
              <a:rPr lang="fr-FR" dirty="0" smtClean="0"/>
              <a:t> of </a:t>
            </a:r>
            <a:r>
              <a:rPr lang="fr-FR" dirty="0" err="1" smtClean="0"/>
              <a:t>sensitivity</a:t>
            </a:r>
            <a:r>
              <a:rPr lang="fr-FR" dirty="0" smtClean="0"/>
              <a:t> matrix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5958408" cy="374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411760" y="2348880"/>
            <a:ext cx="136815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Not </a:t>
            </a:r>
            <a:r>
              <a:rPr lang="fr-FR" dirty="0" err="1" smtClean="0"/>
              <a:t>scaled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5436096" y="2348880"/>
            <a:ext cx="98985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</a:t>
            </a:r>
            <a:r>
              <a:rPr lang="fr-FR" dirty="0" err="1" smtClean="0"/>
              <a:t>caled</a:t>
            </a:r>
            <a:endParaRPr lang="en-US" dirty="0"/>
          </a:p>
        </p:txBody>
      </p:sp>
      <p:sp>
        <p:nvSpPr>
          <p:cNvPr id="8" name="Flèche vers le bas 7"/>
          <p:cNvSpPr/>
          <p:nvPr/>
        </p:nvSpPr>
        <p:spPr>
          <a:xfrm rot="2240695">
            <a:off x="6290031" y="3261596"/>
            <a:ext cx="288032" cy="1080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6875267" y="2638653"/>
            <a:ext cx="236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endParaRPr lang="fr-FR" dirty="0" smtClean="0"/>
          </a:p>
          <a:p>
            <a:r>
              <a:rPr lang="fr-FR" dirty="0" smtClean="0"/>
              <a:t>(x,y,z,t0)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endParaRPr lang="en-US" dirty="0"/>
          </a:p>
        </p:txBody>
      </p:sp>
      <p:sp>
        <p:nvSpPr>
          <p:cNvPr id="11" name="Flèche droite 10"/>
          <p:cNvSpPr/>
          <p:nvPr/>
        </p:nvSpPr>
        <p:spPr>
          <a:xfrm rot="12067187">
            <a:off x="5007779" y="4869832"/>
            <a:ext cx="1656184" cy="2880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6948264" y="5229200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Vp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r>
              <a:rPr lang="fr-FR" dirty="0" smtClean="0"/>
              <a:t> on a </a:t>
            </a:r>
            <a:r>
              <a:rPr lang="fr-FR" dirty="0" err="1" smtClean="0"/>
              <a:t>grid</a:t>
            </a:r>
            <a:r>
              <a:rPr lang="fr-FR" dirty="0" smtClean="0"/>
              <a:t> (640 </a:t>
            </a:r>
            <a:r>
              <a:rPr lang="fr-FR" dirty="0" err="1" smtClean="0"/>
              <a:t>dofs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1619672" y="6021288"/>
            <a:ext cx="42484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Zoom on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(x,y,z,t0)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55547"/>
            <a:ext cx="5432919" cy="3543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7440" y="260648"/>
            <a:ext cx="6347048" cy="114300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know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example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436096" y="1268760"/>
            <a:ext cx="37444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Simultaneous</a:t>
            </a:r>
            <a:r>
              <a:rPr lang="fr-FR" dirty="0" smtClean="0"/>
              <a:t> inversion of </a:t>
            </a:r>
            <a:r>
              <a:rPr lang="fr-FR" dirty="0" err="1" smtClean="0"/>
              <a:t>velocity</a:t>
            </a:r>
            <a:r>
              <a:rPr lang="fr-FR" dirty="0" smtClean="0"/>
              <a:t>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/>
              <a:t>Pavlis</a:t>
            </a:r>
            <a:r>
              <a:rPr lang="fr-FR" dirty="0" smtClean="0"/>
              <a:t> &amp; </a:t>
            </a:r>
            <a:r>
              <a:rPr lang="fr-FR" dirty="0" err="1" smtClean="0"/>
              <a:t>Booker</a:t>
            </a:r>
            <a:r>
              <a:rPr lang="fr-FR" dirty="0" smtClean="0"/>
              <a:t>, 1980; Julian &amp; </a:t>
            </a:r>
            <a:r>
              <a:rPr lang="fr-FR" dirty="0" err="1" smtClean="0"/>
              <a:t>Gubbins</a:t>
            </a:r>
            <a:r>
              <a:rPr lang="fr-FR" dirty="0" smtClean="0"/>
              <a:t>, 1980)</a:t>
            </a:r>
          </a:p>
          <a:p>
            <a:endParaRPr lang="fr-FR" dirty="0"/>
          </a:p>
          <a:p>
            <a:r>
              <a:rPr lang="fr-FR" dirty="0" err="1" smtClean="0"/>
              <a:t>Vp</a:t>
            </a:r>
            <a:r>
              <a:rPr lang="fr-FR" dirty="0" smtClean="0"/>
              <a:t> </a:t>
            </a:r>
            <a:r>
              <a:rPr lang="fr-FR" dirty="0" err="1" smtClean="0"/>
              <a:t>velocity</a:t>
            </a:r>
            <a:r>
              <a:rPr lang="fr-FR" dirty="0" smtClean="0"/>
              <a:t> and four </a:t>
            </a:r>
            <a:r>
              <a:rPr lang="fr-FR" dirty="0" err="1" smtClean="0"/>
              <a:t>parameters</a:t>
            </a:r>
            <a:r>
              <a:rPr lang="fr-FR" dirty="0" smtClean="0"/>
              <a:t> (x,y,z,t0)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quake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323528" y="5313163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</a:t>
            </a:r>
            <a:r>
              <a:rPr lang="fr-FR" dirty="0" err="1" smtClean="0"/>
              <a:t>Meur</a:t>
            </a:r>
            <a:r>
              <a:rPr lang="fr-FR" dirty="0" smtClean="0"/>
              <a:t> et al (1997</a:t>
            </a:r>
            <a:r>
              <a:rPr lang="fr-FR" sz="2800" dirty="0" smtClean="0"/>
              <a:t>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372200" y="3300085"/>
            <a:ext cx="27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en-US" dirty="0"/>
          </a:p>
        </p:txBody>
      </p:sp>
      <p:sp>
        <p:nvSpPr>
          <p:cNvPr id="12" name="Ellipse 11"/>
          <p:cNvSpPr/>
          <p:nvPr/>
        </p:nvSpPr>
        <p:spPr>
          <a:xfrm>
            <a:off x="2195736" y="3669417"/>
            <a:ext cx="576064" cy="263639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4968044" y="3645024"/>
            <a:ext cx="576064" cy="263639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5652120" y="3527383"/>
            <a:ext cx="720080" cy="249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771800" y="5369247"/>
            <a:ext cx="3836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 the zoom </a:t>
            </a:r>
            <a:r>
              <a:rPr lang="fr-FR" dirty="0" err="1" smtClean="0"/>
              <a:t>parameters</a:t>
            </a:r>
            <a:r>
              <a:rPr lang="fr-FR" dirty="0" smtClean="0"/>
              <a:t> are </a:t>
            </a:r>
            <a:r>
              <a:rPr lang="fr-FR" dirty="0" err="1" smtClean="0"/>
              <a:t>ordered</a:t>
            </a:r>
            <a:r>
              <a:rPr lang="fr-FR" dirty="0" smtClean="0"/>
              <a:t> as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x,y,z,t</a:t>
            </a:r>
            <a:r>
              <a:rPr lang="fr-FR" dirty="0" smtClean="0"/>
              <a:t>);(</a:t>
            </a:r>
            <a:r>
              <a:rPr lang="fr-FR" dirty="0" err="1" smtClean="0"/>
              <a:t>x,y,z,t</a:t>
            </a:r>
            <a:r>
              <a:rPr lang="fr-FR" dirty="0" smtClean="0"/>
              <a:t>); ….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6876256" y="4509120"/>
            <a:ext cx="18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Scaling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 and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 by </a:t>
            </a:r>
            <a:r>
              <a:rPr lang="fr-FR" dirty="0" err="1" smtClean="0"/>
              <a:t>numerical</a:t>
            </a:r>
            <a:r>
              <a:rPr lang="fr-FR" dirty="0" smtClean="0"/>
              <a:t> calibration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33464" y="116632"/>
            <a:ext cx="6059016" cy="1143000"/>
          </a:xfrm>
        </p:spPr>
        <p:txBody>
          <a:bodyPr/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inversion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only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426303"/>
            <a:ext cx="7330733" cy="2027033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00" y="1979625"/>
            <a:ext cx="7354416" cy="203358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868144" y="177281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Exact positions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5796137" y="421179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Fixed</a:t>
            </a:r>
            <a:r>
              <a:rPr lang="fr-FR" dirty="0" smtClean="0"/>
              <a:t> initial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9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60648"/>
            <a:ext cx="6131024" cy="1143000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XYZ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l-BFGS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2816"/>
            <a:ext cx="8229600" cy="227558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187624" y="450912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LSQR or TCN …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33056"/>
            <a:ext cx="37052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04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8229600" cy="227558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987824" y="260648"/>
            <a:ext cx="61310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XYZT</a:t>
            </a:r>
            <a:r>
              <a:rPr lang="fr-FR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LSQR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149052"/>
            <a:ext cx="2162175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827584" y="3897922"/>
            <a:ext cx="5225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LSQR-</a:t>
            </a:r>
            <a:r>
              <a:rPr lang="fr-FR" sz="2400" dirty="0" err="1" smtClean="0"/>
              <a:t>like</a:t>
            </a:r>
            <a:r>
              <a:rPr lang="fr-FR" sz="2400" dirty="0" smtClean="0"/>
              <a:t>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/>
              <a:t> </a:t>
            </a:r>
            <a:r>
              <a:rPr lang="fr-FR" sz="2400" dirty="0" smtClean="0"/>
              <a:t>    </a:t>
            </a:r>
            <a:r>
              <a:rPr lang="fr-FR" sz="2400" dirty="0" err="1" smtClean="0"/>
              <a:t>solving</a:t>
            </a:r>
            <a:r>
              <a:rPr lang="fr-FR" sz="2400" dirty="0" smtClean="0"/>
              <a:t> the Gauss-Newton </a:t>
            </a:r>
            <a:r>
              <a:rPr lang="fr-FR" sz="2400" dirty="0" err="1" smtClean="0"/>
              <a:t>equation</a:t>
            </a:r>
            <a:r>
              <a:rPr lang="fr-FR" sz="2400" dirty="0" smtClean="0"/>
              <a:t> …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55576" y="5229200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introduction of the </a:t>
            </a:r>
            <a:r>
              <a:rPr lang="fr-FR" dirty="0" err="1" smtClean="0"/>
              <a:t>origin</a:t>
            </a:r>
            <a:r>
              <a:rPr lang="fr-FR" dirty="0" smtClean="0"/>
              <a:t> time </a:t>
            </a:r>
            <a:r>
              <a:rPr lang="fr-FR" dirty="0" err="1" smtClean="0"/>
              <a:t>seems</a:t>
            </a:r>
            <a:r>
              <a:rPr lang="fr-FR" dirty="0" smtClean="0"/>
              <a:t> to </a:t>
            </a:r>
            <a:r>
              <a:rPr lang="fr-FR" dirty="0" err="1" smtClean="0"/>
              <a:t>modify</a:t>
            </a:r>
            <a:r>
              <a:rPr lang="fr-FR" dirty="0" smtClean="0"/>
              <a:t> </a:t>
            </a:r>
            <a:r>
              <a:rPr lang="fr-FR" dirty="0" err="1" smtClean="0"/>
              <a:t>dramatically</a:t>
            </a:r>
            <a:r>
              <a:rPr lang="fr-FR" dirty="0" smtClean="0"/>
              <a:t> the multi-</a:t>
            </a:r>
            <a:r>
              <a:rPr lang="fr-FR" dirty="0" err="1" smtClean="0"/>
              <a:t>parameter</a:t>
            </a:r>
            <a:r>
              <a:rPr lang="fr-FR" dirty="0" smtClean="0"/>
              <a:t> inversion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3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260648"/>
            <a:ext cx="6131024" cy="1143000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Vp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XYZT</a:t>
            </a:r>
            <a:r>
              <a:rPr lang="fr-FR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TCN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62565"/>
            <a:ext cx="9144000" cy="252842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124744"/>
            <a:ext cx="207645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475656" y="4221088"/>
            <a:ext cx="5328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Only</a:t>
            </a:r>
            <a:r>
              <a:rPr lang="fr-FR" dirty="0" smtClean="0"/>
              <a:t> TCN </a:t>
            </a:r>
            <a:r>
              <a:rPr lang="fr-FR" dirty="0" err="1" smtClean="0"/>
              <a:t>seems</a:t>
            </a:r>
            <a:r>
              <a:rPr lang="fr-FR" dirty="0" smtClean="0"/>
              <a:t> to </a:t>
            </a:r>
            <a:r>
              <a:rPr lang="fr-FR" dirty="0" err="1" smtClean="0"/>
              <a:t>work</a:t>
            </a:r>
            <a:r>
              <a:rPr lang="fr-FR" dirty="0" smtClean="0"/>
              <a:t> more </a:t>
            </a:r>
            <a:r>
              <a:rPr lang="fr-FR" dirty="0" err="1" smtClean="0"/>
              <a:t>efficiently</a:t>
            </a:r>
            <a:r>
              <a:rPr lang="fr-FR" dirty="0" smtClean="0"/>
              <a:t> … and </a:t>
            </a:r>
            <a:r>
              <a:rPr lang="fr-FR" dirty="0" err="1" smtClean="0"/>
              <a:t>turns</a:t>
            </a:r>
            <a:r>
              <a:rPr lang="fr-FR" dirty="0" smtClean="0"/>
              <a:t> out to </a:t>
            </a:r>
            <a:r>
              <a:rPr lang="fr-FR" dirty="0" err="1" smtClean="0"/>
              <a:t>recover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(four) and </a:t>
            </a:r>
            <a:r>
              <a:rPr lang="fr-FR" dirty="0" err="1" smtClean="0"/>
              <a:t>velocity</a:t>
            </a:r>
            <a:r>
              <a:rPr lang="fr-FR" dirty="0" smtClean="0"/>
              <a:t> structure …</a:t>
            </a:r>
          </a:p>
          <a:p>
            <a:endParaRPr lang="fr-FR" dirty="0"/>
          </a:p>
          <a:p>
            <a:r>
              <a:rPr lang="fr-FR" dirty="0" err="1" smtClean="0"/>
              <a:t>Expected</a:t>
            </a:r>
            <a:r>
              <a:rPr lang="fr-FR" dirty="0" smtClean="0"/>
              <a:t> </a:t>
            </a:r>
            <a:r>
              <a:rPr lang="fr-FR" dirty="0" err="1" smtClean="0"/>
              <a:t>improvements</a:t>
            </a:r>
            <a:r>
              <a:rPr lang="fr-FR" dirty="0" smtClean="0"/>
              <a:t> by </a:t>
            </a:r>
            <a:r>
              <a:rPr lang="fr-FR" dirty="0" err="1" smtClean="0"/>
              <a:t>preconditioning</a:t>
            </a:r>
            <a:r>
              <a:rPr lang="fr-FR" dirty="0" smtClean="0"/>
              <a:t> the normal </a:t>
            </a:r>
            <a:r>
              <a:rPr lang="fr-FR" dirty="0" err="1" smtClean="0"/>
              <a:t>equation</a:t>
            </a:r>
            <a:r>
              <a:rPr lang="fr-FR" dirty="0" smtClean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8440" y="11088"/>
            <a:ext cx="6096000" cy="1143000"/>
          </a:xfrm>
        </p:spPr>
        <p:txBody>
          <a:bodyPr/>
          <a:lstStyle/>
          <a:p>
            <a:r>
              <a:rPr lang="fr-FR" dirty="0" smtClean="0"/>
              <a:t>Time </a:t>
            </a:r>
            <a:r>
              <a:rPr lang="fr-FR" dirty="0" err="1" smtClean="0"/>
              <a:t>scales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8" name="Picture 4" descr="gath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71600"/>
            <a:ext cx="210343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S-lu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50292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05200" y="3276600"/>
            <a:ext cx="5410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itchFamily="2" charset="2"/>
              <a:buChar char="u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«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mtClean="0"/>
              <a:t>Source time</a:t>
            </a:r>
          </a:p>
          <a:p>
            <a:pPr>
              <a:buFont typeface="Wingdings" pitchFamily="2" charset="2"/>
              <a:buNone/>
            </a:pPr>
            <a:r>
              <a:rPr lang="fr-FR" smtClean="0"/>
              <a:t>		</a:t>
            </a:r>
            <a:r>
              <a:rPr lang="fr-FR" sz="2000" smtClean="0">
                <a:solidFill>
                  <a:schemeClr val="bg2"/>
                </a:solidFill>
              </a:rPr>
              <a:t>from 0.1 sec to 100 sec (rupture vel.)</a:t>
            </a:r>
          </a:p>
          <a:p>
            <a:r>
              <a:rPr lang="fr-FR" smtClean="0"/>
              <a:t>Wave time</a:t>
            </a:r>
          </a:p>
          <a:p>
            <a:pPr>
              <a:buFont typeface="Wingdings" pitchFamily="2" charset="2"/>
              <a:buNone/>
            </a:pPr>
            <a:r>
              <a:rPr lang="fr-FR" smtClean="0"/>
              <a:t>		</a:t>
            </a:r>
            <a:r>
              <a:rPr lang="fr-FR" sz="2000" smtClean="0">
                <a:solidFill>
                  <a:schemeClr val="bg2"/>
                </a:solidFill>
              </a:rPr>
              <a:t>from secondes to hours </a:t>
            </a:r>
          </a:p>
          <a:p>
            <a:r>
              <a:rPr lang="fr-FR" smtClean="0"/>
              <a:t>Window time</a:t>
            </a:r>
          </a:p>
          <a:p>
            <a:pPr>
              <a:buFont typeface="Wingdings" pitchFamily="2" charset="2"/>
              <a:buNone/>
            </a:pPr>
            <a:r>
              <a:rPr lang="fr-FR" smtClean="0"/>
              <a:t>		</a:t>
            </a:r>
            <a:r>
              <a:rPr lang="fr-FR" sz="2000" smtClean="0">
                <a:solidFill>
                  <a:schemeClr val="bg2"/>
                </a:solidFill>
              </a:rPr>
              <a:t>from few secondes to days</a:t>
            </a:r>
            <a:endParaRPr lang="fr-F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04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4500563" y="4076700"/>
            <a:ext cx="3455987" cy="2232025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28003" name="Rectangle 3"/>
          <p:cNvSpPr>
            <a:spLocks noChangeArrowheads="1"/>
          </p:cNvSpPr>
          <p:nvPr/>
        </p:nvSpPr>
        <p:spPr bwMode="auto">
          <a:xfrm>
            <a:off x="827534" y="4077072"/>
            <a:ext cx="3600450" cy="223202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fr-FR" sz="2400">
              <a:latin typeface="Times New Roman" pitchFamily="18" charset="0"/>
            </a:endParaRP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-11832" y="-99392"/>
            <a:ext cx="60960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dirty="0" err="1"/>
              <a:t>Velocity</a:t>
            </a:r>
            <a:r>
              <a:rPr lang="fr-FR" dirty="0"/>
              <a:t> variation v(z)</a:t>
            </a:r>
          </a:p>
        </p:txBody>
      </p:sp>
      <p:graphicFrame>
        <p:nvGraphicFramePr>
          <p:cNvPr id="128005" name="Object 5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52683824"/>
              </p:ext>
            </p:extLst>
          </p:nvPr>
        </p:nvGraphicFramePr>
        <p:xfrm>
          <a:off x="6228184" y="1988840"/>
          <a:ext cx="253523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78" name="Equation" r:id="rId4" imgW="1130040" imgH="266400" progId="Equation.3">
                  <p:embed/>
                </p:oleObj>
              </mc:Choice>
              <mc:Fallback>
                <p:oleObj name="Equation" r:id="rId4" imgW="11300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1988840"/>
                        <a:ext cx="2535237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6" name="Object 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809496141"/>
              </p:ext>
            </p:extLst>
          </p:nvPr>
        </p:nvGraphicFramePr>
        <p:xfrm>
          <a:off x="1763713" y="1628800"/>
          <a:ext cx="4060825" cy="158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79" name="Equation" r:id="rId6" imgW="3429000" imgH="1091880" progId="Equation.3">
                  <p:embed/>
                </p:oleObj>
              </mc:Choice>
              <mc:Fallback>
                <p:oleObj name="Equation" r:id="rId6" imgW="3429000" imgH="10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628800"/>
                        <a:ext cx="4060825" cy="158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7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042988" y="4221163"/>
          <a:ext cx="2808287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80" name="Equation" r:id="rId8" imgW="1650960" imgH="1066680" progId="Equation.3">
                  <p:embed/>
                </p:oleObj>
              </mc:Choice>
              <mc:Fallback>
                <p:oleObj name="Equation" r:id="rId8" imgW="1650960" imgH="1066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221163"/>
                        <a:ext cx="2808287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0" y="3024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128011" name="Rectangle 11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128012" name="Text Box 12"/>
          <p:cNvSpPr txBox="1">
            <a:spLocks noChangeArrowheads="1"/>
          </p:cNvSpPr>
          <p:nvPr/>
        </p:nvSpPr>
        <p:spPr bwMode="auto">
          <a:xfrm>
            <a:off x="539552" y="692696"/>
            <a:ext cx="5400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At a </a:t>
            </a:r>
            <a:r>
              <a:rPr lang="fr-FR" sz="2400" dirty="0" err="1">
                <a:latin typeface="Times New Roman" pitchFamily="18" charset="0"/>
              </a:rPr>
              <a:t>given</a:t>
            </a:r>
            <a:r>
              <a:rPr lang="fr-FR" sz="2400" dirty="0">
                <a:latin typeface="Times New Roman" pitchFamily="18" charset="0"/>
              </a:rPr>
              <a:t> maximum </a:t>
            </a:r>
            <a:r>
              <a:rPr lang="fr-FR" sz="2400" dirty="0" err="1">
                <a:latin typeface="Times New Roman" pitchFamily="18" charset="0"/>
              </a:rPr>
              <a:t>depth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z</a:t>
            </a:r>
            <a:r>
              <a:rPr lang="fr-FR" sz="2400" baseline="-25000" dirty="0" err="1">
                <a:latin typeface="Times New Roman" pitchFamily="18" charset="0"/>
              </a:rPr>
              <a:t>p</a:t>
            </a:r>
            <a:r>
              <a:rPr lang="fr-FR" sz="2400" dirty="0">
                <a:latin typeface="Times New Roman" pitchFamily="18" charset="0"/>
              </a:rPr>
              <a:t>, the </a:t>
            </a:r>
            <a:r>
              <a:rPr lang="fr-FR" sz="2400" dirty="0" err="1">
                <a:latin typeface="Times New Roman" pitchFamily="18" charset="0"/>
              </a:rPr>
              <a:t>slowness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vector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horizontal </a:t>
            </a:r>
            <a:r>
              <a:rPr lang="fr-FR" sz="2400" dirty="0" err="1">
                <a:latin typeface="Times New Roman" pitchFamily="18" charset="0"/>
              </a:rPr>
              <a:t>following</a:t>
            </a:r>
            <a:r>
              <a:rPr lang="fr-FR" sz="2400" dirty="0">
                <a:latin typeface="Times New Roman" pitchFamily="18" charset="0"/>
              </a:rPr>
              <a:t> the </a:t>
            </a:r>
            <a:r>
              <a:rPr lang="fr-FR" sz="2400" dirty="0" err="1">
                <a:latin typeface="Times New Roman" pitchFamily="18" charset="0"/>
              </a:rPr>
              <a:t>equation</a:t>
            </a:r>
            <a:endParaRPr lang="fr-FR" sz="2400" dirty="0">
              <a:latin typeface="Times New Roman" pitchFamily="18" charset="0"/>
            </a:endParaRPr>
          </a:p>
        </p:txBody>
      </p:sp>
      <p:sp>
        <p:nvSpPr>
          <p:cNvPr id="128013" name="Text Box 13"/>
          <p:cNvSpPr txBox="1">
            <a:spLocks noChangeArrowheads="1"/>
          </p:cNvSpPr>
          <p:nvPr/>
        </p:nvSpPr>
        <p:spPr bwMode="auto">
          <a:xfrm>
            <a:off x="735013" y="32337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sz="2400">
              <a:latin typeface="Times New Roman" pitchFamily="18" charset="0"/>
            </a:endParaRPr>
          </a:p>
        </p:txBody>
      </p:sp>
      <p:sp>
        <p:nvSpPr>
          <p:cNvPr id="128014" name="Line 14"/>
          <p:cNvSpPr>
            <a:spLocks noChangeShapeType="1"/>
          </p:cNvSpPr>
          <p:nvPr/>
        </p:nvSpPr>
        <p:spPr bwMode="auto">
          <a:xfrm>
            <a:off x="6575425" y="692150"/>
            <a:ext cx="2303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8015" name="Line 15"/>
          <p:cNvSpPr>
            <a:spLocks noChangeShapeType="1"/>
          </p:cNvSpPr>
          <p:nvPr/>
        </p:nvSpPr>
        <p:spPr bwMode="auto">
          <a:xfrm>
            <a:off x="6575425" y="692150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8016" name="Freeform 16"/>
          <p:cNvSpPr>
            <a:spLocks/>
          </p:cNvSpPr>
          <p:nvPr/>
        </p:nvSpPr>
        <p:spPr bwMode="auto">
          <a:xfrm>
            <a:off x="6864350" y="692150"/>
            <a:ext cx="2087563" cy="863600"/>
          </a:xfrm>
          <a:custGeom>
            <a:avLst/>
            <a:gdLst>
              <a:gd name="T0" fmla="*/ 0 w 1217"/>
              <a:gd name="T1" fmla="*/ 72 h 502"/>
              <a:gd name="T2" fmla="*/ 40 w 1217"/>
              <a:gd name="T3" fmla="*/ 123 h 502"/>
              <a:gd name="T4" fmla="*/ 141 w 1217"/>
              <a:gd name="T5" fmla="*/ 264 h 502"/>
              <a:gd name="T6" fmla="*/ 322 w 1217"/>
              <a:gd name="T7" fmla="*/ 411 h 502"/>
              <a:gd name="T8" fmla="*/ 395 w 1217"/>
              <a:gd name="T9" fmla="*/ 445 h 502"/>
              <a:gd name="T10" fmla="*/ 582 w 1217"/>
              <a:gd name="T11" fmla="*/ 502 h 502"/>
              <a:gd name="T12" fmla="*/ 853 w 1217"/>
              <a:gd name="T13" fmla="*/ 456 h 502"/>
              <a:gd name="T14" fmla="*/ 921 w 1217"/>
              <a:gd name="T15" fmla="*/ 406 h 502"/>
              <a:gd name="T16" fmla="*/ 994 w 1217"/>
              <a:gd name="T17" fmla="*/ 355 h 502"/>
              <a:gd name="T18" fmla="*/ 1028 w 1217"/>
              <a:gd name="T19" fmla="*/ 310 h 502"/>
              <a:gd name="T20" fmla="*/ 1096 w 1217"/>
              <a:gd name="T21" fmla="*/ 236 h 502"/>
              <a:gd name="T22" fmla="*/ 1135 w 1217"/>
              <a:gd name="T23" fmla="*/ 168 h 502"/>
              <a:gd name="T24" fmla="*/ 1158 w 1217"/>
              <a:gd name="T25" fmla="*/ 112 h 502"/>
              <a:gd name="T26" fmla="*/ 1217 w 1217"/>
              <a:gd name="T27" fmla="*/ 0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17" h="502">
                <a:moveTo>
                  <a:pt x="0" y="72"/>
                </a:moveTo>
                <a:cubicBezTo>
                  <a:pt x="15" y="89"/>
                  <a:pt x="24" y="107"/>
                  <a:pt x="40" y="123"/>
                </a:cubicBezTo>
                <a:cubicBezTo>
                  <a:pt x="64" y="172"/>
                  <a:pt x="95" y="234"/>
                  <a:pt x="141" y="264"/>
                </a:cubicBezTo>
                <a:cubicBezTo>
                  <a:pt x="180" y="320"/>
                  <a:pt x="254" y="396"/>
                  <a:pt x="322" y="411"/>
                </a:cubicBezTo>
                <a:cubicBezTo>
                  <a:pt x="345" y="434"/>
                  <a:pt x="366" y="434"/>
                  <a:pt x="395" y="445"/>
                </a:cubicBezTo>
                <a:cubicBezTo>
                  <a:pt x="441" y="488"/>
                  <a:pt x="525" y="482"/>
                  <a:pt x="582" y="502"/>
                </a:cubicBezTo>
                <a:cubicBezTo>
                  <a:pt x="734" y="496"/>
                  <a:pt x="738" y="497"/>
                  <a:pt x="853" y="456"/>
                </a:cubicBezTo>
                <a:cubicBezTo>
                  <a:pt x="877" y="438"/>
                  <a:pt x="892" y="414"/>
                  <a:pt x="921" y="406"/>
                </a:cubicBezTo>
                <a:cubicBezTo>
                  <a:pt x="941" y="384"/>
                  <a:pt x="973" y="378"/>
                  <a:pt x="994" y="355"/>
                </a:cubicBezTo>
                <a:cubicBezTo>
                  <a:pt x="1007" y="341"/>
                  <a:pt x="1015" y="324"/>
                  <a:pt x="1028" y="310"/>
                </a:cubicBezTo>
                <a:cubicBezTo>
                  <a:pt x="1051" y="285"/>
                  <a:pt x="1076" y="263"/>
                  <a:pt x="1096" y="236"/>
                </a:cubicBezTo>
                <a:cubicBezTo>
                  <a:pt x="1111" y="217"/>
                  <a:pt x="1125" y="190"/>
                  <a:pt x="1135" y="168"/>
                </a:cubicBezTo>
                <a:cubicBezTo>
                  <a:pt x="1141" y="154"/>
                  <a:pt x="1146" y="124"/>
                  <a:pt x="1158" y="112"/>
                </a:cubicBezTo>
                <a:lnTo>
                  <a:pt x="1217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8017" name="Line 17"/>
          <p:cNvSpPr>
            <a:spLocks noChangeShapeType="1"/>
          </p:cNvSpPr>
          <p:nvPr/>
        </p:nvSpPr>
        <p:spPr bwMode="auto">
          <a:xfrm>
            <a:off x="7872413" y="155575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8018" name="Line 18"/>
          <p:cNvSpPr>
            <a:spLocks noChangeShapeType="1"/>
          </p:cNvSpPr>
          <p:nvPr/>
        </p:nvSpPr>
        <p:spPr bwMode="auto">
          <a:xfrm flipH="1">
            <a:off x="6575425" y="1555750"/>
            <a:ext cx="12969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8019" name="Rectangle 19"/>
          <p:cNvSpPr>
            <a:spLocks noChangeArrowheads="1"/>
          </p:cNvSpPr>
          <p:nvPr/>
        </p:nvSpPr>
        <p:spPr bwMode="auto">
          <a:xfrm>
            <a:off x="6227763" y="1268413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>
                <a:latin typeface="Times New Roman" pitchFamily="18" charset="0"/>
              </a:rPr>
              <a:t>z</a:t>
            </a:r>
            <a:r>
              <a:rPr lang="fr-FR" sz="2400" baseline="-25000">
                <a:latin typeface="Times New Roman" pitchFamily="18" charset="0"/>
              </a:rPr>
              <a:t>p</a:t>
            </a:r>
          </a:p>
        </p:txBody>
      </p:sp>
      <p:sp>
        <p:nvSpPr>
          <p:cNvPr id="128020" name="Text Box 20"/>
          <p:cNvSpPr txBox="1">
            <a:spLocks noChangeArrowheads="1"/>
          </p:cNvSpPr>
          <p:nvPr/>
        </p:nvSpPr>
        <p:spPr bwMode="auto">
          <a:xfrm>
            <a:off x="179388" y="3140968"/>
            <a:ext cx="8977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If </a:t>
            </a:r>
            <a:r>
              <a:rPr lang="fr-FR" sz="2400" dirty="0" err="1">
                <a:latin typeface="Times New Roman" pitchFamily="18" charset="0"/>
              </a:rPr>
              <a:t>we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consider</a:t>
            </a:r>
            <a:r>
              <a:rPr lang="fr-FR" sz="2400" dirty="0">
                <a:latin typeface="Times New Roman" pitchFamily="18" charset="0"/>
              </a:rPr>
              <a:t> a source at the free surface as </a:t>
            </a:r>
            <a:r>
              <a:rPr lang="fr-FR" sz="2400" dirty="0" err="1">
                <a:latin typeface="Times New Roman" pitchFamily="18" charset="0"/>
              </a:rPr>
              <a:t>well</a:t>
            </a:r>
            <a:r>
              <a:rPr lang="fr-FR" sz="2400" dirty="0">
                <a:latin typeface="Times New Roman" pitchFamily="18" charset="0"/>
              </a:rPr>
              <a:t> as the </a:t>
            </a:r>
            <a:r>
              <a:rPr lang="fr-FR" sz="2400" dirty="0" err="1">
                <a:latin typeface="Times New Roman" pitchFamily="18" charset="0"/>
              </a:rPr>
              <a:t>receiver</a:t>
            </a:r>
            <a:r>
              <a:rPr lang="fr-FR" sz="2400" dirty="0">
                <a:latin typeface="Times New Roman" pitchFamily="18" charset="0"/>
              </a:rPr>
              <a:t>, </a:t>
            </a:r>
            <a:r>
              <a:rPr lang="fr-FR" sz="2400" dirty="0" err="1">
                <a:latin typeface="Times New Roman" pitchFamily="18" charset="0"/>
              </a:rPr>
              <a:t>we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get</a:t>
            </a:r>
            <a:endParaRPr lang="fr-FR" sz="2400" dirty="0">
              <a:latin typeface="Times New Roman" pitchFamily="18" charset="0"/>
            </a:endParaRPr>
          </a:p>
        </p:txBody>
      </p:sp>
      <p:graphicFrame>
        <p:nvGraphicFramePr>
          <p:cNvPr id="128021" name="Object 21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932363" y="4016375"/>
          <a:ext cx="2736850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81" name="Equation" r:id="rId10" imgW="1549080" imgH="1244520" progId="Equation.DSMT4">
                  <p:embed/>
                </p:oleObj>
              </mc:Choice>
              <mc:Fallback>
                <p:oleObj name="Equation" r:id="rId10" imgW="1549080" imgH="1244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016375"/>
                        <a:ext cx="2736850" cy="219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22" name="Text Box 22"/>
          <p:cNvSpPr txBox="1">
            <a:spLocks noChangeArrowheads="1"/>
          </p:cNvSpPr>
          <p:nvPr/>
        </p:nvSpPr>
        <p:spPr bwMode="auto">
          <a:xfrm>
            <a:off x="106363" y="3619872"/>
            <a:ext cx="2449512" cy="457200"/>
          </a:xfrm>
          <a:prstGeom prst="rect">
            <a:avLst/>
          </a:prstGeom>
          <a:solidFill>
            <a:srgbClr val="00B050">
              <a:alpha val="53000"/>
            </a:srgbClr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In </a:t>
            </a:r>
            <a:r>
              <a:rPr lang="fr-FR" sz="2400" dirty="0" err="1">
                <a:latin typeface="Times New Roman" pitchFamily="18" charset="0"/>
              </a:rPr>
              <a:t>Cartesian</a:t>
            </a:r>
            <a:r>
              <a:rPr lang="fr-FR" sz="2400" dirty="0">
                <a:latin typeface="Times New Roman" pitchFamily="18" charset="0"/>
              </a:rPr>
              <a:t> frame</a:t>
            </a:r>
          </a:p>
        </p:txBody>
      </p:sp>
      <p:sp>
        <p:nvSpPr>
          <p:cNvPr id="128023" name="Text Box 23"/>
          <p:cNvSpPr txBox="1">
            <a:spLocks noChangeArrowheads="1"/>
          </p:cNvSpPr>
          <p:nvPr/>
        </p:nvSpPr>
        <p:spPr bwMode="auto">
          <a:xfrm>
            <a:off x="6660604" y="3619872"/>
            <a:ext cx="2449513" cy="457200"/>
          </a:xfrm>
          <a:prstGeom prst="rect">
            <a:avLst/>
          </a:prstGeom>
          <a:solidFill>
            <a:srgbClr val="00B050">
              <a:alpha val="55000"/>
            </a:srgbClr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In </a:t>
            </a:r>
            <a:r>
              <a:rPr lang="fr-FR" sz="2400" dirty="0" err="1">
                <a:latin typeface="Times New Roman" pitchFamily="18" charset="0"/>
              </a:rPr>
              <a:t>Spherical</a:t>
            </a:r>
            <a:r>
              <a:rPr lang="fr-FR" sz="2400" dirty="0">
                <a:latin typeface="Times New Roman" pitchFamily="18" charset="0"/>
              </a:rPr>
              <a:t> frame</a:t>
            </a:r>
          </a:p>
        </p:txBody>
      </p:sp>
      <p:sp>
        <p:nvSpPr>
          <p:cNvPr id="128024" name="Text Box 24"/>
          <p:cNvSpPr txBox="1">
            <a:spLocks noChangeArrowheads="1"/>
          </p:cNvSpPr>
          <p:nvPr/>
        </p:nvSpPr>
        <p:spPr bwMode="auto">
          <a:xfrm>
            <a:off x="1476375" y="5851525"/>
            <a:ext cx="1870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>
                <a:latin typeface="Times New Roman" pitchFamily="18" charset="0"/>
              </a:rPr>
              <a:t>with p = usini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239532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332656"/>
            <a:ext cx="5987008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Partial conclusion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Joint inversion of </a:t>
            </a:r>
            <a:r>
              <a:rPr lang="fr-FR" dirty="0" err="1" smtClean="0"/>
              <a:t>velocity</a:t>
            </a:r>
            <a:r>
              <a:rPr lang="fr-FR" dirty="0" smtClean="0"/>
              <a:t> structure and </a:t>
            </a:r>
            <a:r>
              <a:rPr lang="fr-FR" dirty="0" err="1" smtClean="0"/>
              <a:t>hypocenter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presents</a:t>
            </a:r>
            <a:r>
              <a:rPr lang="fr-FR" dirty="0" smtClean="0"/>
              <a:t> 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trade</a:t>
            </a:r>
            <a:r>
              <a:rPr lang="fr-FR" dirty="0" smtClean="0"/>
              <a:t>-off.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Estimation of the inverse </a:t>
            </a:r>
            <a:r>
              <a:rPr lang="fr-FR" dirty="0" err="1" smtClean="0"/>
              <a:t>Hessian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quite</a:t>
            </a:r>
            <a:r>
              <a:rPr lang="fr-FR" dirty="0" smtClean="0"/>
              <a:t> important for </a:t>
            </a:r>
            <a:r>
              <a:rPr lang="fr-FR" dirty="0" err="1" smtClean="0"/>
              <a:t>mitigating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3D real applications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illustrate</a:t>
            </a:r>
            <a:r>
              <a:rPr lang="fr-FR" dirty="0" smtClean="0"/>
              <a:t> the importance of </a:t>
            </a:r>
            <a:r>
              <a:rPr lang="fr-FR" dirty="0" err="1" smtClean="0"/>
              <a:t>considering</a:t>
            </a:r>
            <a:r>
              <a:rPr lang="fr-FR" dirty="0" smtClean="0"/>
              <a:t> </a:t>
            </a:r>
            <a:r>
              <a:rPr lang="fr-FR" dirty="0" err="1" smtClean="0"/>
              <a:t>Hessian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r>
              <a:rPr lang="fr-FR" dirty="0" smtClean="0"/>
              <a:t>.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19 December 2013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CGG - MULTI-PARAMETRIC INVERSION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DC11-9DB7-4FDC-A121-3F6F04FC4C2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11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47" y="19472"/>
            <a:ext cx="8669338" cy="129381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dirty="0" err="1"/>
              <a:t>Velocity</a:t>
            </a:r>
            <a:r>
              <a:rPr lang="fr-FR" dirty="0"/>
              <a:t> structure in the </a:t>
            </a:r>
            <a:r>
              <a:rPr lang="fr-FR" dirty="0" err="1"/>
              <a:t>Earth</a:t>
            </a:r>
            <a:endParaRPr lang="fr-FR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276600"/>
            <a:ext cx="7086600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3200" dirty="0"/>
              <a:t>Radial Structure</a:t>
            </a:r>
          </a:p>
        </p:txBody>
      </p:sp>
      <p:pic>
        <p:nvPicPr>
          <p:cNvPr id="130052" name="Picture 4" descr="stru-v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1600200"/>
            <a:ext cx="4484688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44380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8234114" cy="1143000"/>
          </a:xfrm>
        </p:spPr>
        <p:txBody>
          <a:bodyPr/>
          <a:lstStyle/>
          <a:p>
            <a:r>
              <a:rPr lang="fr-FR" dirty="0" smtClean="0"/>
              <a:t>System of ray </a:t>
            </a:r>
            <a:r>
              <a:rPr lang="fr-FR" dirty="0" err="1" smtClean="0"/>
              <a:t>tracing</a:t>
            </a:r>
            <a:r>
              <a:rPr lang="fr-FR" dirty="0" smtClean="0"/>
              <a:t> </a:t>
            </a:r>
            <a:r>
              <a:rPr lang="fr-FR" dirty="0" err="1" smtClean="0"/>
              <a:t>equations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95288" y="5441950"/>
            <a:ext cx="88931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W</a:t>
            </a:r>
            <a:r>
              <a:rPr lang="fr-FR" sz="2000" dirty="0" err="1" smtClean="0"/>
              <a:t>hich</a:t>
            </a:r>
            <a:r>
              <a:rPr lang="fr-FR" sz="2000" dirty="0" smtClean="0"/>
              <a:t> </a:t>
            </a:r>
            <a:r>
              <a:rPr lang="fr-FR" sz="2000" dirty="0"/>
              <a:t>ODE to select for </a:t>
            </a:r>
            <a:r>
              <a:rPr lang="fr-FR" sz="2000" dirty="0" err="1"/>
              <a:t>numerical</a:t>
            </a:r>
            <a:r>
              <a:rPr lang="fr-FR" sz="2000" dirty="0"/>
              <a:t> </a:t>
            </a:r>
            <a:r>
              <a:rPr lang="fr-FR" sz="2000" dirty="0" err="1"/>
              <a:t>solving</a:t>
            </a:r>
            <a:r>
              <a:rPr lang="fr-FR" sz="2000" dirty="0"/>
              <a:t>  ?  </a:t>
            </a:r>
            <a:r>
              <a:rPr lang="fr-FR" sz="2000" dirty="0" err="1"/>
              <a:t>Either</a:t>
            </a:r>
            <a:r>
              <a:rPr lang="fr-FR" sz="2000" dirty="0"/>
              <a:t> </a:t>
            </a:r>
            <a:r>
              <a:rPr lang="fr-FR" sz="2000" dirty="0" smtClean="0"/>
              <a:t>t </a:t>
            </a:r>
            <a:r>
              <a:rPr lang="fr-FR" sz="2000" dirty="0"/>
              <a:t>or </a:t>
            </a:r>
            <a:r>
              <a:rPr lang="fr-FR" sz="2000" dirty="0">
                <a:solidFill>
                  <a:srgbClr val="FF00FF"/>
                </a:solidFill>
                <a:latin typeface="Symbol" pitchFamily="18" charset="2"/>
              </a:rPr>
              <a:t>x </a:t>
            </a:r>
            <a:r>
              <a:rPr lang="fr-FR" sz="2000" dirty="0" err="1" smtClean="0">
                <a:solidFill>
                  <a:srgbClr val="FF00FF"/>
                </a:solidFill>
              </a:rPr>
              <a:t>sampling</a:t>
            </a:r>
            <a:r>
              <a:rPr lang="fr-FR" sz="2000" dirty="0" smtClean="0"/>
              <a:t>.</a:t>
            </a:r>
          </a:p>
          <a:p>
            <a:pPr>
              <a:spcBef>
                <a:spcPct val="50000"/>
              </a:spcBef>
            </a:pPr>
            <a:endParaRPr lang="fr-FR" sz="2000" dirty="0">
              <a:latin typeface="Symbol" pitchFamily="18" charset="2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395288" y="5949951"/>
            <a:ext cx="87487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Many</a:t>
            </a:r>
            <a:r>
              <a:rPr lang="fr-FR" sz="2000" dirty="0"/>
              <a:t> </a:t>
            </a:r>
            <a:r>
              <a:rPr lang="fr-FR" sz="2000" dirty="0" err="1"/>
              <a:t>analytical</a:t>
            </a:r>
            <a:r>
              <a:rPr lang="fr-FR" sz="2000" dirty="0"/>
              <a:t> solutions (gradient of </a:t>
            </a:r>
            <a:r>
              <a:rPr lang="fr-FR" sz="2000" dirty="0" err="1"/>
              <a:t>velocity</a:t>
            </a:r>
            <a:r>
              <a:rPr lang="fr-FR" sz="2000" dirty="0"/>
              <a:t>; gradient of </a:t>
            </a:r>
            <a:r>
              <a:rPr lang="fr-FR" sz="2000" dirty="0" err="1"/>
              <a:t>slowness</a:t>
            </a:r>
            <a:r>
              <a:rPr lang="fr-FR" sz="2000" dirty="0"/>
              <a:t> square)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849449" y="922090"/>
                <a:ext cx="2222596" cy="270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 pitchFamily="18" charset="0"/>
                    <a:ea typeface="Cambria Math" pitchFamily="18" charset="0"/>
                  </a:rPr>
                  <a:t>Curvilinear </a:t>
                </a:r>
                <a:r>
                  <a:rPr lang="fr-FR" i="1" dirty="0" err="1" smtClean="0">
                    <a:latin typeface="Cambria Math" pitchFamily="18" charset="0"/>
                    <a:ea typeface="Cambria Math" pitchFamily="18" charset="0"/>
                  </a:rPr>
                  <a:t>stepping</a:t>
                </a:r>
                <a:endParaRPr lang="fr-FR" i="1" dirty="0">
                  <a:latin typeface="Cambria Math" pitchFamily="18" charset="0"/>
                  <a:ea typeface="Cambria Math" pitchFamily="18" charset="0"/>
                </a:endParaRPr>
              </a:p>
              <a:p>
                <a:pPr algn="ctr"/>
                <a:endParaRPr lang="fr-FR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𝑐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𝑠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𝑑𝑠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49" y="922090"/>
                <a:ext cx="2222596" cy="2709909"/>
              </a:xfrm>
              <a:prstGeom prst="rect">
                <a:avLst/>
              </a:prstGeom>
              <a:blipFill rotWithShape="1">
                <a:blip r:embed="rId2"/>
                <a:stretch>
                  <a:fillRect l="-1644" t="-1348" r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823260" y="908720"/>
                <a:ext cx="2313134" cy="247856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/>
                  </a:rPr>
                  <a:t>Particule </a:t>
                </a:r>
                <a:r>
                  <a:rPr lang="fr-FR" i="1" dirty="0" err="1" smtClean="0">
                    <a:latin typeface="Cambria Math"/>
                  </a:rPr>
                  <a:t>stepping</a:t>
                </a:r>
                <a:endParaRPr lang="fr-FR" i="1" dirty="0" smtClean="0">
                  <a:latin typeface="Cambria Math"/>
                </a:endParaRPr>
              </a:p>
              <a:p>
                <a:pPr algn="ctr"/>
                <a:endParaRPr lang="fr-FR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fr-FR" i="1" smtClean="0">
                          <a:latin typeface="Cambria Math"/>
                          <a:ea typeface="Cambria Math"/>
                        </a:rPr>
                        <m:t>𝛻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260" y="908720"/>
                <a:ext cx="2313134" cy="2478564"/>
              </a:xfrm>
              <a:prstGeom prst="rect">
                <a:avLst/>
              </a:prstGeom>
              <a:blipFill rotWithShape="1">
                <a:blip r:embed="rId3"/>
                <a:stretch>
                  <a:fillRect t="-1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646796" y="3511641"/>
                <a:ext cx="2252027" cy="185608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i="1" dirty="0" smtClean="0">
                    <a:latin typeface="Cambria Math"/>
                  </a:rPr>
                  <a:t>Time </a:t>
                </a:r>
                <a:r>
                  <a:rPr lang="fr-FR" i="1" dirty="0" err="1" smtClean="0">
                    <a:latin typeface="Cambria Math"/>
                  </a:rPr>
                  <a:t>stepping</a:t>
                </a:r>
                <a:endParaRPr lang="fr-FR" i="1" dirty="0" smtClean="0">
                  <a:latin typeface="Cambria Math"/>
                </a:endParaRPr>
              </a:p>
              <a:p>
                <a:pPr algn="ctr"/>
                <a:endParaRPr lang="fr-FR" i="1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𝑐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𝑞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)</m:t>
                      </m:r>
                      <m:r>
                        <a:rPr lang="fr-FR" b="0" i="1" smtClean="0">
                          <a:latin typeface="Cambria Math"/>
                        </a:rPr>
                        <m:t>𝛻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796" y="3511641"/>
                <a:ext cx="2252027" cy="1856086"/>
              </a:xfrm>
              <a:prstGeom prst="rect">
                <a:avLst/>
              </a:prstGeom>
              <a:blipFill rotWithShape="1">
                <a:blip r:embed="rId4"/>
                <a:stretch>
                  <a:fillRect t="-19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637503" y="3511641"/>
                <a:ext cx="2684646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𝑑𝑇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𝑑𝑠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fr-F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𝜉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503" y="3511641"/>
                <a:ext cx="2684646" cy="661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5167011" y="4429814"/>
                <a:ext cx="35165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under the condition of the </a:t>
                </a:r>
                <a:r>
                  <a:rPr lang="fr-FR" dirty="0" err="1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eikonal</a:t>
                </a:r>
                <a:endParaRPr lang="fr-FR" dirty="0" smtClean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𝑝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=1/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𝑐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itchFamily="18" charset="0"/>
                          </a:rPr>
                          <m:t>𝑞</m:t>
                        </m:r>
                      </m:e>
                    </m:acc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solidFill>
                      <a:srgbClr val="FF0000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:endParaRPr lang="fr-FR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011" y="4429814"/>
                <a:ext cx="3516540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1215" t="-5660" r="-1215"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 rot="16200000">
            <a:off x="4644008" y="202399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The </a:t>
            </a:r>
            <a:r>
              <a:rPr lang="fr-FR" dirty="0" err="1" smtClean="0">
                <a:solidFill>
                  <a:srgbClr val="FF0000"/>
                </a:solidFill>
              </a:rPr>
              <a:t>simplest</a:t>
            </a:r>
            <a:r>
              <a:rPr lang="fr-FR" dirty="0" smtClean="0">
                <a:solidFill>
                  <a:srgbClr val="FF0000"/>
                </a:solidFill>
              </a:rPr>
              <a:t> set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9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8304212" cy="1143000"/>
          </a:xfrm>
        </p:spPr>
        <p:txBody>
          <a:bodyPr/>
          <a:lstStyle/>
          <a:p>
            <a:r>
              <a:rPr lang="fr-FR" sz="4400"/>
              <a:t>Time integration of ray equations </a:t>
            </a:r>
          </a:p>
        </p:txBody>
      </p:sp>
      <p:sp>
        <p:nvSpPr>
          <p:cNvPr id="59396" name="Freeform 4"/>
          <p:cNvSpPr>
            <a:spLocks/>
          </p:cNvSpPr>
          <p:nvPr/>
        </p:nvSpPr>
        <p:spPr bwMode="auto">
          <a:xfrm>
            <a:off x="1042988" y="2552700"/>
            <a:ext cx="3024187" cy="660400"/>
          </a:xfrm>
          <a:custGeom>
            <a:avLst/>
            <a:gdLst>
              <a:gd name="T0" fmla="*/ 0 w 1905"/>
              <a:gd name="T1" fmla="*/ 416 h 416"/>
              <a:gd name="T2" fmla="*/ 318 w 1905"/>
              <a:gd name="T3" fmla="*/ 8 h 416"/>
              <a:gd name="T4" fmla="*/ 1180 w 1905"/>
              <a:gd name="T5" fmla="*/ 371 h 416"/>
              <a:gd name="T6" fmla="*/ 1905 w 1905"/>
              <a:gd name="T7" fmla="*/ 144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5" h="416">
                <a:moveTo>
                  <a:pt x="0" y="416"/>
                </a:moveTo>
                <a:cubicBezTo>
                  <a:pt x="60" y="216"/>
                  <a:pt x="121" y="16"/>
                  <a:pt x="318" y="8"/>
                </a:cubicBezTo>
                <a:cubicBezTo>
                  <a:pt x="515" y="0"/>
                  <a:pt x="915" y="348"/>
                  <a:pt x="1180" y="371"/>
                </a:cubicBezTo>
                <a:cubicBezTo>
                  <a:pt x="1445" y="394"/>
                  <a:pt x="1675" y="269"/>
                  <a:pt x="190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4643438" y="2420938"/>
            <a:ext cx="37449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solidFill>
                  <a:srgbClr val="FF0000"/>
                </a:solidFill>
              </a:rPr>
              <a:t>Initial conditions</a:t>
            </a:r>
            <a:r>
              <a:rPr lang="fr-FR"/>
              <a:t>     EASY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395288" y="1484313"/>
            <a:ext cx="4176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1D sampling of 2D/3D medium : FAST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611188" y="3206750"/>
            <a:ext cx="1296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source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3563938" y="2420938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receiver</a:t>
            </a:r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V="1">
            <a:off x="1042988" y="2349500"/>
            <a:ext cx="288925" cy="863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4500563" y="1268413"/>
            <a:ext cx="446405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Runge-Kutta second-order integration</a:t>
            </a:r>
          </a:p>
          <a:p>
            <a:pPr>
              <a:spcBef>
                <a:spcPct val="50000"/>
              </a:spcBef>
            </a:pPr>
            <a:r>
              <a:rPr lang="fr-FR"/>
              <a:t>Predictor-Corrector integration</a:t>
            </a:r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7920038" y="1693863"/>
            <a:ext cx="12239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stiffness</a:t>
            </a:r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 flipV="1">
            <a:off x="1116013" y="3789363"/>
            <a:ext cx="360362" cy="7191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539750" y="4437063"/>
            <a:ext cx="1296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source</a:t>
            </a:r>
          </a:p>
        </p:txBody>
      </p:sp>
      <p:sp>
        <p:nvSpPr>
          <p:cNvPr id="59408" name="Text Box 16"/>
          <p:cNvSpPr txBox="1">
            <a:spLocks noChangeArrowheads="1"/>
          </p:cNvSpPr>
          <p:nvPr/>
        </p:nvSpPr>
        <p:spPr bwMode="auto">
          <a:xfrm>
            <a:off x="3563938" y="3278188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receiver</a:t>
            </a:r>
          </a:p>
        </p:txBody>
      </p:sp>
      <p:sp>
        <p:nvSpPr>
          <p:cNvPr id="59409" name="Text Box 17"/>
          <p:cNvSpPr txBox="1">
            <a:spLocks noChangeArrowheads="1"/>
          </p:cNvSpPr>
          <p:nvPr/>
        </p:nvSpPr>
        <p:spPr bwMode="auto">
          <a:xfrm>
            <a:off x="4643438" y="3357563"/>
            <a:ext cx="45005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solidFill>
                  <a:srgbClr val="FF0000"/>
                </a:solidFill>
              </a:rPr>
              <a:t>Boundary conditions</a:t>
            </a:r>
            <a:r>
              <a:rPr lang="fr-FR"/>
              <a:t>   VERY DIFFICULT</a:t>
            </a:r>
          </a:p>
        </p:txBody>
      </p:sp>
      <p:sp>
        <p:nvSpPr>
          <p:cNvPr id="59410" name="Text Box 18"/>
          <p:cNvSpPr txBox="1">
            <a:spLocks noChangeArrowheads="1"/>
          </p:cNvSpPr>
          <p:nvPr/>
        </p:nvSpPr>
        <p:spPr bwMode="auto">
          <a:xfrm>
            <a:off x="1258888" y="40767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/>
              <a:t>?</a:t>
            </a:r>
          </a:p>
        </p:txBody>
      </p:sp>
      <p:sp>
        <p:nvSpPr>
          <p:cNvPr id="59411" name="Text Box 19"/>
          <p:cNvSpPr txBox="1">
            <a:spLocks noChangeArrowheads="1"/>
          </p:cNvSpPr>
          <p:nvPr/>
        </p:nvSpPr>
        <p:spPr bwMode="auto">
          <a:xfrm>
            <a:off x="4067944" y="2604294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?</a:t>
            </a:r>
          </a:p>
        </p:txBody>
      </p:sp>
      <p:sp>
        <p:nvSpPr>
          <p:cNvPr id="59412" name="Text Box 20"/>
          <p:cNvSpPr txBox="1">
            <a:spLocks noChangeArrowheads="1"/>
          </p:cNvSpPr>
          <p:nvPr/>
        </p:nvSpPr>
        <p:spPr bwMode="auto">
          <a:xfrm>
            <a:off x="4859338" y="4076700"/>
            <a:ext cx="2449512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Shooting     </a:t>
            </a:r>
            <a:r>
              <a:rPr lang="fr-FR">
                <a:latin typeface="Symbol" pitchFamily="18" charset="2"/>
              </a:rPr>
              <a:t>d</a:t>
            </a:r>
            <a:r>
              <a:rPr lang="fr-FR"/>
              <a:t>p ?</a:t>
            </a:r>
          </a:p>
          <a:p>
            <a:pPr>
              <a:spcBef>
                <a:spcPct val="50000"/>
              </a:spcBef>
            </a:pPr>
            <a:r>
              <a:rPr lang="fr-FR"/>
              <a:t>Bending      </a:t>
            </a:r>
            <a:r>
              <a:rPr lang="fr-FR">
                <a:latin typeface="Symbol" pitchFamily="18" charset="2"/>
              </a:rPr>
              <a:t>d</a:t>
            </a:r>
            <a:r>
              <a:rPr lang="fr-FR"/>
              <a:t>x ?</a:t>
            </a:r>
          </a:p>
          <a:p>
            <a:pPr>
              <a:spcBef>
                <a:spcPct val="50000"/>
              </a:spcBef>
            </a:pPr>
            <a:r>
              <a:rPr lang="fr-FR"/>
              <a:t>Continuing  </a:t>
            </a:r>
            <a:r>
              <a:rPr lang="fr-FR">
                <a:latin typeface="Symbol" pitchFamily="18" charset="2"/>
              </a:rPr>
              <a:t>d</a:t>
            </a:r>
            <a:r>
              <a:rPr lang="fr-FR"/>
              <a:t>c ?</a:t>
            </a:r>
          </a:p>
        </p:txBody>
      </p:sp>
      <p:sp>
        <p:nvSpPr>
          <p:cNvPr id="59413" name="Text Box 21"/>
          <p:cNvSpPr txBox="1">
            <a:spLocks noChangeArrowheads="1"/>
          </p:cNvSpPr>
          <p:nvPr/>
        </p:nvSpPr>
        <p:spPr bwMode="auto">
          <a:xfrm>
            <a:off x="611188" y="5294313"/>
            <a:ext cx="4176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AND FROM TIME TO TIME IT FAILS !</a:t>
            </a:r>
          </a:p>
        </p:txBody>
      </p:sp>
      <p:sp>
        <p:nvSpPr>
          <p:cNvPr id="59414" name="Text Box 22"/>
          <p:cNvSpPr txBox="1">
            <a:spLocks noChangeArrowheads="1"/>
          </p:cNvSpPr>
          <p:nvPr/>
        </p:nvSpPr>
        <p:spPr bwMode="auto">
          <a:xfrm>
            <a:off x="611188" y="5661025"/>
            <a:ext cx="784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But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2 points ray </a:t>
            </a:r>
            <a:r>
              <a:rPr lang="fr-FR" dirty="0" err="1"/>
              <a:t>tracing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a source and a </a:t>
            </a:r>
            <a:r>
              <a:rPr lang="fr-FR" dirty="0" err="1"/>
              <a:t>receiver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connected</a:t>
            </a:r>
            <a:r>
              <a:rPr lang="fr-FR" dirty="0"/>
              <a:t> </a:t>
            </a:r>
            <a:r>
              <a:rPr lang="fr-FR" dirty="0" smtClean="0"/>
              <a:t>in </a:t>
            </a:r>
            <a:r>
              <a:rPr lang="fr-FR" dirty="0" err="1" smtClean="0"/>
              <a:t>seismology</a:t>
            </a:r>
            <a:r>
              <a:rPr lang="fr-FR" dirty="0" smtClean="0"/>
              <a:t>!</a:t>
            </a:r>
            <a:endParaRPr lang="fr-FR" dirty="0"/>
          </a:p>
        </p:txBody>
      </p:sp>
      <p:sp>
        <p:nvSpPr>
          <p:cNvPr id="59415" name="Text Box 23"/>
          <p:cNvSpPr txBox="1">
            <a:spLocks noChangeArrowheads="1"/>
          </p:cNvSpPr>
          <p:nvPr/>
        </p:nvSpPr>
        <p:spPr bwMode="auto">
          <a:xfrm>
            <a:off x="6877050" y="4437063"/>
            <a:ext cx="2016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Save p conditions if possible !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5" name="Étoile à 5 branches 4"/>
          <p:cNvSpPr/>
          <p:nvPr/>
        </p:nvSpPr>
        <p:spPr>
          <a:xfrm>
            <a:off x="3923928" y="3644900"/>
            <a:ext cx="121022" cy="793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0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436096" y="1844824"/>
            <a:ext cx="468052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/>
              <a:t>Ray </a:t>
            </a:r>
            <a:r>
              <a:rPr lang="fr-FR" sz="3600" b="1" dirty="0" err="1" smtClean="0"/>
              <a:t>tracing</a:t>
            </a:r>
            <a:endParaRPr lang="fr-FR" sz="3600" b="1" dirty="0" smtClean="0"/>
          </a:p>
          <a:p>
            <a:pPr algn="ctr">
              <a:spcBef>
                <a:spcPct val="50000"/>
              </a:spcBef>
            </a:pPr>
            <a:r>
              <a:rPr lang="fr-FR" sz="2000" b="1" i="1" dirty="0" smtClean="0"/>
              <a:t>Constant angle </a:t>
            </a:r>
            <a:r>
              <a:rPr lang="fr-FR" sz="2000" b="1" i="1" dirty="0" err="1" smtClean="0"/>
              <a:t>step</a:t>
            </a:r>
            <a:endParaRPr lang="fr-FR" sz="2000" b="1" i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329736"/>
            <a:ext cx="6528085" cy="489606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504" y="-151607"/>
            <a:ext cx="8375650" cy="127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</a:pPr>
            <a:r>
              <a:rPr lang="fr-FR" sz="4800" b="1" dirty="0">
                <a:solidFill>
                  <a:schemeClr val="tx2"/>
                </a:solidFill>
                <a:latin typeface="Arial Narrow" pitchFamily="34" charset="0"/>
              </a:rPr>
              <a:t>Ray </a:t>
            </a:r>
            <a:r>
              <a:rPr lang="fr-FR" sz="4800" b="1" dirty="0" err="1">
                <a:solidFill>
                  <a:schemeClr val="tx2"/>
                </a:solidFill>
                <a:latin typeface="Arial Narrow" pitchFamily="34" charset="0"/>
              </a:rPr>
              <a:t>tracing</a:t>
            </a:r>
            <a:r>
              <a:rPr lang="fr-FR" sz="4800" b="1" dirty="0">
                <a:solidFill>
                  <a:schemeClr val="tx2"/>
                </a:solidFill>
                <a:latin typeface="Arial Narrow" pitchFamily="34" charset="0"/>
              </a:rPr>
              <a:t> by </a:t>
            </a:r>
            <a:r>
              <a:rPr lang="fr-FR" sz="4800" b="1" dirty="0" smtClean="0">
                <a:solidFill>
                  <a:schemeClr val="tx2"/>
                </a:solidFill>
                <a:latin typeface="Arial Narrow" pitchFamily="34" charset="0"/>
              </a:rPr>
              <a:t>rays </a:t>
            </a:r>
            <a:endParaRPr lang="fr-FR" sz="4800" b="1" dirty="0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27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95082" y="1196752"/>
            <a:ext cx="514891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 smtClean="0"/>
              <a:t>Two</a:t>
            </a:r>
            <a:r>
              <a:rPr lang="fr-FR" sz="3600" b="1" dirty="0" smtClean="0"/>
              <a:t>-point ray </a:t>
            </a:r>
            <a:r>
              <a:rPr lang="fr-FR" sz="3600" b="1" dirty="0" err="1" smtClean="0"/>
              <a:t>tracing</a:t>
            </a:r>
            <a:endParaRPr lang="fr-FR" sz="3600" b="1" dirty="0" smtClean="0"/>
          </a:p>
          <a:p>
            <a:pPr algn="ctr">
              <a:spcBef>
                <a:spcPct val="50000"/>
              </a:spcBef>
            </a:pPr>
            <a:endParaRPr lang="fr-FR" sz="2000" b="1" i="1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798" y="-79599"/>
            <a:ext cx="8375650" cy="127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</a:pPr>
            <a:r>
              <a:rPr lang="fr-FR" sz="4800" b="1" dirty="0">
                <a:solidFill>
                  <a:schemeClr val="tx2"/>
                </a:solidFill>
                <a:latin typeface="Arial Narrow" pitchFamily="34" charset="0"/>
              </a:rPr>
              <a:t>Ray </a:t>
            </a:r>
            <a:r>
              <a:rPr lang="fr-FR" sz="4800" b="1" dirty="0" err="1">
                <a:solidFill>
                  <a:schemeClr val="tx2"/>
                </a:solidFill>
                <a:latin typeface="Arial Narrow" pitchFamily="34" charset="0"/>
              </a:rPr>
              <a:t>tracing</a:t>
            </a:r>
            <a:r>
              <a:rPr lang="fr-FR" sz="4800" b="1" dirty="0">
                <a:solidFill>
                  <a:schemeClr val="tx2"/>
                </a:solidFill>
                <a:latin typeface="Arial Narrow" pitchFamily="34" charset="0"/>
              </a:rPr>
              <a:t> by </a:t>
            </a:r>
            <a:r>
              <a:rPr lang="fr-FR" sz="4800" b="1" dirty="0" smtClean="0">
                <a:solidFill>
                  <a:schemeClr val="tx2"/>
                </a:solidFill>
                <a:latin typeface="Arial Narrow" pitchFamily="34" charset="0"/>
              </a:rPr>
              <a:t>rays </a:t>
            </a:r>
            <a:endParaRPr lang="fr-FR" sz="4800" b="1" dirty="0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7" y="2708920"/>
            <a:ext cx="4996286" cy="30243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868144" y="2708920"/>
            <a:ext cx="2952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(0,0)</a:t>
            </a:r>
          </a:p>
          <a:p>
            <a:endParaRPr lang="fr-FR" dirty="0"/>
          </a:p>
          <a:p>
            <a:r>
              <a:rPr lang="fr-FR" dirty="0" err="1" smtClean="0"/>
              <a:t>Receivers</a:t>
            </a:r>
            <a:r>
              <a:rPr lang="fr-FR" dirty="0" smtClean="0"/>
              <a:t> (2,-2),</a:t>
            </a:r>
          </a:p>
          <a:p>
            <a:r>
              <a:rPr lang="fr-FR" dirty="0" smtClean="0"/>
              <a:t>(4,-2),(6,-2)   </a:t>
            </a:r>
          </a:p>
          <a:p>
            <a:endParaRPr lang="fr-FR" dirty="0"/>
          </a:p>
          <a:p>
            <a:r>
              <a:rPr lang="fr-FR" dirty="0" smtClean="0"/>
              <a:t>(</a:t>
            </a:r>
            <a:r>
              <a:rPr lang="fr-FR" dirty="0" err="1" smtClean="0"/>
              <a:t>depth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considered</a:t>
            </a:r>
            <a:r>
              <a:rPr lang="fr-FR" dirty="0" smtClean="0"/>
              <a:t> as </a:t>
            </a:r>
            <a:r>
              <a:rPr lang="fr-FR" dirty="0" err="1" smtClean="0"/>
              <a:t>negative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r>
              <a:rPr lang="fr-FR" dirty="0" err="1" smtClean="0"/>
              <a:t>Please</a:t>
            </a:r>
            <a:r>
              <a:rPr lang="fr-FR" dirty="0" smtClean="0"/>
              <a:t> note the </a:t>
            </a:r>
            <a:r>
              <a:rPr lang="fr-FR" dirty="0" err="1" smtClean="0"/>
              <a:t>irregular</a:t>
            </a:r>
            <a:r>
              <a:rPr lang="fr-FR" dirty="0" smtClean="0"/>
              <a:t> angle </a:t>
            </a:r>
            <a:r>
              <a:rPr lang="fr-FR" dirty="0" err="1" smtClean="0"/>
              <a:t>stepping</a:t>
            </a:r>
            <a:r>
              <a:rPr lang="fr-FR" dirty="0" smtClean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654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13" y="0"/>
            <a:ext cx="6888088" cy="1143000"/>
          </a:xfrm>
        </p:spPr>
        <p:txBody>
          <a:bodyPr/>
          <a:lstStyle/>
          <a:p>
            <a:r>
              <a:rPr lang="fr-FR" dirty="0" err="1" smtClean="0"/>
              <a:t>Hamilton’s</a:t>
            </a:r>
            <a:r>
              <a:rPr lang="fr-FR" dirty="0" smtClean="0"/>
              <a:t> ray </a:t>
            </a:r>
            <a:r>
              <a:rPr lang="fr-FR" dirty="0" err="1" smtClean="0"/>
              <a:t>equations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787203" y="4514597"/>
            <a:ext cx="31870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/>
              <a:t>Information </a:t>
            </a:r>
            <a:r>
              <a:rPr lang="fr-FR" sz="2000" dirty="0" err="1"/>
              <a:t>around</a:t>
            </a:r>
            <a:r>
              <a:rPr lang="fr-FR" sz="2000" dirty="0"/>
              <a:t> the ray</a:t>
            </a:r>
          </a:p>
        </p:txBody>
      </p:sp>
      <p:grpSp>
        <p:nvGrpSpPr>
          <p:cNvPr id="39" name="Groupe 38"/>
          <p:cNvGrpSpPr/>
          <p:nvPr/>
        </p:nvGrpSpPr>
        <p:grpSpPr>
          <a:xfrm>
            <a:off x="323528" y="3449413"/>
            <a:ext cx="2927350" cy="2355851"/>
            <a:chOff x="739775" y="3048000"/>
            <a:chExt cx="2927350" cy="2355851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39775" y="3048000"/>
              <a:ext cx="2927350" cy="2355851"/>
            </a:xfrm>
            <a:custGeom>
              <a:avLst/>
              <a:gdLst>
                <a:gd name="T0" fmla="*/ 55 w 1844"/>
                <a:gd name="T1" fmla="*/ 137 h 1484"/>
                <a:gd name="T2" fmla="*/ 174 w 1844"/>
                <a:gd name="T3" fmla="*/ 923 h 1484"/>
                <a:gd name="T4" fmla="*/ 988 w 1844"/>
                <a:gd name="T5" fmla="*/ 1353 h 1484"/>
                <a:gd name="T6" fmla="*/ 1710 w 1844"/>
                <a:gd name="T7" fmla="*/ 1335 h 1484"/>
                <a:gd name="T8" fmla="*/ 805 w 1844"/>
                <a:gd name="T9" fmla="*/ 978 h 1484"/>
                <a:gd name="T10" fmla="*/ 55 w 1844"/>
                <a:gd name="T11" fmla="*/ 137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4" h="1484">
                  <a:moveTo>
                    <a:pt x="55" y="137"/>
                  </a:moveTo>
                  <a:cubicBezTo>
                    <a:pt x="0" y="0"/>
                    <a:pt x="55" y="750"/>
                    <a:pt x="174" y="923"/>
                  </a:cubicBezTo>
                  <a:cubicBezTo>
                    <a:pt x="222" y="951"/>
                    <a:pt x="567" y="1362"/>
                    <a:pt x="988" y="1353"/>
                  </a:cubicBezTo>
                  <a:cubicBezTo>
                    <a:pt x="1344" y="1399"/>
                    <a:pt x="1533" y="1484"/>
                    <a:pt x="1710" y="1335"/>
                  </a:cubicBezTo>
                  <a:cubicBezTo>
                    <a:pt x="1844" y="1193"/>
                    <a:pt x="1028" y="1100"/>
                    <a:pt x="805" y="978"/>
                  </a:cubicBezTo>
                  <a:cubicBezTo>
                    <a:pt x="773" y="1018"/>
                    <a:pt x="55" y="96"/>
                    <a:pt x="55" y="13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4"/>
            <p:cNvSpPr>
              <a:spLocks/>
            </p:cNvSpPr>
            <p:nvPr/>
          </p:nvSpPr>
          <p:spPr bwMode="auto">
            <a:xfrm>
              <a:off x="900113" y="3429001"/>
              <a:ext cx="2087562" cy="1655763"/>
            </a:xfrm>
            <a:custGeom>
              <a:avLst/>
              <a:gdLst>
                <a:gd name="T0" fmla="*/ 0 w 1315"/>
                <a:gd name="T1" fmla="*/ 0 h 1043"/>
                <a:gd name="T2" fmla="*/ 363 w 1315"/>
                <a:gd name="T3" fmla="*/ 816 h 1043"/>
                <a:gd name="T4" fmla="*/ 1315 w 1315"/>
                <a:gd name="T5" fmla="*/ 1043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5" h="1043">
                  <a:moveTo>
                    <a:pt x="0" y="0"/>
                  </a:moveTo>
                  <a:cubicBezTo>
                    <a:pt x="72" y="321"/>
                    <a:pt x="144" y="642"/>
                    <a:pt x="363" y="816"/>
                  </a:cubicBezTo>
                  <a:cubicBezTo>
                    <a:pt x="582" y="990"/>
                    <a:pt x="948" y="1016"/>
                    <a:pt x="1315" y="104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258889" y="4313239"/>
              <a:ext cx="59503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Ray</a:t>
              </a:r>
            </a:p>
          </p:txBody>
        </p:sp>
      </p:grp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35496" y="2718413"/>
            <a:ext cx="63514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 err="1"/>
              <a:t>M</a:t>
            </a:r>
            <a:r>
              <a:rPr lang="fr-FR" sz="2000" dirty="0" err="1" smtClean="0"/>
              <a:t>echanics</a:t>
            </a:r>
            <a:r>
              <a:rPr lang="fr-FR" sz="2000" dirty="0" smtClean="0"/>
              <a:t> </a:t>
            </a:r>
            <a:r>
              <a:rPr lang="fr-FR" sz="2000" dirty="0"/>
              <a:t>: ray </a:t>
            </a:r>
            <a:r>
              <a:rPr lang="fr-FR" sz="2000" dirty="0" err="1"/>
              <a:t>tracing</a:t>
            </a:r>
            <a:r>
              <a:rPr lang="fr-FR" sz="2000" dirty="0"/>
              <a:t> </a:t>
            </a:r>
            <a:r>
              <a:rPr lang="fr-FR" sz="2000" dirty="0" smtClean="0"/>
              <a:t>as </a:t>
            </a:r>
            <a:r>
              <a:rPr lang="fr-FR" sz="2000" dirty="0"/>
              <a:t>a </a:t>
            </a:r>
            <a:r>
              <a:rPr lang="fr-FR" sz="2000" dirty="0" err="1" smtClean="0"/>
              <a:t>particular</a:t>
            </a:r>
            <a:r>
              <a:rPr lang="fr-FR" sz="2000" dirty="0" smtClean="0"/>
              <a:t> </a:t>
            </a:r>
            <a:r>
              <a:rPr lang="fr-FR" sz="2000" dirty="0" err="1" smtClean="0"/>
              <a:t>balistic</a:t>
            </a:r>
            <a:r>
              <a:rPr lang="fr-FR" sz="2000" dirty="0" smtClean="0"/>
              <a:t> </a:t>
            </a:r>
            <a:r>
              <a:rPr lang="fr-FR" sz="2000" dirty="0" err="1"/>
              <a:t>problem</a:t>
            </a:r>
            <a:endParaRPr lang="fr-FR" sz="2000" dirty="0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012160" y="2348880"/>
            <a:ext cx="34559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/>
              <a:t>sympletic</a:t>
            </a:r>
            <a:r>
              <a:rPr lang="fr-FR" sz="2000" dirty="0"/>
              <a:t> </a:t>
            </a:r>
            <a:r>
              <a:rPr lang="fr-FR" sz="2000" dirty="0" smtClean="0"/>
              <a:t>structure </a:t>
            </a:r>
            <a:r>
              <a:rPr lang="fr-FR" sz="2000" dirty="0"/>
              <a:t>(FUN!)</a:t>
            </a:r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3380748" y="5157788"/>
            <a:ext cx="558386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000" dirty="0"/>
              <a:t>Meaning of the </a:t>
            </a:r>
            <a:r>
              <a:rPr lang="fr-FR" sz="2000" dirty="0" err="1" smtClean="0"/>
              <a:t>neighborhood</a:t>
            </a:r>
            <a:r>
              <a:rPr lang="fr-FR" sz="2000" dirty="0" smtClean="0"/>
              <a:t> zone</a:t>
            </a:r>
          </a:p>
          <a:p>
            <a:r>
              <a:rPr lang="fr-FR" sz="2000" dirty="0" smtClean="0"/>
              <a:t>Fresnel </a:t>
            </a:r>
            <a:r>
              <a:rPr lang="fr-FR" sz="2000" dirty="0"/>
              <a:t>zone </a:t>
            </a:r>
            <a:r>
              <a:rPr lang="fr-FR" sz="2000" dirty="0" smtClean="0"/>
              <a:t>if </a:t>
            </a:r>
            <a:r>
              <a:rPr lang="fr-FR" sz="2000" dirty="0" err="1" smtClean="0"/>
              <a:t>finite</a:t>
            </a:r>
            <a:r>
              <a:rPr lang="fr-FR" sz="2000" dirty="0" smtClean="0"/>
              <a:t> </a:t>
            </a:r>
            <a:r>
              <a:rPr lang="fr-FR" sz="2000" dirty="0" err="1" smtClean="0"/>
              <a:t>frequency</a:t>
            </a:r>
            <a:endParaRPr lang="fr-FR" sz="2000" dirty="0" smtClean="0"/>
          </a:p>
          <a:p>
            <a:r>
              <a:rPr lang="fr-FR" sz="2000" dirty="0" err="1" smtClean="0"/>
              <a:t>Any</a:t>
            </a:r>
            <a:r>
              <a:rPr lang="fr-FR" sz="2000" dirty="0" smtClean="0"/>
              <a:t> zone </a:t>
            </a:r>
            <a:r>
              <a:rPr lang="fr-FR" sz="2000" dirty="0" err="1" smtClean="0"/>
              <a:t>depending</a:t>
            </a:r>
            <a:r>
              <a:rPr lang="fr-FR" sz="2000" dirty="0" smtClean="0"/>
              <a:t> on </a:t>
            </a:r>
            <a:r>
              <a:rPr lang="fr-FR" sz="2000" dirty="0" err="1" smtClean="0"/>
              <a:t>your</a:t>
            </a:r>
            <a:r>
              <a:rPr lang="fr-FR" sz="2000" dirty="0" smtClean="0"/>
              <a:t> </a:t>
            </a:r>
            <a:r>
              <a:rPr lang="fr-FR" sz="2000" dirty="0" err="1" smtClean="0"/>
              <a:t>problem</a:t>
            </a:r>
            <a:r>
              <a:rPr lang="fr-FR" sz="2000" dirty="0" smtClean="0"/>
              <a:t> GBS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39402" y="1196752"/>
                <a:ext cx="2388411" cy="1280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2" y="1196752"/>
                <a:ext cx="2388411" cy="128009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6732240" y="188640"/>
                <a:ext cx="2070888" cy="21252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𝑑𝑇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/>
              </a:p>
              <a:p>
                <a:pPr algn="ctr"/>
                <a:endParaRPr lang="fr-FR" dirty="0" smtClean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188640"/>
                <a:ext cx="2070888" cy="212526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3203575" y="1384909"/>
                <a:ext cx="2739468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ℋ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575" y="1384909"/>
                <a:ext cx="2739468" cy="66191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ZoneTexte 39"/>
          <p:cNvSpPr txBox="1"/>
          <p:nvPr/>
        </p:nvSpPr>
        <p:spPr>
          <a:xfrm>
            <a:off x="611560" y="3187049"/>
            <a:ext cx="5121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Hamilton </a:t>
            </a:r>
            <a:r>
              <a:rPr lang="fr-FR" dirty="0" err="1" smtClean="0"/>
              <a:t>approach</a:t>
            </a:r>
            <a:r>
              <a:rPr lang="fr-FR" dirty="0"/>
              <a:t> </a:t>
            </a:r>
            <a:r>
              <a:rPr lang="fr-FR" dirty="0" err="1" smtClean="0"/>
              <a:t>suitable</a:t>
            </a:r>
            <a:r>
              <a:rPr lang="fr-FR" dirty="0" smtClean="0"/>
              <a:t> for perturbation</a:t>
            </a:r>
          </a:p>
          <a:p>
            <a:r>
              <a:rPr lang="fr-FR" dirty="0" smtClean="0"/>
              <a:t>(Henri Poincaré en 1907 « Mécanique céleste »,</a:t>
            </a:r>
          </a:p>
          <a:p>
            <a:r>
              <a:rPr lang="fr-FR" dirty="0" smtClean="0"/>
              <a:t>Richard </a:t>
            </a:r>
            <a:r>
              <a:rPr lang="fr-FR" dirty="0" err="1" smtClean="0"/>
              <a:t>Feymann</a:t>
            </a:r>
            <a:r>
              <a:rPr lang="fr-FR" dirty="0" smtClean="0"/>
              <a:t> Prix Nobel 1965)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5541603" y="3981005"/>
                <a:ext cx="10168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+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03" y="3981005"/>
                <a:ext cx="1016880" cy="646331"/>
              </a:xfrm>
              <a:prstGeom prst="rect">
                <a:avLst/>
              </a:prstGeom>
              <a:blipFill rotWithShape="1">
                <a:blip r:embed="rId5"/>
                <a:stretch>
                  <a:fillRect t="-12264" r="-25150"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6732240" y="4119505"/>
                <a:ext cx="20708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𝑎𝑛𝑑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"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𝑠𝑚𝑎𝑙𝑙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"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119505"/>
                <a:ext cx="2070888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30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49"/>
            <a:ext cx="6096000" cy="1143000"/>
          </a:xfrm>
        </p:spPr>
        <p:txBody>
          <a:bodyPr/>
          <a:lstStyle/>
          <a:p>
            <a:r>
              <a:rPr lang="fr-FR"/>
              <a:t>ODE resolution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1341438"/>
            <a:ext cx="6096000" cy="2527300"/>
          </a:xfrm>
        </p:spPr>
        <p:txBody>
          <a:bodyPr/>
          <a:lstStyle/>
          <a:p>
            <a:r>
              <a:rPr lang="fr-FR"/>
              <a:t>Runge-Kutta of second order</a:t>
            </a:r>
          </a:p>
          <a:p>
            <a:r>
              <a:rPr lang="fr-FR"/>
              <a:t>Write a computer program for an analytical law for the velocity: take a gradient with a component along x and a component along z</a:t>
            </a:r>
          </a:p>
        </p:txBody>
      </p:sp>
      <p:sp>
        <p:nvSpPr>
          <p:cNvPr id="241668" name="Text Box 4"/>
          <p:cNvSpPr txBox="1">
            <a:spLocks noChangeArrowheads="1"/>
          </p:cNvSpPr>
          <p:nvPr/>
        </p:nvSpPr>
        <p:spPr bwMode="auto">
          <a:xfrm>
            <a:off x="755650" y="4652963"/>
            <a:ext cx="7993063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solidFill>
                  <a:srgbClr val="FF0000"/>
                </a:solidFill>
              </a:rPr>
              <a:t>Home work : redo the same thing with a Runge-Kutta of fourth order (look after its definition)</a:t>
            </a:r>
          </a:p>
          <a:p>
            <a:pPr>
              <a:spcBef>
                <a:spcPct val="50000"/>
              </a:spcBef>
            </a:pPr>
            <a:r>
              <a:rPr lang="fr-FR">
                <a:solidFill>
                  <a:srgbClr val="FF0000"/>
                </a:solidFill>
              </a:rPr>
              <a:t>Consider a gradient of the square of slowness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88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Analytical</a:t>
            </a:r>
            <a:r>
              <a:rPr lang="fr-FR" dirty="0" smtClean="0"/>
              <a:t> solutions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5" y="1556792"/>
            <a:ext cx="5781675" cy="442912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300192" y="234888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Vertical gradient of the </a:t>
            </a:r>
            <a:r>
              <a:rPr lang="fr-FR" dirty="0" err="1" smtClean="0"/>
              <a:t>velocity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Gradient of the </a:t>
            </a:r>
            <a:r>
              <a:rPr lang="fr-FR" dirty="0" err="1" smtClean="0"/>
              <a:t>slowness</a:t>
            </a:r>
            <a:r>
              <a:rPr lang="fr-FR" dirty="0" smtClean="0"/>
              <a:t> square</a:t>
            </a:r>
            <a:endParaRPr lang="fr-FR" dirty="0"/>
          </a:p>
        </p:txBody>
      </p:sp>
      <p:sp>
        <p:nvSpPr>
          <p:cNvPr id="9" name="Parchemin horizontal 8"/>
          <p:cNvSpPr/>
          <p:nvPr/>
        </p:nvSpPr>
        <p:spPr>
          <a:xfrm rot="5400000">
            <a:off x="6588224" y="4941168"/>
            <a:ext cx="1872208" cy="104474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37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Keeping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39552" y="1052736"/>
            <a:ext cx="8352928" cy="4680520"/>
          </a:xfrm>
        </p:spPr>
        <p:txBody>
          <a:bodyPr/>
          <a:lstStyle/>
          <a:p>
            <a:r>
              <a:rPr lang="fr-FR" dirty="0" smtClean="0"/>
              <a:t>Ray </a:t>
            </a:r>
            <a:r>
              <a:rPr lang="fr-FR" dirty="0" err="1" smtClean="0"/>
              <a:t>tracing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fast</a:t>
            </a:r>
            <a:r>
              <a:rPr lang="fr-FR" dirty="0" smtClean="0"/>
              <a:t> 1D </a:t>
            </a:r>
            <a:r>
              <a:rPr lang="fr-FR" dirty="0" err="1" smtClean="0"/>
              <a:t>integration</a:t>
            </a:r>
            <a:r>
              <a:rPr lang="fr-FR" dirty="0" smtClean="0"/>
              <a:t> in 2D/3D</a:t>
            </a:r>
          </a:p>
          <a:p>
            <a:endParaRPr lang="fr-FR" dirty="0" smtClean="0"/>
          </a:p>
          <a:p>
            <a:r>
              <a:rPr lang="fr-FR" dirty="0" smtClean="0"/>
              <a:t>Ray </a:t>
            </a:r>
            <a:r>
              <a:rPr lang="fr-FR" dirty="0" err="1" smtClean="0"/>
              <a:t>tracing</a:t>
            </a:r>
            <a:r>
              <a:rPr lang="fr-FR" dirty="0" smtClean="0"/>
              <a:t> </a:t>
            </a:r>
            <a:r>
              <a:rPr lang="fr-FR" dirty="0" err="1" smtClean="0"/>
              <a:t>equations</a:t>
            </a:r>
            <a:r>
              <a:rPr lang="fr-FR" dirty="0" smtClean="0"/>
              <a:t> as </a:t>
            </a:r>
            <a:r>
              <a:rPr lang="fr-FR" dirty="0" err="1" smtClean="0"/>
              <a:t>ODEs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sample</a:t>
            </a:r>
            <a:r>
              <a:rPr lang="fr-FR" dirty="0" smtClean="0"/>
              <a:t> the medium </a:t>
            </a:r>
            <a:r>
              <a:rPr lang="fr-FR" dirty="0" err="1" smtClean="0"/>
              <a:t>quite</a:t>
            </a:r>
            <a:r>
              <a:rPr lang="fr-FR" dirty="0" smtClean="0"/>
              <a:t> </a:t>
            </a:r>
            <a:r>
              <a:rPr lang="fr-FR" dirty="0" err="1" smtClean="0"/>
              <a:t>evenly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lagrangian</a:t>
            </a:r>
            <a:r>
              <a:rPr lang="fr-FR" dirty="0" smtClean="0"/>
              <a:t> formulation: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follow</a:t>
            </a:r>
            <a:r>
              <a:rPr lang="fr-FR" dirty="0" smtClean="0"/>
              <a:t> a point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tracing</a:t>
            </a:r>
            <a:r>
              <a:rPr lang="fr-FR" dirty="0" smtClean="0"/>
              <a:t> rays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regarding</a:t>
            </a:r>
            <a:r>
              <a:rPr lang="fr-FR" dirty="0" smtClean="0"/>
              <a:t> the </a:t>
            </a:r>
            <a:r>
              <a:rPr lang="fr-FR" dirty="0" err="1" smtClean="0"/>
              <a:t>density</a:t>
            </a:r>
            <a:r>
              <a:rPr lang="fr-FR" dirty="0" smtClean="0"/>
              <a:t> of rays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6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Length</a:t>
            </a:r>
            <a:r>
              <a:rPr lang="fr-FR" dirty="0" smtClean="0"/>
              <a:t> </a:t>
            </a:r>
            <a:r>
              <a:rPr lang="fr-FR" dirty="0" err="1" smtClean="0"/>
              <a:t>scales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7" name="Picture 4" descr="gath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210343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S-lu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0200"/>
            <a:ext cx="50292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05200" y="3276600"/>
            <a:ext cx="5410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" pitchFamily="2" charset="2"/>
              <a:buChar char="u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«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mtClean="0"/>
              <a:t>Fault length</a:t>
            </a:r>
          </a:p>
          <a:p>
            <a:pPr>
              <a:buFont typeface="Wingdings" pitchFamily="2" charset="2"/>
              <a:buNone/>
            </a:pPr>
            <a:r>
              <a:rPr lang="fr-FR" smtClean="0"/>
              <a:t>		</a:t>
            </a:r>
            <a:r>
              <a:rPr lang="fr-FR" sz="2000" smtClean="0">
                <a:solidFill>
                  <a:schemeClr val="bg2"/>
                </a:solidFill>
              </a:rPr>
              <a:t>200 km for vr=2 km/s</a:t>
            </a:r>
          </a:p>
          <a:p>
            <a:r>
              <a:rPr lang="fr-FR" smtClean="0"/>
              <a:t>Discontinuity distance</a:t>
            </a:r>
          </a:p>
          <a:p>
            <a:pPr>
              <a:buFont typeface="Wingdings" pitchFamily="2" charset="2"/>
              <a:buNone/>
            </a:pPr>
            <a:r>
              <a:rPr lang="fr-FR" smtClean="0"/>
              <a:t>		</a:t>
            </a:r>
            <a:r>
              <a:rPr lang="fr-FR" sz="2000" smtClean="0">
                <a:solidFill>
                  <a:schemeClr val="bg2"/>
                </a:solidFill>
              </a:rPr>
              <a:t>from  few meters to few 100 kms </a:t>
            </a:r>
          </a:p>
          <a:p>
            <a:r>
              <a:rPr lang="fr-FR" smtClean="0"/>
              <a:t>Volume sampling</a:t>
            </a:r>
          </a:p>
          <a:p>
            <a:pPr>
              <a:buFont typeface="Wingdings" pitchFamily="2" charset="2"/>
              <a:buNone/>
            </a:pPr>
            <a:r>
              <a:rPr lang="fr-FR" smtClean="0"/>
              <a:t>		</a:t>
            </a:r>
            <a:r>
              <a:rPr lang="fr-FR" sz="2000" smtClean="0">
                <a:solidFill>
                  <a:schemeClr val="bg2"/>
                </a:solidFill>
              </a:rPr>
              <a:t>from few kms to few 1000 kms</a:t>
            </a:r>
            <a:endParaRPr lang="fr-F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60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Keeping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57300" y="4653136"/>
            <a:ext cx="8352928" cy="16561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Solutions: </a:t>
            </a:r>
            <a:r>
              <a:rPr lang="fr-FR" dirty="0" err="1" smtClean="0"/>
              <a:t>moving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ODEs</a:t>
            </a:r>
            <a:r>
              <a:rPr lang="fr-FR" dirty="0" smtClean="0"/>
              <a:t> to </a:t>
            </a:r>
            <a:r>
              <a:rPr lang="fr-FR" dirty="0" err="1" smtClean="0"/>
              <a:t>PDEs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(</a:t>
            </a:r>
            <a:r>
              <a:rPr lang="fr-FR" dirty="0" err="1" smtClean="0"/>
              <a:t>Osher</a:t>
            </a:r>
            <a:r>
              <a:rPr lang="fr-FR" dirty="0" smtClean="0"/>
              <a:t> et al, 2002) for </a:t>
            </a:r>
            <a:r>
              <a:rPr lang="fr-FR" dirty="0" err="1" smtClean="0"/>
              <a:t>adequate</a:t>
            </a:r>
            <a:r>
              <a:rPr lang="fr-FR" dirty="0" smtClean="0"/>
              <a:t> spatial </a:t>
            </a:r>
            <a:r>
              <a:rPr lang="fr-FR" dirty="0" err="1" smtClean="0"/>
              <a:t>sampling</a:t>
            </a:r>
            <a:r>
              <a:rPr lang="fr-FR" dirty="0" smtClean="0"/>
              <a:t> of the </a:t>
            </a:r>
            <a:r>
              <a:rPr lang="fr-FR" dirty="0" err="1" smtClean="0"/>
              <a:t>wavefront</a:t>
            </a:r>
            <a:r>
              <a:rPr lang="fr-FR" dirty="0" smtClean="0"/>
              <a:t>. </a:t>
            </a:r>
            <a:r>
              <a:rPr lang="fr-FR" dirty="0" err="1" smtClean="0">
                <a:solidFill>
                  <a:srgbClr val="FF0000"/>
                </a:solidFill>
              </a:rPr>
              <a:t>Grids</a:t>
            </a:r>
            <a:r>
              <a:rPr lang="fr-FR" dirty="0" smtClean="0">
                <a:solidFill>
                  <a:srgbClr val="FF0000"/>
                </a:solidFill>
              </a:rPr>
              <a:t> control the </a:t>
            </a:r>
            <a:r>
              <a:rPr lang="fr-FR" dirty="0" err="1" smtClean="0">
                <a:solidFill>
                  <a:srgbClr val="FF0000"/>
                </a:solidFill>
              </a:rPr>
              <a:t>complexity</a:t>
            </a:r>
            <a:r>
              <a:rPr lang="fr-FR" dirty="0">
                <a:solidFill>
                  <a:srgbClr val="FF0000"/>
                </a:solidFill>
              </a:rPr>
              <a:t>!</a:t>
            </a:r>
            <a:endParaRPr lang="fr-FR" dirty="0" smtClean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30</a:t>
            </a:fld>
            <a:endParaRPr lang="fr-FR"/>
          </a:p>
        </p:txBody>
      </p:sp>
      <p:grpSp>
        <p:nvGrpSpPr>
          <p:cNvPr id="11" name="Groupe 10"/>
          <p:cNvGrpSpPr/>
          <p:nvPr/>
        </p:nvGrpSpPr>
        <p:grpSpPr>
          <a:xfrm>
            <a:off x="323528" y="764704"/>
            <a:ext cx="8820472" cy="3540874"/>
            <a:chOff x="107504" y="789194"/>
            <a:chExt cx="8820472" cy="354087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161716"/>
              <a:ext cx="8820472" cy="3168352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5796136" y="789194"/>
              <a:ext cx="2664296" cy="369332"/>
            </a:xfrm>
            <a:prstGeom prst="rect">
              <a:avLst/>
            </a:prstGeom>
            <a:solidFill>
              <a:schemeClr val="accent1">
                <a:alpha val="4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3D </a:t>
              </a:r>
              <a:r>
                <a:rPr lang="fr-FR" dirty="0" err="1" smtClean="0">
                  <a:solidFill>
                    <a:srgbClr val="FF0000"/>
                  </a:solidFill>
                </a:rPr>
                <a:t>French’s</a:t>
              </a:r>
              <a:r>
                <a:rPr lang="fr-FR" dirty="0" smtClean="0">
                  <a:solidFill>
                    <a:srgbClr val="FF0000"/>
                  </a:solidFill>
                </a:rPr>
                <a:t> model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49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Interpolation challenge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340768"/>
            <a:ext cx="622935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9068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94" y="30138"/>
            <a:ext cx="9026202" cy="1143000"/>
          </a:xfrm>
        </p:spPr>
        <p:txBody>
          <a:bodyPr/>
          <a:lstStyle/>
          <a:p>
            <a:r>
              <a:rPr lang="fr-FR" dirty="0" err="1" smtClean="0"/>
              <a:t>Mitigating</a:t>
            </a:r>
            <a:r>
              <a:rPr lang="fr-FR" dirty="0" smtClean="0"/>
              <a:t> the interpolation issue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3608" y="1772816"/>
            <a:ext cx="6912768" cy="411480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cannot</a:t>
            </a:r>
            <a:r>
              <a:rPr lang="fr-FR" dirty="0" smtClean="0"/>
              <a:t> </a:t>
            </a:r>
            <a:r>
              <a:rPr lang="fr-FR" dirty="0" err="1" smtClean="0"/>
              <a:t>guarantee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rays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stay</a:t>
            </a:r>
            <a:r>
              <a:rPr lang="fr-FR" dirty="0" smtClean="0"/>
              <a:t> </a:t>
            </a:r>
            <a:r>
              <a:rPr lang="fr-FR" dirty="0" err="1" smtClean="0"/>
              <a:t>nearby</a:t>
            </a:r>
            <a:r>
              <a:rPr lang="fr-FR" dirty="0" smtClean="0"/>
              <a:t> for </a:t>
            </a:r>
            <a:r>
              <a:rPr lang="fr-FR" dirty="0" err="1" smtClean="0"/>
              <a:t>small</a:t>
            </a:r>
            <a:r>
              <a:rPr lang="fr-FR" dirty="0" smtClean="0"/>
              <a:t> shooting angles changes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an </a:t>
            </a:r>
            <a:r>
              <a:rPr lang="fr-FR" dirty="0" err="1" smtClean="0"/>
              <a:t>answer</a:t>
            </a:r>
            <a:r>
              <a:rPr lang="fr-FR" dirty="0" smtClean="0"/>
              <a:t>: the </a:t>
            </a:r>
            <a:r>
              <a:rPr lang="fr-FR" dirty="0" err="1" smtClean="0"/>
              <a:t>perturbed</a:t>
            </a:r>
            <a:r>
              <a:rPr lang="fr-FR" dirty="0" smtClean="0"/>
              <a:t> ray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stay</a:t>
            </a:r>
            <a:r>
              <a:rPr lang="fr-FR" dirty="0" smtClean="0"/>
              <a:t> </a:t>
            </a:r>
            <a:r>
              <a:rPr lang="fr-FR" dirty="0" err="1" smtClean="0"/>
              <a:t>nearby</a:t>
            </a:r>
            <a:r>
              <a:rPr lang="fr-FR" dirty="0" smtClean="0"/>
              <a:t> the </a:t>
            </a:r>
            <a:r>
              <a:rPr lang="fr-FR" dirty="0" err="1" smtClean="0"/>
              <a:t>reference</a:t>
            </a:r>
            <a:r>
              <a:rPr lang="fr-FR" dirty="0" smtClean="0"/>
              <a:t> ray 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082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13" y="0"/>
            <a:ext cx="6888088" cy="1143000"/>
          </a:xfrm>
        </p:spPr>
        <p:txBody>
          <a:bodyPr/>
          <a:lstStyle/>
          <a:p>
            <a:r>
              <a:rPr lang="fr-FR" dirty="0" err="1" smtClean="0"/>
              <a:t>Hamilton’s</a:t>
            </a:r>
            <a:r>
              <a:rPr lang="fr-FR" dirty="0" smtClean="0"/>
              <a:t> ray </a:t>
            </a:r>
            <a:r>
              <a:rPr lang="fr-FR" dirty="0" err="1" smtClean="0"/>
              <a:t>equations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33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/>
              <p:cNvSpPr txBox="1">
                <a:spLocks noChangeArrowheads="1"/>
              </p:cNvSpPr>
              <p:nvPr/>
            </p:nvSpPr>
            <p:spPr bwMode="auto">
              <a:xfrm>
                <a:off x="1331640" y="4258185"/>
                <a:ext cx="351378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2000" dirty="0" smtClean="0"/>
                  <a:t>Information </a:t>
                </a:r>
                <a:r>
                  <a:rPr lang="fr-FR" sz="2000" dirty="0" err="1"/>
                  <a:t>around</a:t>
                </a:r>
                <a:r>
                  <a:rPr lang="fr-FR" sz="2000" dirty="0"/>
                  <a:t> the </a:t>
                </a:r>
                <a:r>
                  <a:rPr lang="fr-FR" sz="2000" dirty="0" smtClean="0"/>
                  <a:t>ray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31640" y="4258185"/>
                <a:ext cx="3513782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733" t="-6154" b="-292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e 38"/>
          <p:cNvGrpSpPr/>
          <p:nvPr/>
        </p:nvGrpSpPr>
        <p:grpSpPr>
          <a:xfrm>
            <a:off x="323528" y="3449413"/>
            <a:ext cx="2927350" cy="2355851"/>
            <a:chOff x="739775" y="3048000"/>
            <a:chExt cx="2927350" cy="2355851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39775" y="3048000"/>
              <a:ext cx="2927350" cy="2355851"/>
            </a:xfrm>
            <a:custGeom>
              <a:avLst/>
              <a:gdLst>
                <a:gd name="T0" fmla="*/ 55 w 1844"/>
                <a:gd name="T1" fmla="*/ 137 h 1484"/>
                <a:gd name="T2" fmla="*/ 174 w 1844"/>
                <a:gd name="T3" fmla="*/ 923 h 1484"/>
                <a:gd name="T4" fmla="*/ 988 w 1844"/>
                <a:gd name="T5" fmla="*/ 1353 h 1484"/>
                <a:gd name="T6" fmla="*/ 1710 w 1844"/>
                <a:gd name="T7" fmla="*/ 1335 h 1484"/>
                <a:gd name="T8" fmla="*/ 805 w 1844"/>
                <a:gd name="T9" fmla="*/ 978 h 1484"/>
                <a:gd name="T10" fmla="*/ 55 w 1844"/>
                <a:gd name="T11" fmla="*/ 137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4" h="1484">
                  <a:moveTo>
                    <a:pt x="55" y="137"/>
                  </a:moveTo>
                  <a:cubicBezTo>
                    <a:pt x="0" y="0"/>
                    <a:pt x="55" y="750"/>
                    <a:pt x="174" y="923"/>
                  </a:cubicBezTo>
                  <a:cubicBezTo>
                    <a:pt x="222" y="951"/>
                    <a:pt x="567" y="1362"/>
                    <a:pt x="988" y="1353"/>
                  </a:cubicBezTo>
                  <a:cubicBezTo>
                    <a:pt x="1344" y="1399"/>
                    <a:pt x="1533" y="1484"/>
                    <a:pt x="1710" y="1335"/>
                  </a:cubicBezTo>
                  <a:cubicBezTo>
                    <a:pt x="1844" y="1193"/>
                    <a:pt x="1028" y="1100"/>
                    <a:pt x="805" y="978"/>
                  </a:cubicBezTo>
                  <a:cubicBezTo>
                    <a:pt x="773" y="1018"/>
                    <a:pt x="55" y="96"/>
                    <a:pt x="55" y="13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4"/>
            <p:cNvSpPr>
              <a:spLocks/>
            </p:cNvSpPr>
            <p:nvPr/>
          </p:nvSpPr>
          <p:spPr bwMode="auto">
            <a:xfrm>
              <a:off x="900113" y="3429001"/>
              <a:ext cx="2087562" cy="1655763"/>
            </a:xfrm>
            <a:custGeom>
              <a:avLst/>
              <a:gdLst>
                <a:gd name="T0" fmla="*/ 0 w 1315"/>
                <a:gd name="T1" fmla="*/ 0 h 1043"/>
                <a:gd name="T2" fmla="*/ 363 w 1315"/>
                <a:gd name="T3" fmla="*/ 816 h 1043"/>
                <a:gd name="T4" fmla="*/ 1315 w 1315"/>
                <a:gd name="T5" fmla="*/ 1043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5" h="1043">
                  <a:moveTo>
                    <a:pt x="0" y="0"/>
                  </a:moveTo>
                  <a:cubicBezTo>
                    <a:pt x="72" y="321"/>
                    <a:pt x="144" y="642"/>
                    <a:pt x="363" y="816"/>
                  </a:cubicBezTo>
                  <a:cubicBezTo>
                    <a:pt x="582" y="990"/>
                    <a:pt x="948" y="1016"/>
                    <a:pt x="1315" y="104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258889" y="4313239"/>
              <a:ext cx="59503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Ray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39402" y="1196752"/>
                <a:ext cx="2388411" cy="1280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2" y="1196752"/>
                <a:ext cx="2388411" cy="128009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6373737" y="774168"/>
                <a:ext cx="2070888" cy="21252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latin typeface="Cambria Math"/>
                            </a:rPr>
                            <m:t>𝑑</m:t>
                          </m:r>
                          <m:r>
                            <a:rPr lang="fr-FR" i="1" smtClean="0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𝑑𝑇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𝜉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𝑝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fr-FR" i="1">
                          <a:latin typeface="Cambria Math"/>
                          <a:ea typeface="Cambria Math"/>
                        </a:rPr>
                        <m:t>ℋ</m:t>
                      </m:r>
                    </m:oMath>
                  </m:oMathPara>
                </a14:m>
                <a:endParaRPr lang="fr-FR" dirty="0"/>
              </a:p>
              <a:p>
                <a:pPr algn="ctr"/>
                <a:endParaRPr lang="fr-FR" dirty="0" smtClean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737" y="774168"/>
                <a:ext cx="2070888" cy="212526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2987824" y="1384909"/>
                <a:ext cx="2739468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ℋ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𝑞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1384909"/>
                <a:ext cx="2739468" cy="661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5434603" y="4119060"/>
                <a:ext cx="10168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+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03" y="4119060"/>
                <a:ext cx="1016880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12264" r="-25301"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6704710" y="4289826"/>
                <a:ext cx="2088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𝑎𝑛𝑑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"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𝑠𝑚𝑎𝑙𝑙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"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10" y="4289826"/>
                <a:ext cx="208897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21667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265894" y="2753752"/>
                <a:ext cx="1774012" cy="1198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</a:rPr>
                        <m:t>𝑦</m:t>
                      </m:r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32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32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894" y="2753752"/>
                <a:ext cx="1774012" cy="11988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6228184" y="5083984"/>
                <a:ext cx="2216441" cy="1286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3200" b="0" i="1" smtClean="0">
                          <a:latin typeface="Cambria Math"/>
                        </a:rPr>
                        <m:t>𝑦</m:t>
                      </m:r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3200" b="0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sz="32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3200" b="0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sz="32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5083984"/>
                <a:ext cx="2216441" cy="128605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9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 descr="fig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5757" b="23485"/>
          <a:stretch>
            <a:fillRect/>
          </a:stretch>
        </p:blipFill>
        <p:spPr bwMode="auto">
          <a:xfrm>
            <a:off x="179388" y="1628799"/>
            <a:ext cx="5574710" cy="41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6012160" y="5502423"/>
            <a:ext cx="26746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  </a:t>
            </a:r>
            <a:r>
              <a:rPr lang="fr-FR" dirty="0" smtClean="0">
                <a:latin typeface="Times New Roman" pitchFamily="18" charset="0"/>
              </a:rPr>
              <a:t>(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Lambaré</a:t>
            </a:r>
            <a:r>
              <a:rPr lang="fr-FR" dirty="0">
                <a:latin typeface="Times New Roman" pitchFamily="18" charset="0"/>
              </a:rPr>
              <a:t> et al., 1996)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949352" y="6237312"/>
            <a:ext cx="4425280" cy="457200"/>
          </a:xfrm>
        </p:spPr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79388" y="341784"/>
            <a:ext cx="8640762" cy="1143000"/>
          </a:xfrm>
          <a:prstGeom prst="rect">
            <a:avLst/>
          </a:prstGeom>
        </p:spPr>
        <p:txBody>
          <a:bodyPr/>
          <a:lstStyle>
            <a:lvl1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fr-FR" dirty="0" smtClean="0"/>
              <a:t>STEP ONE: ray </a:t>
            </a:r>
            <a:r>
              <a:rPr lang="fr-FR" dirty="0" err="1" smtClean="0"/>
              <a:t>tracing</a:t>
            </a:r>
            <a:endParaRPr lang="fr-FR" dirty="0"/>
          </a:p>
        </p:txBody>
      </p:sp>
      <p:pic>
        <p:nvPicPr>
          <p:cNvPr id="8" name="Picture 3" descr="fig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9" t="34091" r="35294" b="35606"/>
          <a:stretch>
            <a:fillRect/>
          </a:stretch>
        </p:blipFill>
        <p:spPr bwMode="auto">
          <a:xfrm>
            <a:off x="5605264" y="1772816"/>
            <a:ext cx="3538736" cy="337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7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628800"/>
            <a:ext cx="6096000" cy="3528392"/>
          </a:xfrm>
        </p:spPr>
        <p:txBody>
          <a:bodyPr/>
          <a:lstStyle/>
          <a:p>
            <a:pPr algn="ctr"/>
            <a:r>
              <a:rPr lang="fr-FR" dirty="0" smtClean="0"/>
              <a:t>Local ODE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Semi-</a:t>
            </a:r>
            <a:r>
              <a:rPr lang="fr-FR" dirty="0" err="1" smtClean="0"/>
              <a:t>Lagrangian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Sampling</a:t>
            </a:r>
            <a:r>
              <a:rPr lang="fr-FR" dirty="0" smtClean="0"/>
              <a:t> control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7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318" y="-27384"/>
            <a:ext cx="8304213" cy="1143000"/>
          </a:xfrm>
        </p:spPr>
        <p:txBody>
          <a:bodyPr/>
          <a:lstStyle/>
          <a:p>
            <a:r>
              <a:rPr lang="fr-FR" dirty="0"/>
              <a:t>Ray </a:t>
            </a:r>
            <a:r>
              <a:rPr lang="fr-FR" dirty="0" err="1"/>
              <a:t>tracing</a:t>
            </a:r>
            <a:r>
              <a:rPr lang="fr-FR" dirty="0"/>
              <a:t> by </a:t>
            </a:r>
            <a:r>
              <a:rPr lang="fr-FR" dirty="0" err="1"/>
              <a:t>wavefronts</a:t>
            </a:r>
            <a:r>
              <a:rPr lang="fr-FR" dirty="0"/>
              <a:t> </a:t>
            </a:r>
          </a:p>
        </p:txBody>
      </p:sp>
      <p:sp>
        <p:nvSpPr>
          <p:cNvPr id="65540" name="Freeform 4"/>
          <p:cNvSpPr>
            <a:spLocks/>
          </p:cNvSpPr>
          <p:nvPr/>
        </p:nvSpPr>
        <p:spPr bwMode="auto">
          <a:xfrm>
            <a:off x="827088" y="1412875"/>
            <a:ext cx="1657350" cy="1944688"/>
          </a:xfrm>
          <a:custGeom>
            <a:avLst/>
            <a:gdLst>
              <a:gd name="T0" fmla="*/ 0 w 1044"/>
              <a:gd name="T1" fmla="*/ 1225 h 1225"/>
              <a:gd name="T2" fmla="*/ 771 w 1044"/>
              <a:gd name="T3" fmla="*/ 1043 h 1225"/>
              <a:gd name="T4" fmla="*/ 1044 w 1044"/>
              <a:gd name="T5" fmla="*/ 317 h 1225"/>
              <a:gd name="T6" fmla="*/ 771 w 1044"/>
              <a:gd name="T7" fmla="*/ 0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4" h="1225">
                <a:moveTo>
                  <a:pt x="0" y="1225"/>
                </a:moveTo>
                <a:cubicBezTo>
                  <a:pt x="298" y="1209"/>
                  <a:pt x="597" y="1194"/>
                  <a:pt x="771" y="1043"/>
                </a:cubicBezTo>
                <a:cubicBezTo>
                  <a:pt x="945" y="892"/>
                  <a:pt x="1044" y="491"/>
                  <a:pt x="1044" y="317"/>
                </a:cubicBezTo>
                <a:cubicBezTo>
                  <a:pt x="1044" y="143"/>
                  <a:pt x="832" y="53"/>
                  <a:pt x="771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5541" name="Freeform 5"/>
          <p:cNvSpPr>
            <a:spLocks/>
          </p:cNvSpPr>
          <p:nvPr/>
        </p:nvSpPr>
        <p:spPr bwMode="auto">
          <a:xfrm>
            <a:off x="1270000" y="3321051"/>
            <a:ext cx="69850" cy="381000"/>
          </a:xfrm>
          <a:custGeom>
            <a:avLst/>
            <a:gdLst>
              <a:gd name="T0" fmla="*/ 0 w 44"/>
              <a:gd name="T1" fmla="*/ 0 h 240"/>
              <a:gd name="T2" fmla="*/ 44 w 44"/>
              <a:gd name="T3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4" h="240">
                <a:moveTo>
                  <a:pt x="0" y="0"/>
                </a:moveTo>
                <a:lnTo>
                  <a:pt x="44" y="24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5543" name="Line 7"/>
          <p:cNvSpPr>
            <a:spLocks noChangeShapeType="1"/>
          </p:cNvSpPr>
          <p:nvPr/>
        </p:nvSpPr>
        <p:spPr bwMode="auto">
          <a:xfrm>
            <a:off x="1835152" y="3213100"/>
            <a:ext cx="144463" cy="2873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5544" name="Freeform 8"/>
          <p:cNvSpPr>
            <a:spLocks/>
          </p:cNvSpPr>
          <p:nvPr/>
        </p:nvSpPr>
        <p:spPr bwMode="auto">
          <a:xfrm>
            <a:off x="2241552" y="2838450"/>
            <a:ext cx="314325" cy="158751"/>
          </a:xfrm>
          <a:custGeom>
            <a:avLst/>
            <a:gdLst>
              <a:gd name="T0" fmla="*/ 0 w 198"/>
              <a:gd name="T1" fmla="*/ 0 h 100"/>
              <a:gd name="T2" fmla="*/ 198 w 198"/>
              <a:gd name="T3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98" h="100">
                <a:moveTo>
                  <a:pt x="0" y="0"/>
                </a:moveTo>
                <a:lnTo>
                  <a:pt x="198" y="10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5545" name="Freeform 9"/>
          <p:cNvSpPr>
            <a:spLocks/>
          </p:cNvSpPr>
          <p:nvPr/>
        </p:nvSpPr>
        <p:spPr bwMode="auto">
          <a:xfrm>
            <a:off x="2411414" y="2349500"/>
            <a:ext cx="376237" cy="101600"/>
          </a:xfrm>
          <a:custGeom>
            <a:avLst/>
            <a:gdLst>
              <a:gd name="T0" fmla="*/ 0 w 237"/>
              <a:gd name="T1" fmla="*/ 0 h 64"/>
              <a:gd name="T2" fmla="*/ 237 w 237"/>
              <a:gd name="T3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37" h="64">
                <a:moveTo>
                  <a:pt x="0" y="0"/>
                </a:moveTo>
                <a:lnTo>
                  <a:pt x="237" y="6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5546" name="Freeform 10"/>
          <p:cNvSpPr>
            <a:spLocks/>
          </p:cNvSpPr>
          <p:nvPr/>
        </p:nvSpPr>
        <p:spPr bwMode="auto">
          <a:xfrm>
            <a:off x="2484438" y="1892300"/>
            <a:ext cx="436562" cy="25400"/>
          </a:xfrm>
          <a:custGeom>
            <a:avLst/>
            <a:gdLst>
              <a:gd name="T0" fmla="*/ 0 w 275"/>
              <a:gd name="T1" fmla="*/ 16 h 16"/>
              <a:gd name="T2" fmla="*/ 275 w 275"/>
              <a:gd name="T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75" h="16">
                <a:moveTo>
                  <a:pt x="0" y="16"/>
                </a:moveTo>
                <a:lnTo>
                  <a:pt x="27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5547" name="Line 11"/>
          <p:cNvSpPr>
            <a:spLocks noChangeShapeType="1"/>
          </p:cNvSpPr>
          <p:nvPr/>
        </p:nvSpPr>
        <p:spPr bwMode="auto">
          <a:xfrm flipV="1">
            <a:off x="2268540" y="1268414"/>
            <a:ext cx="28733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5548" name="Text Box 12"/>
          <p:cNvSpPr txBox="1">
            <a:spLocks noChangeArrowheads="1"/>
          </p:cNvSpPr>
          <p:nvPr/>
        </p:nvSpPr>
        <p:spPr bwMode="auto">
          <a:xfrm>
            <a:off x="3059112" y="981528"/>
            <a:ext cx="608488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/>
              <a:t>Evolution over </a:t>
            </a:r>
            <a:r>
              <a:rPr lang="fr-FR" sz="2400" dirty="0" smtClean="0"/>
              <a:t>time: </a:t>
            </a:r>
            <a:endParaRPr lang="fr-FR" sz="2400" dirty="0"/>
          </a:p>
          <a:p>
            <a:pPr>
              <a:spcBef>
                <a:spcPct val="50000"/>
              </a:spcBef>
            </a:pPr>
            <a:r>
              <a:rPr lang="fr-FR" sz="2400" dirty="0"/>
              <a:t>	</a:t>
            </a:r>
            <a:r>
              <a:rPr lang="fr-FR" sz="2400" dirty="0" err="1"/>
              <a:t>folding</a:t>
            </a:r>
            <a:r>
              <a:rPr lang="fr-FR" sz="2400" dirty="0"/>
              <a:t> of the </a:t>
            </a:r>
            <a:r>
              <a:rPr lang="fr-FR" sz="2400" dirty="0" err="1"/>
              <a:t>wavefront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 smtClean="0"/>
              <a:t>allowed</a:t>
            </a:r>
            <a:r>
              <a:rPr lang="fr-FR" sz="2400" dirty="0" smtClean="0"/>
              <a:t> (</a:t>
            </a:r>
            <a:r>
              <a:rPr lang="fr-FR" sz="2400" dirty="0" err="1" smtClean="0"/>
              <a:t>still</a:t>
            </a:r>
            <a:r>
              <a:rPr lang="fr-FR" sz="2400" dirty="0" smtClean="0"/>
              <a:t> a </a:t>
            </a:r>
            <a:r>
              <a:rPr lang="fr-FR" sz="2400" dirty="0" err="1" smtClean="0"/>
              <a:t>significant</a:t>
            </a:r>
            <a:r>
              <a:rPr lang="fr-FR" sz="2400" dirty="0" smtClean="0"/>
              <a:t> </a:t>
            </a:r>
            <a:r>
              <a:rPr lang="fr-FR" sz="2400" dirty="0" err="1" smtClean="0"/>
              <a:t>curse</a:t>
            </a:r>
            <a:r>
              <a:rPr lang="fr-FR" sz="2400" dirty="0" smtClean="0"/>
              <a:t> of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!)</a:t>
            </a:r>
            <a:endParaRPr lang="fr-FR" sz="2400" dirty="0"/>
          </a:p>
          <a:p>
            <a:pPr>
              <a:spcBef>
                <a:spcPct val="50000"/>
              </a:spcBef>
            </a:pPr>
            <a:r>
              <a:rPr lang="fr-FR" sz="2400" dirty="0" err="1"/>
              <a:t>Dynamic</a:t>
            </a:r>
            <a:r>
              <a:rPr lang="fr-FR" sz="2400" dirty="0"/>
              <a:t> </a:t>
            </a:r>
            <a:r>
              <a:rPr lang="fr-FR" sz="2400" dirty="0" err="1" smtClean="0"/>
              <a:t>sampling</a:t>
            </a:r>
            <a:r>
              <a:rPr lang="fr-FR" sz="2400" dirty="0" smtClean="0"/>
              <a:t>:</a:t>
            </a:r>
            <a:endParaRPr lang="fr-FR" sz="2400" dirty="0"/>
          </a:p>
          <a:p>
            <a:pPr>
              <a:spcBef>
                <a:spcPct val="50000"/>
              </a:spcBef>
            </a:pPr>
            <a:r>
              <a:rPr lang="fr-FR" sz="2400" dirty="0"/>
              <a:t>	</a:t>
            </a:r>
            <a:r>
              <a:rPr lang="fr-FR" sz="2400" dirty="0" err="1"/>
              <a:t>undersampling</a:t>
            </a:r>
            <a:r>
              <a:rPr lang="fr-FR" sz="2400" dirty="0"/>
              <a:t> of ray fans</a:t>
            </a:r>
          </a:p>
          <a:p>
            <a:pPr>
              <a:spcBef>
                <a:spcPct val="50000"/>
              </a:spcBef>
            </a:pPr>
            <a:r>
              <a:rPr lang="fr-FR" sz="2400" dirty="0"/>
              <a:t>	</a:t>
            </a:r>
            <a:r>
              <a:rPr lang="fr-FR" sz="2400" dirty="0" err="1"/>
              <a:t>oversampling</a:t>
            </a:r>
            <a:r>
              <a:rPr lang="fr-FR" sz="2400" dirty="0"/>
              <a:t> of ray fans</a:t>
            </a: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1292267" y="4869160"/>
            <a:ext cx="67604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smtClean="0"/>
              <a:t>an « </a:t>
            </a:r>
            <a:r>
              <a:rPr lang="fr-FR" dirty="0" err="1" smtClean="0"/>
              <a:t>uniform</a:t>
            </a:r>
            <a:r>
              <a:rPr lang="fr-FR" dirty="0" smtClean="0"/>
              <a:t> » </a:t>
            </a:r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/>
              <a:t>of the medium by </a:t>
            </a:r>
            <a:r>
              <a:rPr lang="fr-FR" dirty="0" smtClean="0"/>
              <a:t>rays</a:t>
            </a:r>
          </a:p>
          <a:p>
            <a:pPr>
              <a:spcBef>
                <a:spcPct val="50000"/>
              </a:spcBef>
            </a:pPr>
            <a:r>
              <a:rPr lang="fr-FR" dirty="0"/>
              <a:t>	</a:t>
            </a:r>
            <a:r>
              <a:rPr lang="fr-FR" dirty="0" smtClean="0"/>
              <a:t>by </a:t>
            </a:r>
            <a:r>
              <a:rPr lang="fr-FR" dirty="0" err="1" smtClean="0"/>
              <a:t>tracking</a:t>
            </a:r>
            <a:r>
              <a:rPr lang="fr-FR" dirty="0" smtClean="0"/>
              <a:t> the </a:t>
            </a:r>
            <a:r>
              <a:rPr lang="fr-FR" dirty="0" err="1" smtClean="0"/>
              <a:t>surrounding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r>
              <a:rPr lang="fr-FR" dirty="0" smtClean="0"/>
              <a:t> of rays </a:t>
            </a:r>
          </a:p>
          <a:p>
            <a:pPr>
              <a:spcBef>
                <a:spcPct val="50000"/>
              </a:spcBef>
            </a:pPr>
            <a:r>
              <a:rPr lang="fr-FR" dirty="0"/>
              <a:t>	</a:t>
            </a:r>
            <a:r>
              <a:rPr lang="fr-FR" dirty="0" smtClean="0"/>
              <a:t>by </a:t>
            </a:r>
            <a:r>
              <a:rPr lang="fr-FR" dirty="0" err="1" smtClean="0"/>
              <a:t>estimating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dirty="0" err="1" smtClean="0"/>
              <a:t>paraxial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> the ray </a:t>
            </a:r>
            <a:r>
              <a:rPr lang="fr-FR" dirty="0" err="1" smtClean="0"/>
              <a:t>density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0435" y="3702051"/>
            <a:ext cx="2862933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Lambaré</a:t>
            </a:r>
            <a:r>
              <a:rPr lang="fr-FR" dirty="0" smtClean="0"/>
              <a:t> et al (1996)</a:t>
            </a:r>
          </a:p>
          <a:p>
            <a:r>
              <a:rPr lang="fr-FR" dirty="0" err="1" smtClean="0"/>
              <a:t>Vinje</a:t>
            </a:r>
            <a:r>
              <a:rPr lang="fr-FR" dirty="0" smtClean="0"/>
              <a:t> et al (1993</a:t>
            </a:r>
            <a:r>
              <a:rPr lang="fr-FR" sz="2000" dirty="0" smtClean="0"/>
              <a:t>) </a:t>
            </a:r>
            <a:r>
              <a:rPr lang="fr-FR" sz="1050" dirty="0" err="1" smtClean="0"/>
              <a:t>widely</a:t>
            </a:r>
            <a:r>
              <a:rPr lang="fr-FR" sz="1050" dirty="0" smtClean="0"/>
              <a:t> </a:t>
            </a:r>
            <a:r>
              <a:rPr lang="fr-FR" sz="1050" dirty="0" err="1" smtClean="0"/>
              <a:t>used</a:t>
            </a:r>
            <a:r>
              <a:rPr lang="fr-FR" sz="1050" dirty="0" smtClean="0"/>
              <a:t> in NORSAR software</a:t>
            </a:r>
            <a:endParaRPr lang="fr-FR" sz="1050" dirty="0"/>
          </a:p>
        </p:txBody>
      </p:sp>
      <p:sp>
        <p:nvSpPr>
          <p:cNvPr id="5" name="ZoneTexte 4"/>
          <p:cNvSpPr txBox="1"/>
          <p:nvPr/>
        </p:nvSpPr>
        <p:spPr>
          <a:xfrm>
            <a:off x="263428" y="1149171"/>
            <a:ext cx="1080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How </a:t>
            </a:r>
            <a:r>
              <a:rPr lang="fr-FR" dirty="0">
                <a:solidFill>
                  <a:srgbClr val="FF0000"/>
                </a:solidFill>
              </a:rPr>
              <a:t>t</a:t>
            </a:r>
            <a:r>
              <a:rPr lang="fr-FR" dirty="0" smtClean="0">
                <a:solidFill>
                  <a:srgbClr val="FF0000"/>
                </a:solidFill>
              </a:rPr>
              <a:t>o </a:t>
            </a:r>
            <a:r>
              <a:rPr lang="fr-FR" dirty="0" err="1" smtClean="0">
                <a:solidFill>
                  <a:srgbClr val="FF0000"/>
                </a:solidFill>
              </a:rPr>
              <a:t>compute</a:t>
            </a:r>
            <a:r>
              <a:rPr lang="fr-FR" dirty="0" smtClean="0">
                <a:solidFill>
                  <a:srgbClr val="FF0000"/>
                </a:solidFill>
              </a:rPr>
              <a:t> multiple </a:t>
            </a:r>
            <a:r>
              <a:rPr lang="fr-FR" dirty="0" err="1" smtClean="0">
                <a:solidFill>
                  <a:srgbClr val="FF0000"/>
                </a:solidFill>
              </a:rPr>
              <a:t>arrivals</a:t>
            </a:r>
            <a:r>
              <a:rPr lang="fr-FR" dirty="0" smtClean="0">
                <a:solidFill>
                  <a:srgbClr val="FF0000"/>
                </a:solidFill>
              </a:rPr>
              <a:t>?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627120" y="2327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(Ray </a:t>
            </a:r>
            <a:r>
              <a:rPr lang="fr-FR" dirty="0" err="1" smtClean="0"/>
              <a:t>tracing</a:t>
            </a:r>
            <a:r>
              <a:rPr lang="fr-FR" dirty="0" smtClean="0"/>
              <a:t> by rays)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55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 descr="fig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t="22726" r="43137" b="46213"/>
          <a:stretch>
            <a:fillRect/>
          </a:stretch>
        </p:blipFill>
        <p:spPr bwMode="auto">
          <a:xfrm>
            <a:off x="899592" y="981075"/>
            <a:ext cx="4903788" cy="46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755650" y="5661025"/>
            <a:ext cx="7924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>
                <a:latin typeface="Times New Roman" pitchFamily="18" charset="0"/>
              </a:rPr>
              <a:t>Rays and wavefronts in an homogeneous medium. </a:t>
            </a:r>
          </a:p>
          <a:p>
            <a:r>
              <a:rPr lang="fr-FR" sz="2400">
                <a:latin typeface="Times New Roman" pitchFamily="18" charset="0"/>
              </a:rPr>
              <a:t>                                                                         </a:t>
            </a:r>
            <a:r>
              <a:rPr lang="fr-FR">
                <a:latin typeface="Times New Roman" pitchFamily="18" charset="0"/>
              </a:rPr>
              <a:t>(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Lambaré</a:t>
            </a:r>
            <a:r>
              <a:rPr lang="fr-FR">
                <a:latin typeface="Times New Roman" pitchFamily="18" charset="0"/>
              </a:rPr>
              <a:t> et al., 1996)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395288" y="-26988"/>
            <a:ext cx="8375650" cy="127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</a:pPr>
            <a:r>
              <a:rPr lang="fr-FR" sz="4800" b="1">
                <a:solidFill>
                  <a:schemeClr val="tx2"/>
                </a:solidFill>
                <a:latin typeface="Arial Narrow" pitchFamily="34" charset="0"/>
              </a:rPr>
              <a:t>Ray tracing by wavefronts 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B6FA4-7BDD-4AB5-BB2A-07A9B03E6A78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189984" y="2564904"/>
            <a:ext cx="2470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 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solved</a:t>
            </a:r>
            <a:r>
              <a:rPr lang="fr-FR" dirty="0" smtClean="0"/>
              <a:t> at </a:t>
            </a:r>
            <a:r>
              <a:rPr lang="fr-FR" dirty="0" err="1" smtClean="0"/>
              <a:t>each</a:t>
            </a:r>
            <a:r>
              <a:rPr lang="fr-FR" dirty="0" smtClean="0"/>
              <a:t> point of the </a:t>
            </a:r>
            <a:r>
              <a:rPr lang="fr-FR" dirty="0" err="1" smtClean="0"/>
              <a:t>wavefront</a:t>
            </a:r>
            <a:r>
              <a:rPr lang="fr-FR" dirty="0" smtClean="0"/>
              <a:t>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spanned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Keeping</a:t>
            </a:r>
            <a:r>
              <a:rPr lang="fr-FR" dirty="0" smtClean="0"/>
              <a:t> the </a:t>
            </a:r>
            <a:r>
              <a:rPr lang="fr-FR" dirty="0" err="1" smtClean="0"/>
              <a:t>sampling</a:t>
            </a:r>
            <a:r>
              <a:rPr lang="fr-FR" dirty="0" smtClean="0"/>
              <a:t> of the medium more or </a:t>
            </a:r>
            <a:r>
              <a:rPr lang="fr-FR" dirty="0" err="1" smtClean="0"/>
              <a:t>less</a:t>
            </a:r>
            <a:r>
              <a:rPr lang="fr-FR" dirty="0" smtClean="0"/>
              <a:t> </a:t>
            </a:r>
            <a:r>
              <a:rPr lang="fr-FR" dirty="0" err="1" smtClean="0"/>
              <a:t>uniform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04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-27365"/>
            <a:ext cx="8304213" cy="1143000"/>
          </a:xfrm>
        </p:spPr>
        <p:txBody>
          <a:bodyPr/>
          <a:lstStyle/>
          <a:p>
            <a:r>
              <a:rPr lang="fr-FR" dirty="0"/>
              <a:t>Ray </a:t>
            </a:r>
            <a:r>
              <a:rPr lang="fr-FR" dirty="0" err="1"/>
              <a:t>tracing</a:t>
            </a:r>
            <a:r>
              <a:rPr lang="fr-FR" dirty="0"/>
              <a:t> by </a:t>
            </a:r>
            <a:r>
              <a:rPr lang="fr-FR" dirty="0" err="1"/>
              <a:t>wavefronts</a:t>
            </a:r>
            <a:r>
              <a:rPr lang="fr-FR" dirty="0"/>
              <a:t> </a:t>
            </a:r>
          </a:p>
        </p:txBody>
      </p:sp>
      <p:pic>
        <p:nvPicPr>
          <p:cNvPr id="6555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95" y="3829993"/>
            <a:ext cx="5688012" cy="243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51" name="Text Box 15"/>
          <p:cNvSpPr txBox="1">
            <a:spLocks noChangeArrowheads="1"/>
          </p:cNvSpPr>
          <p:nvPr/>
        </p:nvSpPr>
        <p:spPr bwMode="auto">
          <a:xfrm>
            <a:off x="4134275" y="1264587"/>
            <a:ext cx="4860032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Sampling</a:t>
            </a:r>
            <a:r>
              <a:rPr lang="fr-FR" dirty="0" smtClean="0"/>
              <a:t> the </a:t>
            </a:r>
            <a:r>
              <a:rPr lang="fr-FR" dirty="0" err="1" smtClean="0"/>
              <a:t>wavefront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heavy</a:t>
            </a:r>
            <a:r>
              <a:rPr lang="fr-FR" dirty="0" smtClean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in 2D </a:t>
            </a:r>
            <a:r>
              <a:rPr lang="fr-FR" dirty="0"/>
              <a:t>&amp; 3D </a:t>
            </a:r>
            <a:r>
              <a:rPr lang="fr-FR" dirty="0" smtClean="0"/>
              <a:t>!</a:t>
            </a:r>
          </a:p>
          <a:p>
            <a:pPr>
              <a:spcBef>
                <a:spcPct val="50000"/>
              </a:spcBef>
            </a:pPr>
            <a:endParaRPr lang="fr-FR" dirty="0" smtClean="0"/>
          </a:p>
          <a:p>
            <a:pPr>
              <a:spcBef>
                <a:spcPct val="50000"/>
              </a:spcBef>
            </a:pPr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oversampling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ray </a:t>
            </a:r>
            <a:r>
              <a:rPr lang="fr-FR" dirty="0" err="1" smtClean="0"/>
              <a:t>tracing</a:t>
            </a:r>
            <a:r>
              <a:rPr lang="fr-FR" dirty="0" smtClean="0"/>
              <a:t> by rays</a:t>
            </a:r>
            <a:endParaRPr lang="fr-FR" dirty="0"/>
          </a:p>
          <a:p>
            <a:pPr>
              <a:spcBef>
                <a:spcPct val="50000"/>
              </a:spcBef>
            </a:pPr>
            <a:endParaRPr lang="fr-FR" dirty="0"/>
          </a:p>
        </p:txBody>
      </p:sp>
      <p:sp>
        <p:nvSpPr>
          <p:cNvPr id="65552" name="Text Box 16"/>
          <p:cNvSpPr txBox="1">
            <a:spLocks noChangeArrowheads="1"/>
          </p:cNvSpPr>
          <p:nvPr/>
        </p:nvSpPr>
        <p:spPr bwMode="auto">
          <a:xfrm>
            <a:off x="64620" y="4586734"/>
            <a:ext cx="324167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wavefront</a:t>
            </a:r>
            <a:r>
              <a:rPr lang="fr-FR" dirty="0"/>
              <a:t> </a:t>
            </a:r>
            <a:r>
              <a:rPr lang="fr-FR" dirty="0" err="1"/>
              <a:t>evolution</a:t>
            </a:r>
            <a:r>
              <a:rPr lang="fr-FR" dirty="0"/>
              <a:t> in </a:t>
            </a:r>
            <a:r>
              <a:rPr lang="fr-FR" dirty="0" smtClean="0"/>
              <a:t>a </a:t>
            </a:r>
            <a:r>
              <a:rPr lang="fr-FR" dirty="0" err="1" smtClean="0"/>
              <a:t>smooth</a:t>
            </a:r>
            <a:r>
              <a:rPr lang="fr-FR" dirty="0" smtClean="0"/>
              <a:t> version of the </a:t>
            </a:r>
            <a:r>
              <a:rPr lang="fr-FR" dirty="0" err="1" smtClean="0"/>
              <a:t>Marmousi</a:t>
            </a:r>
            <a:r>
              <a:rPr lang="fr-FR" dirty="0" smtClean="0"/>
              <a:t> model</a:t>
            </a:r>
          </a:p>
          <a:p>
            <a:pPr>
              <a:spcBef>
                <a:spcPct val="50000"/>
              </a:spcBef>
            </a:pPr>
            <a:endParaRPr lang="fr-FR" dirty="0"/>
          </a:p>
          <a:p>
            <a:pPr>
              <a:spcBef>
                <a:spcPct val="50000"/>
              </a:spcBef>
            </a:pPr>
            <a:r>
              <a:rPr lang="fr-FR" dirty="0" err="1" smtClean="0"/>
              <a:t>Smoothness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63428" y="1149171"/>
            <a:ext cx="1080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How </a:t>
            </a:r>
            <a:r>
              <a:rPr lang="fr-FR" dirty="0">
                <a:solidFill>
                  <a:srgbClr val="FF0000"/>
                </a:solidFill>
              </a:rPr>
              <a:t>t</a:t>
            </a:r>
            <a:r>
              <a:rPr lang="fr-FR" dirty="0" smtClean="0">
                <a:solidFill>
                  <a:srgbClr val="FF0000"/>
                </a:solidFill>
              </a:rPr>
              <a:t>o </a:t>
            </a:r>
            <a:r>
              <a:rPr lang="fr-FR" dirty="0" err="1" smtClean="0">
                <a:solidFill>
                  <a:srgbClr val="FF0000"/>
                </a:solidFill>
              </a:rPr>
              <a:t>compute</a:t>
            </a:r>
            <a:r>
              <a:rPr lang="fr-FR" dirty="0" smtClean="0">
                <a:solidFill>
                  <a:srgbClr val="FF0000"/>
                </a:solidFill>
              </a:rPr>
              <a:t> multiple </a:t>
            </a:r>
            <a:r>
              <a:rPr lang="fr-FR" dirty="0" err="1" smtClean="0">
                <a:solidFill>
                  <a:srgbClr val="FF0000"/>
                </a:solidFill>
              </a:rPr>
              <a:t>arrivals</a:t>
            </a:r>
            <a:r>
              <a:rPr lang="fr-FR" dirty="0" smtClean="0">
                <a:solidFill>
                  <a:srgbClr val="FF0000"/>
                </a:solidFill>
              </a:rPr>
              <a:t>?</a:t>
            </a:r>
            <a:endParaRPr lang="fr-FR" dirty="0">
              <a:solidFill>
                <a:srgbClr val="FF000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043608" y="1082023"/>
            <a:ext cx="2858977" cy="3192248"/>
            <a:chOff x="-3380016" y="1016897"/>
            <a:chExt cx="2858977" cy="3192248"/>
          </a:xfrm>
        </p:grpSpPr>
        <p:sp>
          <p:nvSpPr>
            <p:cNvPr id="7" name="Forme libre 6"/>
            <p:cNvSpPr/>
            <p:nvPr/>
          </p:nvSpPr>
          <p:spPr>
            <a:xfrm>
              <a:off x="-3137947" y="1016897"/>
              <a:ext cx="2600919" cy="3192248"/>
            </a:xfrm>
            <a:custGeom>
              <a:avLst/>
              <a:gdLst>
                <a:gd name="connsiteX0" fmla="*/ 0 w 2786743"/>
                <a:gd name="connsiteY0" fmla="*/ 3209730 h 3209730"/>
                <a:gd name="connsiteX1" fmla="*/ 1944914 w 2786743"/>
                <a:gd name="connsiteY1" fmla="*/ 2106644 h 3209730"/>
                <a:gd name="connsiteX2" fmla="*/ 1132114 w 2786743"/>
                <a:gd name="connsiteY2" fmla="*/ 2092130 h 3209730"/>
                <a:gd name="connsiteX3" fmla="*/ 1944914 w 2786743"/>
                <a:gd name="connsiteY3" fmla="*/ 335901 h 3209730"/>
                <a:gd name="connsiteX4" fmla="*/ 2786743 w 2786743"/>
                <a:gd name="connsiteY4" fmla="*/ 2073 h 3209730"/>
                <a:gd name="connsiteX0" fmla="*/ 0 w 2786743"/>
                <a:gd name="connsiteY0" fmla="*/ 3208499 h 3208499"/>
                <a:gd name="connsiteX1" fmla="*/ 1944914 w 2786743"/>
                <a:gd name="connsiteY1" fmla="*/ 2105413 h 3208499"/>
                <a:gd name="connsiteX2" fmla="*/ 1349829 w 2786743"/>
                <a:gd name="connsiteY2" fmla="*/ 1844156 h 3208499"/>
                <a:gd name="connsiteX3" fmla="*/ 1944914 w 2786743"/>
                <a:gd name="connsiteY3" fmla="*/ 334670 h 3208499"/>
                <a:gd name="connsiteX4" fmla="*/ 2786743 w 2786743"/>
                <a:gd name="connsiteY4" fmla="*/ 842 h 3208499"/>
                <a:gd name="connsiteX0" fmla="*/ 0 w 2786743"/>
                <a:gd name="connsiteY0" fmla="*/ 3208499 h 3208499"/>
                <a:gd name="connsiteX1" fmla="*/ 1553028 w 2786743"/>
                <a:gd name="connsiteY1" fmla="*/ 2381185 h 3208499"/>
                <a:gd name="connsiteX2" fmla="*/ 1349829 w 2786743"/>
                <a:gd name="connsiteY2" fmla="*/ 1844156 h 3208499"/>
                <a:gd name="connsiteX3" fmla="*/ 1944914 w 2786743"/>
                <a:gd name="connsiteY3" fmla="*/ 334670 h 3208499"/>
                <a:gd name="connsiteX4" fmla="*/ 2786743 w 2786743"/>
                <a:gd name="connsiteY4" fmla="*/ 842 h 3208499"/>
                <a:gd name="connsiteX0" fmla="*/ 0 w 2786743"/>
                <a:gd name="connsiteY0" fmla="*/ 3208499 h 3208499"/>
                <a:gd name="connsiteX1" fmla="*/ 2307771 w 2786743"/>
                <a:gd name="connsiteY1" fmla="*/ 2076385 h 3208499"/>
                <a:gd name="connsiteX2" fmla="*/ 1349829 w 2786743"/>
                <a:gd name="connsiteY2" fmla="*/ 1844156 h 3208499"/>
                <a:gd name="connsiteX3" fmla="*/ 1944914 w 2786743"/>
                <a:gd name="connsiteY3" fmla="*/ 334670 h 3208499"/>
                <a:gd name="connsiteX4" fmla="*/ 2786743 w 2786743"/>
                <a:gd name="connsiteY4" fmla="*/ 842 h 3208499"/>
                <a:gd name="connsiteX0" fmla="*/ 0 w 2786743"/>
                <a:gd name="connsiteY0" fmla="*/ 3208062 h 3208062"/>
                <a:gd name="connsiteX1" fmla="*/ 2307771 w 2786743"/>
                <a:gd name="connsiteY1" fmla="*/ 2075948 h 3208062"/>
                <a:gd name="connsiteX2" fmla="*/ 1277257 w 2786743"/>
                <a:gd name="connsiteY2" fmla="*/ 1509890 h 3208062"/>
                <a:gd name="connsiteX3" fmla="*/ 1944914 w 2786743"/>
                <a:gd name="connsiteY3" fmla="*/ 334233 h 3208062"/>
                <a:gd name="connsiteX4" fmla="*/ 2786743 w 2786743"/>
                <a:gd name="connsiteY4" fmla="*/ 405 h 3208062"/>
                <a:gd name="connsiteX0" fmla="*/ 0 w 2786743"/>
                <a:gd name="connsiteY0" fmla="*/ 3207730 h 3207730"/>
                <a:gd name="connsiteX1" fmla="*/ 2307771 w 2786743"/>
                <a:gd name="connsiteY1" fmla="*/ 2075616 h 3207730"/>
                <a:gd name="connsiteX2" fmla="*/ 1277257 w 2786743"/>
                <a:gd name="connsiteY2" fmla="*/ 1509558 h 3207730"/>
                <a:gd name="connsiteX3" fmla="*/ 2032000 w 2786743"/>
                <a:gd name="connsiteY3" fmla="*/ 783844 h 3207730"/>
                <a:gd name="connsiteX4" fmla="*/ 2786743 w 2786743"/>
                <a:gd name="connsiteY4" fmla="*/ 73 h 3207730"/>
                <a:gd name="connsiteX0" fmla="*/ 0 w 2333103"/>
                <a:gd name="connsiteY0" fmla="*/ 2539774 h 3497717"/>
                <a:gd name="connsiteX1" fmla="*/ 2307771 w 2333103"/>
                <a:gd name="connsiteY1" fmla="*/ 1407660 h 3497717"/>
                <a:gd name="connsiteX2" fmla="*/ 1277257 w 2333103"/>
                <a:gd name="connsiteY2" fmla="*/ 841602 h 3497717"/>
                <a:gd name="connsiteX3" fmla="*/ 2032000 w 2333103"/>
                <a:gd name="connsiteY3" fmla="*/ 115888 h 3497717"/>
                <a:gd name="connsiteX4" fmla="*/ 2090057 w 2333103"/>
                <a:gd name="connsiteY4" fmla="*/ 3497717 h 3497717"/>
                <a:gd name="connsiteX0" fmla="*/ 1366615 w 1724742"/>
                <a:gd name="connsiteY0" fmla="*/ 2655888 h 3497717"/>
                <a:gd name="connsiteX1" fmla="*/ 1032786 w 1724742"/>
                <a:gd name="connsiteY1" fmla="*/ 1407660 h 3497717"/>
                <a:gd name="connsiteX2" fmla="*/ 2272 w 1724742"/>
                <a:gd name="connsiteY2" fmla="*/ 841602 h 3497717"/>
                <a:gd name="connsiteX3" fmla="*/ 757015 w 1724742"/>
                <a:gd name="connsiteY3" fmla="*/ 115888 h 3497717"/>
                <a:gd name="connsiteX4" fmla="*/ 815072 w 1724742"/>
                <a:gd name="connsiteY4" fmla="*/ 3497717 h 3497717"/>
                <a:gd name="connsiteX0" fmla="*/ 2022769 w 2380896"/>
                <a:gd name="connsiteY0" fmla="*/ 2637455 h 3174484"/>
                <a:gd name="connsiteX1" fmla="*/ 1688940 w 2380896"/>
                <a:gd name="connsiteY1" fmla="*/ 1389227 h 3174484"/>
                <a:gd name="connsiteX2" fmla="*/ 658426 w 2380896"/>
                <a:gd name="connsiteY2" fmla="*/ 823169 h 3174484"/>
                <a:gd name="connsiteX3" fmla="*/ 1413169 w 2380896"/>
                <a:gd name="connsiteY3" fmla="*/ 97455 h 3174484"/>
                <a:gd name="connsiteX4" fmla="*/ 34312 w 2380896"/>
                <a:gd name="connsiteY4" fmla="*/ 3174484 h 3174484"/>
                <a:gd name="connsiteX0" fmla="*/ 2022769 w 2022769"/>
                <a:gd name="connsiteY0" fmla="*/ 2637455 h 3174484"/>
                <a:gd name="connsiteX1" fmla="*/ 1688940 w 2022769"/>
                <a:gd name="connsiteY1" fmla="*/ 1389227 h 3174484"/>
                <a:gd name="connsiteX2" fmla="*/ 658426 w 2022769"/>
                <a:gd name="connsiteY2" fmla="*/ 823169 h 3174484"/>
                <a:gd name="connsiteX3" fmla="*/ 1413169 w 2022769"/>
                <a:gd name="connsiteY3" fmla="*/ 97455 h 3174484"/>
                <a:gd name="connsiteX4" fmla="*/ 34312 w 2022769"/>
                <a:gd name="connsiteY4" fmla="*/ 3174484 h 3174484"/>
                <a:gd name="connsiteX0" fmla="*/ 2603341 w 2603341"/>
                <a:gd name="connsiteY0" fmla="*/ 2492312 h 3174484"/>
                <a:gd name="connsiteX1" fmla="*/ 1688940 w 2603341"/>
                <a:gd name="connsiteY1" fmla="*/ 1389227 h 3174484"/>
                <a:gd name="connsiteX2" fmla="*/ 658426 w 2603341"/>
                <a:gd name="connsiteY2" fmla="*/ 823169 h 3174484"/>
                <a:gd name="connsiteX3" fmla="*/ 1413169 w 2603341"/>
                <a:gd name="connsiteY3" fmla="*/ 97455 h 3174484"/>
                <a:gd name="connsiteX4" fmla="*/ 34312 w 2603341"/>
                <a:gd name="connsiteY4" fmla="*/ 3174484 h 3174484"/>
                <a:gd name="connsiteX0" fmla="*/ 2600919 w 2600919"/>
                <a:gd name="connsiteY0" fmla="*/ 2510076 h 3192248"/>
                <a:gd name="connsiteX1" fmla="*/ 1686518 w 2600919"/>
                <a:gd name="connsiteY1" fmla="*/ 1406991 h 3192248"/>
                <a:gd name="connsiteX2" fmla="*/ 656004 w 2600919"/>
                <a:gd name="connsiteY2" fmla="*/ 840933 h 3192248"/>
                <a:gd name="connsiteX3" fmla="*/ 1544097 w 2600919"/>
                <a:gd name="connsiteY3" fmla="*/ 96169 h 3192248"/>
                <a:gd name="connsiteX4" fmla="*/ 31890 w 2600919"/>
                <a:gd name="connsiteY4" fmla="*/ 3192248 h 319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0919" h="3192248">
                  <a:moveTo>
                    <a:pt x="2600919" y="2510076"/>
                  </a:moveTo>
                  <a:cubicBezTo>
                    <a:pt x="2375947" y="1688809"/>
                    <a:pt x="2010671" y="1685182"/>
                    <a:pt x="1686518" y="1406991"/>
                  </a:cubicBezTo>
                  <a:cubicBezTo>
                    <a:pt x="1362366" y="1128801"/>
                    <a:pt x="679741" y="1059403"/>
                    <a:pt x="656004" y="840933"/>
                  </a:cubicBezTo>
                  <a:cubicBezTo>
                    <a:pt x="632267" y="622463"/>
                    <a:pt x="1648116" y="-295717"/>
                    <a:pt x="1544097" y="96169"/>
                  </a:cubicBezTo>
                  <a:cubicBezTo>
                    <a:pt x="1440078" y="488055"/>
                    <a:pt x="-251139" y="3184990"/>
                    <a:pt x="31890" y="319224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 flipV="1">
              <a:off x="-808376" y="2628900"/>
              <a:ext cx="287337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 flipV="1">
              <a:off x="-1404666" y="2141652"/>
              <a:ext cx="287337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 flipV="1">
              <a:off x="-1982368" y="1852727"/>
              <a:ext cx="287337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Line 11"/>
            <p:cNvSpPr>
              <a:spLocks noChangeShapeType="1"/>
            </p:cNvSpPr>
            <p:nvPr/>
          </p:nvSpPr>
          <p:spPr bwMode="auto">
            <a:xfrm flipV="1">
              <a:off x="-2476643" y="1792944"/>
              <a:ext cx="494274" cy="969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-2202991" y="1437694"/>
              <a:ext cx="256537" cy="2631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-1695032" y="1016898"/>
              <a:ext cx="146351" cy="4804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 flipH="1" flipV="1">
              <a:off x="-2057159" y="1268760"/>
              <a:ext cx="292455" cy="240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 flipH="1" flipV="1">
              <a:off x="-2628801" y="2060848"/>
              <a:ext cx="425810" cy="2252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 flipH="1" flipV="1">
              <a:off x="-2832837" y="2452881"/>
              <a:ext cx="425810" cy="2252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Line 11"/>
            <p:cNvSpPr>
              <a:spLocks noChangeShapeType="1"/>
            </p:cNvSpPr>
            <p:nvPr/>
          </p:nvSpPr>
          <p:spPr bwMode="auto">
            <a:xfrm flipH="1" flipV="1">
              <a:off x="-3102793" y="2917825"/>
              <a:ext cx="425810" cy="2252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 flipH="1" flipV="1">
              <a:off x="-3380016" y="3511551"/>
              <a:ext cx="425810" cy="2252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Flèche droite 9"/>
          <p:cNvSpPr/>
          <p:nvPr/>
        </p:nvSpPr>
        <p:spPr>
          <a:xfrm rot="17830004">
            <a:off x="1297173" y="3783290"/>
            <a:ext cx="898935" cy="321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 droite 35"/>
          <p:cNvSpPr/>
          <p:nvPr/>
        </p:nvSpPr>
        <p:spPr>
          <a:xfrm rot="1838466">
            <a:off x="2479297" y="2557868"/>
            <a:ext cx="898935" cy="321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courbée vers la droite 10"/>
          <p:cNvSpPr/>
          <p:nvPr/>
        </p:nvSpPr>
        <p:spPr>
          <a:xfrm rot="6797838">
            <a:off x="2455860" y="574822"/>
            <a:ext cx="576064" cy="78877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27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86875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422108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Runbord</a:t>
            </a:r>
            <a:r>
              <a:rPr lang="fr-FR" dirty="0" smtClean="0"/>
              <a:t>, 2007)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8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48064" y="0"/>
            <a:ext cx="6096000" cy="1143000"/>
          </a:xfrm>
        </p:spPr>
        <p:txBody>
          <a:bodyPr/>
          <a:lstStyle/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7" name="Picture 2" descr="mull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2" r="37254"/>
          <a:stretch>
            <a:fillRect/>
          </a:stretch>
        </p:blipFill>
        <p:spPr bwMode="auto">
          <a:xfrm>
            <a:off x="267892" y="1340768"/>
            <a:ext cx="3050281" cy="200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67892" y="864589"/>
            <a:ext cx="58096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Record of a far </a:t>
            </a:r>
            <a:r>
              <a:rPr lang="fr-FR" sz="2400" dirty="0" err="1" smtClean="0">
                <a:latin typeface="Times New Roman" pitchFamily="18" charset="0"/>
              </a:rPr>
              <a:t>earthquake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dirty="0">
                <a:latin typeface="Times New Roman" pitchFamily="18" charset="0"/>
              </a:rPr>
              <a:t>(M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üller and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Kind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, 1976)</a:t>
            </a:r>
            <a:endParaRPr lang="en-US" dirty="0">
              <a:latin typeface="Times New Roman" pitchFamily="18" charset="0"/>
            </a:endParaRPr>
          </a:p>
        </p:txBody>
      </p:sp>
      <p:pic>
        <p:nvPicPr>
          <p:cNvPr id="9" name="Picture 2" descr="thier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13" r="44118"/>
          <a:stretch>
            <a:fillRect/>
          </a:stretch>
        </p:blipFill>
        <p:spPr bwMode="auto">
          <a:xfrm>
            <a:off x="3059832" y="2132855"/>
            <a:ext cx="3168352" cy="211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3367932" y="1772816"/>
            <a:ext cx="54822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Times New Roman" pitchFamily="18" charset="0"/>
              </a:rPr>
              <a:t>Traces </a:t>
            </a:r>
            <a:r>
              <a:rPr lang="fr-FR" sz="2400" dirty="0" err="1" smtClean="0">
                <a:latin typeface="Times New Roman" pitchFamily="18" charset="0"/>
              </a:rPr>
              <a:t>from</a:t>
            </a:r>
            <a:r>
              <a:rPr lang="fr-FR" sz="2400" dirty="0" smtClean="0">
                <a:latin typeface="Times New Roman" pitchFamily="18" charset="0"/>
              </a:rPr>
              <a:t> a </a:t>
            </a:r>
            <a:r>
              <a:rPr lang="fr-FR" sz="2400" dirty="0" err="1" smtClean="0">
                <a:latin typeface="Times New Roman" pitchFamily="18" charset="0"/>
              </a:rPr>
              <a:t>oil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reservoir</a:t>
            </a:r>
            <a:r>
              <a:rPr lang="fr-FR" sz="2400" dirty="0" smtClean="0">
                <a:latin typeface="Times New Roman" pitchFamily="18" charset="0"/>
              </a:rPr>
              <a:t> (Thierry, 1997)</a:t>
            </a:r>
            <a:endParaRPr lang="en-US" dirty="0">
              <a:latin typeface="Times New Roman" pitchFamily="18" charset="0"/>
            </a:endParaRPr>
          </a:p>
        </p:txBody>
      </p:sp>
      <p:pic>
        <p:nvPicPr>
          <p:cNvPr id="11" name="Picture 2" descr="lu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92" r="47058"/>
          <a:stretch>
            <a:fillRect/>
          </a:stretch>
        </p:blipFill>
        <p:spPr bwMode="auto">
          <a:xfrm>
            <a:off x="6001552" y="3468576"/>
            <a:ext cx="2808312" cy="21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870807" y="5666664"/>
            <a:ext cx="596641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2400" dirty="0">
                <a:latin typeface="Times New Roman" pitchFamily="18" charset="0"/>
              </a:rPr>
              <a:t>Records on the Moon (</a:t>
            </a:r>
            <a:r>
              <a:rPr lang="fr-FR" sz="2400" dirty="0" err="1">
                <a:latin typeface="Times New Roman" pitchFamily="18" charset="0"/>
              </a:rPr>
              <a:t>meteoritic</a:t>
            </a:r>
            <a:r>
              <a:rPr lang="fr-FR" sz="2400" dirty="0">
                <a:latin typeface="Times New Roman" pitchFamily="18" charset="0"/>
              </a:rPr>
              <a:t> impact</a:t>
            </a:r>
            <a:r>
              <a:rPr lang="fr-FR" sz="2400" dirty="0" smtClean="0">
                <a:latin typeface="Times New Roman" pitchFamily="18" charset="0"/>
              </a:rPr>
              <a:t>) </a:t>
            </a:r>
            <a:r>
              <a:rPr lang="fr-FR" dirty="0">
                <a:latin typeface="Times New Roman" pitchFamily="18" charset="0"/>
              </a:rPr>
              <a:t>(Latham et al., 1971)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070086" y="4605626"/>
            <a:ext cx="2353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tough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r>
              <a:rPr lang="fr-FR" dirty="0" smtClean="0"/>
              <a:t> on the Moon !</a:t>
            </a:r>
            <a:endParaRPr lang="fr-FR" dirty="0"/>
          </a:p>
        </p:txBody>
      </p:sp>
      <p:pic>
        <p:nvPicPr>
          <p:cNvPr id="15" name="Picture 6" descr="shear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2" y="3452256"/>
            <a:ext cx="2313572" cy="295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4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99392"/>
            <a:ext cx="8807896" cy="1143000"/>
          </a:xfrm>
        </p:spPr>
        <p:txBody>
          <a:bodyPr/>
          <a:lstStyle/>
          <a:p>
            <a:r>
              <a:rPr lang="fr-FR" dirty="0" err="1" smtClean="0"/>
              <a:t>Geometrical</a:t>
            </a:r>
            <a:r>
              <a:rPr lang="fr-FR" dirty="0" smtClean="0"/>
              <a:t> </a:t>
            </a:r>
            <a:r>
              <a:rPr lang="fr-FR" dirty="0" err="1" smtClean="0"/>
              <a:t>optics</a:t>
            </a:r>
            <a:r>
              <a:rPr lang="fr-FR" dirty="0" smtClean="0"/>
              <a:t> </a:t>
            </a:r>
            <a:r>
              <a:rPr lang="fr-FR" dirty="0" err="1" smtClean="0"/>
              <a:t>resolution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285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4536504" cy="363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084168" y="1268760"/>
            <a:ext cx="25922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 </a:t>
            </a:r>
            <a:r>
              <a:rPr lang="fr-FR" dirty="0" err="1" smtClean="0"/>
              <a:t>scale</a:t>
            </a:r>
            <a:r>
              <a:rPr lang="fr-FR" dirty="0" smtClean="0"/>
              <a:t> as </a:t>
            </a:r>
            <a:r>
              <a:rPr lang="fr-FR" dirty="0" err="1" smtClean="0"/>
              <a:t>we</a:t>
            </a:r>
            <a:r>
              <a:rPr lang="fr-FR" dirty="0" smtClean="0"/>
              <a:t> are at </a:t>
            </a:r>
            <a:r>
              <a:rPr lang="fr-FR" dirty="0" err="1" smtClean="0"/>
              <a:t>infinite</a:t>
            </a:r>
            <a:r>
              <a:rPr lang="fr-FR" dirty="0" smtClean="0"/>
              <a:t> </a:t>
            </a:r>
            <a:r>
              <a:rPr lang="fr-FR" dirty="0" err="1" smtClean="0"/>
              <a:t>frequency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 smtClean="0"/>
              <a:t>Is </a:t>
            </a:r>
            <a:r>
              <a:rPr lang="fr-FR" dirty="0" err="1" smtClean="0"/>
              <a:t>it</a:t>
            </a:r>
            <a:r>
              <a:rPr lang="fr-FR" dirty="0" smtClean="0"/>
              <a:t> a </a:t>
            </a:r>
            <a:r>
              <a:rPr lang="fr-FR" dirty="0" err="1" smtClean="0"/>
              <a:t>fair</a:t>
            </a:r>
            <a:r>
              <a:rPr lang="fr-FR" dirty="0" smtClean="0"/>
              <a:t> </a:t>
            </a:r>
            <a:r>
              <a:rPr lang="fr-FR" dirty="0" err="1" smtClean="0"/>
              <a:t>assumption</a:t>
            </a:r>
            <a:r>
              <a:rPr lang="fr-FR" dirty="0" smtClean="0"/>
              <a:t>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finite</a:t>
            </a:r>
            <a:r>
              <a:rPr lang="fr-FR" dirty="0" smtClean="0"/>
              <a:t> </a:t>
            </a:r>
            <a:r>
              <a:rPr lang="fr-FR" dirty="0" err="1" smtClean="0"/>
              <a:t>frequency</a:t>
            </a:r>
            <a:r>
              <a:rPr lang="fr-FR" dirty="0" smtClean="0"/>
              <a:t> </a:t>
            </a:r>
            <a:r>
              <a:rPr lang="fr-FR" dirty="0" err="1" smtClean="0"/>
              <a:t>wave</a:t>
            </a:r>
            <a:r>
              <a:rPr lang="fr-FR" dirty="0" smtClean="0"/>
              <a:t> content?</a:t>
            </a:r>
          </a:p>
          <a:p>
            <a:endParaRPr lang="fr-FR" dirty="0" smtClean="0"/>
          </a:p>
          <a:p>
            <a:r>
              <a:rPr lang="fr-FR" dirty="0" err="1" smtClean="0"/>
              <a:t>We</a:t>
            </a:r>
            <a:r>
              <a:rPr lang="fr-FR" dirty="0" smtClean="0"/>
              <a:t> must </a:t>
            </a:r>
            <a:r>
              <a:rPr lang="fr-FR" dirty="0" err="1" smtClean="0"/>
              <a:t>proceed</a:t>
            </a:r>
            <a:r>
              <a:rPr lang="fr-FR" dirty="0" smtClean="0"/>
              <a:t> down to a </a:t>
            </a:r>
            <a:r>
              <a:rPr lang="fr-FR" dirty="0" err="1" smtClean="0"/>
              <a:t>given</a:t>
            </a:r>
            <a:r>
              <a:rPr lang="fr-FR" dirty="0" smtClean="0"/>
              <a:t> </a:t>
            </a:r>
            <a:r>
              <a:rPr lang="fr-FR" dirty="0" err="1" smtClean="0"/>
              <a:t>resolution</a:t>
            </a:r>
            <a:r>
              <a:rPr lang="fr-FR" dirty="0" smtClean="0"/>
              <a:t> </a:t>
            </a:r>
            <a:r>
              <a:rPr lang="fr-FR" dirty="0" err="1" smtClean="0"/>
              <a:t>length</a:t>
            </a:r>
            <a:r>
              <a:rPr lang="fr-FR" dirty="0" smtClean="0"/>
              <a:t> </a:t>
            </a:r>
            <a:r>
              <a:rPr lang="fr-FR" dirty="0" err="1" smtClean="0"/>
              <a:t>under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 not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decipher</a:t>
            </a:r>
            <a:r>
              <a:rPr lang="fr-FR" dirty="0" smtClean="0"/>
              <a:t> the </a:t>
            </a:r>
            <a:r>
              <a:rPr lang="fr-FR" dirty="0" err="1" smtClean="0"/>
              <a:t>wavefront</a:t>
            </a:r>
            <a:r>
              <a:rPr lang="fr-FR" dirty="0" smtClean="0"/>
              <a:t>: </a:t>
            </a:r>
            <a:r>
              <a:rPr lang="fr-FR" dirty="0" err="1" smtClean="0"/>
              <a:t>wavefront</a:t>
            </a:r>
            <a:r>
              <a:rPr lang="fr-FR" dirty="0" smtClean="0"/>
              <a:t> </a:t>
            </a:r>
            <a:r>
              <a:rPr lang="fr-FR" dirty="0" err="1" smtClean="0"/>
              <a:t>healing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 </a:t>
            </a:r>
            <a:r>
              <a:rPr lang="fr-FR" dirty="0" err="1" smtClean="0"/>
              <a:t>so-called</a:t>
            </a:r>
            <a:r>
              <a:rPr lang="fr-FR" dirty="0" smtClean="0"/>
              <a:t> </a:t>
            </a:r>
            <a:r>
              <a:rPr lang="fr-FR" dirty="0" err="1" smtClean="0"/>
              <a:t>viscous</a:t>
            </a:r>
            <a:r>
              <a:rPr lang="fr-FR" dirty="0" smtClean="0"/>
              <a:t> solution.</a:t>
            </a:r>
            <a:endParaRPr lang="fr-FR" dirty="0"/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83568" y="5013175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> of </a:t>
            </a:r>
            <a:r>
              <a:rPr lang="fr-FR" dirty="0" err="1" smtClean="0"/>
              <a:t>tracking</a:t>
            </a:r>
            <a:r>
              <a:rPr lang="fr-FR" dirty="0" smtClean="0"/>
              <a:t> </a:t>
            </a:r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wavefronts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35258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0138"/>
            <a:ext cx="6096000" cy="1143000"/>
          </a:xfrm>
        </p:spPr>
        <p:txBody>
          <a:bodyPr/>
          <a:lstStyle/>
          <a:p>
            <a:r>
              <a:rPr lang="fr-FR" dirty="0" smtClean="0"/>
              <a:t>Few </a:t>
            </a:r>
            <a:r>
              <a:rPr lang="fr-FR" dirty="0" err="1" smtClean="0"/>
              <a:t>attempts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75656" y="1628800"/>
            <a:ext cx="6696744" cy="4114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The medium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smooth</a:t>
            </a:r>
            <a:r>
              <a:rPr lang="fr-FR" dirty="0" smtClean="0"/>
              <a:t> </a:t>
            </a:r>
            <a:r>
              <a:rPr lang="fr-FR" dirty="0" err="1" smtClean="0"/>
              <a:t>enough</a:t>
            </a:r>
            <a:r>
              <a:rPr lang="fr-FR" dirty="0" smtClean="0"/>
              <a:t> for </a:t>
            </a:r>
            <a:r>
              <a:rPr lang="fr-FR" dirty="0" err="1" smtClean="0"/>
              <a:t>avoiding</a:t>
            </a:r>
            <a:r>
              <a:rPr lang="fr-FR" dirty="0" smtClean="0"/>
              <a:t> the </a:t>
            </a:r>
            <a:r>
              <a:rPr lang="fr-FR" dirty="0" err="1" smtClean="0"/>
              <a:t>wavefront</a:t>
            </a:r>
            <a:r>
              <a:rPr lang="fr-FR" dirty="0" smtClean="0"/>
              <a:t> </a:t>
            </a:r>
            <a:r>
              <a:rPr lang="fr-FR" dirty="0" err="1" smtClean="0"/>
              <a:t>tracking</a:t>
            </a:r>
            <a:r>
              <a:rPr lang="fr-FR" dirty="0" smtClean="0"/>
              <a:t> 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once in the initial model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performing</a:t>
            </a:r>
            <a:r>
              <a:rPr lang="fr-FR" dirty="0" smtClean="0"/>
              <a:t>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procedure</a:t>
            </a:r>
            <a:r>
              <a:rPr lang="fr-FR" dirty="0" smtClean="0"/>
              <a:t> 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A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strategy</a:t>
            </a:r>
            <a:r>
              <a:rPr lang="fr-FR" dirty="0" smtClean="0"/>
              <a:t>? </a:t>
            </a:r>
            <a:r>
              <a:rPr lang="fr-FR" dirty="0" err="1" smtClean="0"/>
              <a:t>Yes</a:t>
            </a:r>
            <a:r>
              <a:rPr lang="fr-FR" dirty="0" smtClean="0"/>
              <a:t>, for first </a:t>
            </a:r>
            <a:r>
              <a:rPr lang="fr-FR" dirty="0" err="1" smtClean="0"/>
              <a:t>arrivals</a:t>
            </a:r>
            <a:r>
              <a:rPr lang="fr-FR" dirty="0" smtClean="0"/>
              <a:t>; </a:t>
            </a:r>
            <a:r>
              <a:rPr lang="fr-FR" dirty="0" err="1" smtClean="0"/>
              <a:t>maybe</a:t>
            </a:r>
            <a:r>
              <a:rPr lang="fr-FR" dirty="0" smtClean="0"/>
              <a:t> for multiple </a:t>
            </a:r>
            <a:r>
              <a:rPr lang="fr-FR" dirty="0" err="1" smtClean="0"/>
              <a:t>arrivals</a:t>
            </a:r>
            <a:r>
              <a:rPr lang="fr-FR" dirty="0" smtClean="0"/>
              <a:t>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215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628800"/>
            <a:ext cx="6096000" cy="3528392"/>
          </a:xfrm>
        </p:spPr>
        <p:txBody>
          <a:bodyPr/>
          <a:lstStyle/>
          <a:p>
            <a:pPr algn="ctr"/>
            <a:r>
              <a:rPr lang="fr-FR" dirty="0" smtClean="0"/>
              <a:t>PDE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Eulerian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/>
              <a:t>G</a:t>
            </a:r>
            <a:r>
              <a:rPr lang="fr-FR" dirty="0" err="1" smtClean="0"/>
              <a:t>rid</a:t>
            </a:r>
            <a:r>
              <a:rPr lang="fr-FR" dirty="0" smtClean="0"/>
              <a:t> control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72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Level</a:t>
            </a:r>
            <a:r>
              <a:rPr lang="fr-FR" dirty="0" smtClean="0"/>
              <a:t>-set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68054-07BC-4791-9DDD-CD44DFB166DE}" type="slidenum">
              <a:rPr lang="fr-FR" smtClean="0"/>
              <a:pPr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148064" y="188640"/>
                <a:ext cx="3364191" cy="1284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ℋ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188640"/>
                <a:ext cx="3364191" cy="128426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7253739" y="4462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Eikonal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56642" y="1480170"/>
            <a:ext cx="8784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eikonal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first-</a:t>
            </a:r>
            <a:r>
              <a:rPr lang="fr-FR" dirty="0" err="1" smtClean="0"/>
              <a:t>order</a:t>
            </a:r>
            <a:r>
              <a:rPr lang="fr-FR" dirty="0" smtClean="0"/>
              <a:t> non-</a:t>
            </a:r>
            <a:r>
              <a:rPr lang="fr-FR" dirty="0" err="1" smtClean="0"/>
              <a:t>linear</a:t>
            </a:r>
            <a:r>
              <a:rPr lang="fr-FR" dirty="0" smtClean="0"/>
              <a:t> partial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of </a:t>
            </a:r>
            <a:r>
              <a:rPr lang="fr-FR" dirty="0" err="1" smtClean="0"/>
              <a:t>static</a:t>
            </a:r>
            <a:r>
              <a:rPr lang="fr-FR" dirty="0" smtClean="0"/>
              <a:t> Hamilton-Jacobi </a:t>
            </a:r>
            <a:r>
              <a:rPr lang="fr-FR" dirty="0" err="1" smtClean="0"/>
              <a:t>equations</a:t>
            </a:r>
            <a:r>
              <a:rPr lang="fr-FR" dirty="0" smtClean="0"/>
              <a:t>: </a:t>
            </a:r>
            <a:r>
              <a:rPr lang="fr-FR" dirty="0" err="1" smtClean="0"/>
              <a:t>Crandall</a:t>
            </a:r>
            <a:r>
              <a:rPr lang="fr-FR" dirty="0" smtClean="0"/>
              <a:t> &amp; Lions (1983, 1984) have </a:t>
            </a:r>
            <a:r>
              <a:rPr lang="fr-FR" dirty="0" err="1" smtClean="0"/>
              <a:t>shown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« </a:t>
            </a:r>
            <a:r>
              <a:rPr lang="fr-FR" dirty="0" err="1" smtClean="0"/>
              <a:t>viscous</a:t>
            </a:r>
            <a:r>
              <a:rPr lang="fr-FR" dirty="0" smtClean="0"/>
              <a:t> » solutions of </a:t>
            </a:r>
            <a:r>
              <a:rPr lang="fr-FR" dirty="0" err="1" smtClean="0"/>
              <a:t>such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obtained</a:t>
            </a:r>
            <a:r>
              <a:rPr lang="fr-FR" dirty="0" smtClean="0"/>
              <a:t>.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23528" y="2636912"/>
                <a:ext cx="882047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« </a:t>
                </a:r>
                <a:r>
                  <a:rPr lang="fr-FR" dirty="0" err="1" smtClean="0"/>
                  <a:t>Computing</a:t>
                </a:r>
                <a:r>
                  <a:rPr lang="fr-FR" dirty="0" smtClean="0"/>
                  <a:t> first-</a:t>
                </a:r>
                <a:r>
                  <a:rPr lang="fr-FR" dirty="0" err="1" smtClean="0"/>
                  <a:t>arrival</a:t>
                </a:r>
                <a:r>
                  <a:rPr lang="fr-FR" dirty="0" smtClean="0"/>
                  <a:t> times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equivalent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tracking</a:t>
                </a:r>
                <a:r>
                  <a:rPr lang="fr-FR" dirty="0" smtClean="0"/>
                  <a:t> an interface </a:t>
                </a:r>
                <a:r>
                  <a:rPr lang="fr-FR" dirty="0" err="1" smtClean="0"/>
                  <a:t>advancing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at</a:t>
                </a:r>
                <a:r>
                  <a:rPr lang="fr-FR" dirty="0" smtClean="0"/>
                  <a:t> a local speed normal to </a:t>
                </a:r>
                <a:r>
                  <a:rPr lang="fr-FR" dirty="0" err="1" smtClean="0"/>
                  <a:t>itself</a:t>
                </a:r>
                <a:r>
                  <a:rPr lang="fr-FR" dirty="0" smtClean="0"/>
                  <a:t> »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Sethian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Popovici</a:t>
                </a:r>
                <a:r>
                  <a:rPr lang="fr-FR" dirty="0" smtClean="0"/>
                  <a:t> (1999)</a:t>
                </a:r>
              </a:p>
              <a:p>
                <a:endParaRPr lang="fr-FR" dirty="0" smtClean="0"/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/>
                  <a:t>Level</a:t>
                </a:r>
                <a:r>
                  <a:rPr lang="fr-FR" dirty="0" smtClean="0"/>
                  <a:t>-set </a:t>
                </a:r>
                <a:r>
                  <a:rPr lang="fr-FR" dirty="0" err="1" smtClean="0"/>
                  <a:t>methods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Osher</a:t>
                </a:r>
                <a:r>
                  <a:rPr lang="fr-FR" dirty="0" smtClean="0"/>
                  <a:t> &amp; </a:t>
                </a:r>
                <a:r>
                  <a:rPr lang="fr-FR" dirty="0" err="1" smtClean="0"/>
                  <a:t>Sethian</a:t>
                </a:r>
                <a:r>
                  <a:rPr lang="fr-FR" dirty="0" smtClean="0"/>
                  <a:t>, 1988)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/>
                  <a:t>Fast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marching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methods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Sethian</a:t>
                </a:r>
                <a:r>
                  <a:rPr lang="fr-FR" dirty="0" smtClean="0"/>
                  <a:t>, 1996a; </a:t>
                </a:r>
                <a:r>
                  <a:rPr lang="fr-FR" dirty="0" err="1" smtClean="0"/>
                  <a:t>Sethian</a:t>
                </a:r>
                <a:r>
                  <a:rPr lang="fr-FR" dirty="0" smtClean="0"/>
                  <a:t> and </a:t>
                </a:r>
                <a:r>
                  <a:rPr lang="fr-FR" dirty="0" err="1" smtClean="0"/>
                  <a:t>Popovici</a:t>
                </a:r>
                <a:r>
                  <a:rPr lang="fr-FR" dirty="0" smtClean="0"/>
                  <a:t>, 1999)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𝒪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(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𝑁𝐿𝑜𝑔𝑁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 </m:t>
                    </m:r>
                  </m:oMath>
                </a14:m>
                <a:endParaRPr lang="fr-FR" dirty="0" smtClean="0"/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/>
                  <a:t>Fast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sweeping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methods</a:t>
                </a:r>
                <a:r>
                  <a:rPr lang="fr-FR" dirty="0" smtClean="0"/>
                  <a:t> (Zhao, 2005)    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𝒪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fr-FR" dirty="0" smtClean="0"/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/>
                  <a:t>Discontinuous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Finite-Element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methods</a:t>
                </a:r>
                <a:r>
                  <a:rPr lang="fr-FR" dirty="0" smtClean="0"/>
                  <a:t> (Li et al, 2008; Yan &amp; </a:t>
                </a:r>
                <a:r>
                  <a:rPr lang="fr-FR" dirty="0" err="1" smtClean="0"/>
                  <a:t>Osher</a:t>
                </a:r>
                <a:r>
                  <a:rPr lang="fr-FR" dirty="0" smtClean="0"/>
                  <a:t>, 2011)  </a:t>
                </a:r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636912"/>
                <a:ext cx="8820472" cy="2031325"/>
              </a:xfrm>
              <a:prstGeom prst="rect">
                <a:avLst/>
              </a:prstGeom>
              <a:blipFill rotWithShape="1">
                <a:blip r:embed="rId3"/>
                <a:stretch>
                  <a:fillRect l="-553" t="-1502" b="-39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539552" y="4869160"/>
                <a:ext cx="3469796" cy="938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         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fr-FR" b="0" i="0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fr-FR" b="0" i="0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  <a:ea typeface="Cambria Math"/>
                        </a:rPr>
                        <m:t>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      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Γ</m:t>
                      </m:r>
                      <m:r>
                        <a:rPr lang="el-GR" b="0" i="1" smtClean="0">
                          <a:latin typeface="Cambria Math"/>
                          <a:ea typeface="Cambria Math"/>
                        </a:rPr>
                        <m:t>⊂</m:t>
                      </m:r>
                      <m:r>
                        <a:rPr lang="el-GR" b="0" i="1" smtClean="0">
                          <a:latin typeface="Cambria Math"/>
                          <a:ea typeface="Cambria Math"/>
                        </a:rPr>
                        <m:t>𝜕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fr-FR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869160"/>
                <a:ext cx="3469796" cy="93891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3995936" y="5013176"/>
                <a:ext cx="45365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Using an </a:t>
                </a:r>
                <a:r>
                  <a:rPr lang="fr-FR" dirty="0" err="1" smtClean="0"/>
                  <a:t>upwind</a:t>
                </a:r>
                <a:r>
                  <a:rPr lang="fr-FR" dirty="0" smtClean="0"/>
                  <a:t>, monotone and consistent </a:t>
                </a:r>
                <a:r>
                  <a:rPr lang="fr-FR" dirty="0" err="1" smtClean="0"/>
                  <a:t>discretization</a:t>
                </a:r>
                <a:r>
                  <a:rPr lang="fr-FR" dirty="0" smtClean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  <a:ea typeface="Cambria Math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𝑇</m:t>
                        </m:r>
                        <m:r>
                          <a:rPr lang="fr-FR" i="1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fr-FR" i="1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013176"/>
                <a:ext cx="4536504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1210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4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8"/>
            <a:ext cx="9496425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903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95288" y="64418"/>
            <a:ext cx="8375650" cy="1276351"/>
          </a:xfrm>
        </p:spPr>
        <p:txBody>
          <a:bodyPr/>
          <a:lstStyle/>
          <a:p>
            <a:r>
              <a:rPr lang="fr-FR" dirty="0" err="1" smtClean="0"/>
              <a:t>Eikonal</a:t>
            </a:r>
            <a:r>
              <a:rPr lang="fr-FR" dirty="0" smtClean="0"/>
              <a:t> </a:t>
            </a:r>
            <a:r>
              <a:rPr lang="fr-FR" dirty="0" err="1" smtClean="0"/>
              <a:t>Solvers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		</a:t>
            </a:r>
            <a:r>
              <a:rPr lang="fr-FR" sz="4000" dirty="0" err="1" smtClean="0"/>
              <a:t>Fast</a:t>
            </a:r>
            <a:r>
              <a:rPr lang="fr-FR" sz="4000" dirty="0" smtClean="0"/>
              <a:t> </a:t>
            </a:r>
            <a:r>
              <a:rPr lang="fr-FR" sz="4000" dirty="0" err="1"/>
              <a:t>marching</a:t>
            </a:r>
            <a:r>
              <a:rPr lang="fr-FR" sz="4000" dirty="0"/>
              <a:t> </a:t>
            </a:r>
            <a:r>
              <a:rPr lang="fr-FR" sz="4000" dirty="0" err="1"/>
              <a:t>method</a:t>
            </a:r>
            <a:r>
              <a:rPr lang="fr-FR" sz="4000" dirty="0"/>
              <a:t> (FMM</a:t>
            </a:r>
            <a:r>
              <a:rPr lang="fr-FR" dirty="0"/>
              <a:t>) 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5076825" y="1268414"/>
            <a:ext cx="40322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(tracking interface/wavefront motion : curve and surface evolution)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-36510" y="1115452"/>
            <a:ext cx="3240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>
                <a:solidFill>
                  <a:srgbClr val="FF0000"/>
                </a:solidFill>
              </a:rPr>
              <a:t>In a 2D </a:t>
            </a:r>
            <a:r>
              <a:rPr lang="fr-FR" dirty="0" err="1" smtClean="0">
                <a:solidFill>
                  <a:srgbClr val="FF0000"/>
                </a:solidFill>
              </a:rPr>
              <a:t>layered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medium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4716016" y="2189392"/>
            <a:ext cx="45354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Let us assume 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a </a:t>
            </a:r>
            <a:r>
              <a:rPr lang="fr-FR" dirty="0" err="1"/>
              <a:t>level</a:t>
            </a:r>
            <a:r>
              <a:rPr lang="fr-FR" dirty="0"/>
              <a:t> z=</a:t>
            </a:r>
            <a:r>
              <a:rPr lang="fr-FR" dirty="0" err="1"/>
              <a:t>cte</a:t>
            </a:r>
            <a:endParaRPr lang="fr-FR" dirty="0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684213" y="3284539"/>
            <a:ext cx="2735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0427" name="Line 11"/>
          <p:cNvSpPr>
            <a:spLocks noChangeShapeType="1"/>
          </p:cNvSpPr>
          <p:nvPr/>
        </p:nvSpPr>
        <p:spPr bwMode="auto">
          <a:xfrm>
            <a:off x="684213" y="3933825"/>
            <a:ext cx="2735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0429" name="Text Box 13"/>
          <p:cNvSpPr txBox="1">
            <a:spLocks noChangeArrowheads="1"/>
          </p:cNvSpPr>
          <p:nvPr/>
        </p:nvSpPr>
        <p:spPr bwMode="auto">
          <a:xfrm>
            <a:off x="179388" y="2917825"/>
            <a:ext cx="742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/>
              <a:t>z=cte</a:t>
            </a:r>
          </a:p>
        </p:txBody>
      </p:sp>
      <p:sp>
        <p:nvSpPr>
          <p:cNvPr id="60430" name="Text Box 14"/>
          <p:cNvSpPr txBox="1">
            <a:spLocks noChangeArrowheads="1"/>
          </p:cNvSpPr>
          <p:nvPr/>
        </p:nvSpPr>
        <p:spPr bwMode="auto">
          <a:xfrm>
            <a:off x="395288" y="3644900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/>
              <a:t>z</a:t>
            </a:r>
          </a:p>
        </p:txBody>
      </p:sp>
      <p:sp>
        <p:nvSpPr>
          <p:cNvPr id="60431" name="Text Box 15"/>
          <p:cNvSpPr txBox="1">
            <a:spLocks noChangeArrowheads="1"/>
          </p:cNvSpPr>
          <p:nvPr/>
        </p:nvSpPr>
        <p:spPr bwMode="auto">
          <a:xfrm>
            <a:off x="26989" y="4292600"/>
            <a:ext cx="8066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/>
              <a:t>z + dz</a:t>
            </a:r>
          </a:p>
        </p:txBody>
      </p:sp>
      <p:sp>
        <p:nvSpPr>
          <p:cNvPr id="60432" name="AutoShape 16"/>
          <p:cNvSpPr>
            <a:spLocks noChangeArrowheads="1"/>
          </p:cNvSpPr>
          <p:nvPr/>
        </p:nvSpPr>
        <p:spPr bwMode="auto">
          <a:xfrm>
            <a:off x="1187450" y="3213101"/>
            <a:ext cx="215900" cy="122239"/>
          </a:xfrm>
          <a:prstGeom prst="star5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0433" name="AutoShape 17"/>
          <p:cNvSpPr>
            <a:spLocks noChangeArrowheads="1"/>
          </p:cNvSpPr>
          <p:nvPr/>
        </p:nvSpPr>
        <p:spPr bwMode="auto">
          <a:xfrm>
            <a:off x="1979613" y="3213101"/>
            <a:ext cx="215900" cy="122239"/>
          </a:xfrm>
          <a:prstGeom prst="star5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0434" name="AutoShape 18"/>
          <p:cNvSpPr>
            <a:spLocks noChangeArrowheads="1"/>
          </p:cNvSpPr>
          <p:nvPr/>
        </p:nvSpPr>
        <p:spPr bwMode="auto">
          <a:xfrm>
            <a:off x="2700338" y="3213101"/>
            <a:ext cx="215900" cy="122239"/>
          </a:xfrm>
          <a:prstGeom prst="star5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0435" name="AutoShape 19"/>
          <p:cNvSpPr>
            <a:spLocks noChangeArrowheads="1"/>
          </p:cNvSpPr>
          <p:nvPr/>
        </p:nvSpPr>
        <p:spPr bwMode="auto">
          <a:xfrm>
            <a:off x="1187450" y="3860800"/>
            <a:ext cx="215900" cy="122239"/>
          </a:xfrm>
          <a:prstGeom prst="star5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0436" name="AutoShape 20"/>
          <p:cNvSpPr>
            <a:spLocks noChangeArrowheads="1"/>
          </p:cNvSpPr>
          <p:nvPr/>
        </p:nvSpPr>
        <p:spPr bwMode="auto">
          <a:xfrm>
            <a:off x="1979613" y="3860800"/>
            <a:ext cx="215900" cy="122239"/>
          </a:xfrm>
          <a:prstGeom prst="star5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0437" name="AutoShape 21"/>
          <p:cNvSpPr>
            <a:spLocks noChangeArrowheads="1"/>
          </p:cNvSpPr>
          <p:nvPr/>
        </p:nvSpPr>
        <p:spPr bwMode="auto">
          <a:xfrm>
            <a:off x="2700338" y="3860800"/>
            <a:ext cx="215900" cy="122239"/>
          </a:xfrm>
          <a:prstGeom prst="star5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0438" name="Line 22"/>
          <p:cNvSpPr>
            <a:spLocks noChangeShapeType="1"/>
          </p:cNvSpPr>
          <p:nvPr/>
        </p:nvSpPr>
        <p:spPr bwMode="auto">
          <a:xfrm>
            <a:off x="1258888" y="3933826"/>
            <a:ext cx="0" cy="215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0439" name="Line 23"/>
          <p:cNvSpPr>
            <a:spLocks noChangeShapeType="1"/>
          </p:cNvSpPr>
          <p:nvPr/>
        </p:nvSpPr>
        <p:spPr bwMode="auto">
          <a:xfrm>
            <a:off x="2051050" y="3933826"/>
            <a:ext cx="0" cy="215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0440" name="Line 24"/>
          <p:cNvSpPr>
            <a:spLocks noChangeShapeType="1"/>
          </p:cNvSpPr>
          <p:nvPr/>
        </p:nvSpPr>
        <p:spPr bwMode="auto">
          <a:xfrm>
            <a:off x="2771775" y="3933826"/>
            <a:ext cx="0" cy="215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60463" name="Group 47"/>
          <p:cNvGrpSpPr>
            <a:grpSpLocks/>
          </p:cNvGrpSpPr>
          <p:nvPr/>
        </p:nvGrpSpPr>
        <p:grpSpPr bwMode="auto">
          <a:xfrm>
            <a:off x="684213" y="4530726"/>
            <a:ext cx="2735262" cy="122239"/>
            <a:chOff x="431" y="2704"/>
            <a:chExt cx="1723" cy="77"/>
          </a:xfrm>
        </p:grpSpPr>
        <p:sp>
          <p:nvSpPr>
            <p:cNvPr id="60428" name="Line 12"/>
            <p:cNvSpPr>
              <a:spLocks noChangeShapeType="1"/>
            </p:cNvSpPr>
            <p:nvPr/>
          </p:nvSpPr>
          <p:spPr bwMode="auto">
            <a:xfrm>
              <a:off x="431" y="2750"/>
              <a:ext cx="17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441" name="AutoShape 25"/>
            <p:cNvSpPr>
              <a:spLocks noChangeArrowheads="1"/>
            </p:cNvSpPr>
            <p:nvPr/>
          </p:nvSpPr>
          <p:spPr bwMode="auto">
            <a:xfrm>
              <a:off x="748" y="2704"/>
              <a:ext cx="136" cy="77"/>
            </a:xfrm>
            <a:prstGeom prst="star5">
              <a:avLst/>
            </a:prstGeom>
            <a:solidFill>
              <a:srgbClr val="B1A8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442" name="AutoShape 26"/>
            <p:cNvSpPr>
              <a:spLocks noChangeArrowheads="1"/>
            </p:cNvSpPr>
            <p:nvPr/>
          </p:nvSpPr>
          <p:spPr bwMode="auto">
            <a:xfrm>
              <a:off x="1247" y="2704"/>
              <a:ext cx="136" cy="77"/>
            </a:xfrm>
            <a:prstGeom prst="star5">
              <a:avLst/>
            </a:prstGeom>
            <a:solidFill>
              <a:srgbClr val="B1A8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443" name="AutoShape 27"/>
            <p:cNvSpPr>
              <a:spLocks noChangeArrowheads="1"/>
            </p:cNvSpPr>
            <p:nvPr/>
          </p:nvSpPr>
          <p:spPr bwMode="auto">
            <a:xfrm>
              <a:off x="1701" y="2704"/>
              <a:ext cx="136" cy="77"/>
            </a:xfrm>
            <a:prstGeom prst="star5">
              <a:avLst/>
            </a:prstGeom>
            <a:solidFill>
              <a:srgbClr val="B1A8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60446" name="Line 30"/>
          <p:cNvSpPr>
            <a:spLocks noChangeShapeType="1"/>
          </p:cNvSpPr>
          <p:nvPr/>
        </p:nvSpPr>
        <p:spPr bwMode="auto">
          <a:xfrm>
            <a:off x="1258890" y="3284539"/>
            <a:ext cx="288925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0447" name="Line 31"/>
          <p:cNvSpPr>
            <a:spLocks noChangeShapeType="1"/>
          </p:cNvSpPr>
          <p:nvPr/>
        </p:nvSpPr>
        <p:spPr bwMode="auto">
          <a:xfrm>
            <a:off x="2051052" y="3284539"/>
            <a:ext cx="288925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0448" name="Line 32"/>
          <p:cNvSpPr>
            <a:spLocks noChangeShapeType="1"/>
          </p:cNvSpPr>
          <p:nvPr/>
        </p:nvSpPr>
        <p:spPr bwMode="auto">
          <a:xfrm>
            <a:off x="2771775" y="3284539"/>
            <a:ext cx="288925" cy="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49" name="Text Box 33"/>
              <p:cNvSpPr txBox="1">
                <a:spLocks noChangeArrowheads="1"/>
              </p:cNvSpPr>
              <p:nvPr/>
            </p:nvSpPr>
            <p:spPr bwMode="auto">
              <a:xfrm>
                <a:off x="3779912" y="2942925"/>
                <a:ext cx="5256212" cy="7848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num>
                      <m:den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fr-FR" dirty="0" smtClean="0"/>
                  <a:t> along </a:t>
                </a:r>
                <a:r>
                  <a:rPr lang="fr-FR" dirty="0"/>
                  <a:t>z=</a:t>
                </a:r>
                <a:r>
                  <a:rPr lang="fr-FR" dirty="0" err="1"/>
                  <a:t>cte</a:t>
                </a:r>
                <a:r>
                  <a:rPr lang="fr-FR" dirty="0"/>
                  <a:t> by a </a:t>
                </a:r>
                <a:r>
                  <a:rPr lang="fr-FR" dirty="0" err="1"/>
                  <a:t>finite</a:t>
                </a:r>
                <a:r>
                  <a:rPr lang="fr-FR" dirty="0"/>
                  <a:t> </a:t>
                </a:r>
                <a:r>
                  <a:rPr lang="fr-FR" dirty="0" err="1"/>
                  <a:t>difference</a:t>
                </a:r>
                <a:r>
                  <a:rPr lang="fr-FR" dirty="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fr-FR" dirty="0"/>
                  <a:t>approximation</a:t>
                </a:r>
              </a:p>
            </p:txBody>
          </p:sp>
        </mc:Choice>
        <mc:Fallback xmlns="">
          <p:sp>
            <p:nvSpPr>
              <p:cNvPr id="60449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2942925"/>
                <a:ext cx="5256212" cy="784830"/>
              </a:xfrm>
              <a:prstGeom prst="rect">
                <a:avLst/>
              </a:prstGeom>
              <a:blipFill rotWithShape="1">
                <a:blip r:embed="rId3"/>
                <a:stretch>
                  <a:fillRect l="-928" t="-54264" b="-310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4716463" y="4221163"/>
            <a:ext cx="27352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55" name="Text Box 39"/>
              <p:cNvSpPr txBox="1">
                <a:spLocks noChangeArrowheads="1"/>
              </p:cNvSpPr>
              <p:nvPr/>
            </p:nvSpPr>
            <p:spPr bwMode="auto">
              <a:xfrm>
                <a:off x="3779912" y="3798373"/>
                <a:ext cx="518477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Deduce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num>
                      <m:den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</m:den>
                    </m:f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eikonal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60455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9912" y="3798373"/>
                <a:ext cx="518477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940" t="-114754" b="-1770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457" name="Text Box 41"/>
          <p:cNvSpPr txBox="1">
            <a:spLocks noChangeArrowheads="1"/>
          </p:cNvSpPr>
          <p:nvPr/>
        </p:nvSpPr>
        <p:spPr bwMode="auto">
          <a:xfrm>
            <a:off x="4318871" y="5275391"/>
            <a:ext cx="43926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From</a:t>
            </a:r>
            <a:r>
              <a:rPr lang="fr-FR" dirty="0" smtClean="0"/>
              <a:t> T </a:t>
            </a:r>
            <a:r>
              <a:rPr lang="fr-FR" dirty="0" err="1" smtClean="0"/>
              <a:t>at</a:t>
            </a:r>
            <a:r>
              <a:rPr lang="fr-FR" dirty="0" smtClean="0"/>
              <a:t> a </a:t>
            </a:r>
            <a:r>
              <a:rPr lang="fr-FR" dirty="0" err="1" smtClean="0"/>
              <a:t>depth</a:t>
            </a:r>
            <a:r>
              <a:rPr lang="fr-FR" dirty="0" smtClean="0"/>
              <a:t> of z,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/>
              <a:t>have been able to </a:t>
            </a:r>
            <a:r>
              <a:rPr lang="fr-FR" dirty="0" err="1"/>
              <a:t>estimate</a:t>
            </a:r>
            <a:r>
              <a:rPr lang="fr-FR" dirty="0"/>
              <a:t> T </a:t>
            </a:r>
            <a:r>
              <a:rPr lang="fr-FR" dirty="0" err="1"/>
              <a:t>at</a:t>
            </a:r>
            <a:r>
              <a:rPr lang="fr-FR" dirty="0"/>
              <a:t> a </a:t>
            </a:r>
            <a:r>
              <a:rPr lang="fr-FR" dirty="0" err="1"/>
              <a:t>depth</a:t>
            </a:r>
            <a:r>
              <a:rPr lang="fr-FR" dirty="0"/>
              <a:t> </a:t>
            </a:r>
            <a:r>
              <a:rPr lang="fr-FR" dirty="0" smtClean="0"/>
              <a:t>of </a:t>
            </a:r>
            <a:r>
              <a:rPr lang="fr-FR" dirty="0" err="1" smtClean="0"/>
              <a:t>z+dz</a:t>
            </a:r>
            <a:endParaRPr lang="fr-FR" dirty="0"/>
          </a:p>
        </p:txBody>
      </p:sp>
      <p:sp>
        <p:nvSpPr>
          <p:cNvPr id="60464" name="Text Box 48"/>
          <p:cNvSpPr txBox="1">
            <a:spLocks noChangeArrowheads="1"/>
          </p:cNvSpPr>
          <p:nvPr/>
        </p:nvSpPr>
        <p:spPr bwMode="auto">
          <a:xfrm>
            <a:off x="349854" y="5229225"/>
            <a:ext cx="3031233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EIKONAL </a:t>
            </a:r>
            <a:r>
              <a:rPr lang="fr-FR" dirty="0" smtClean="0"/>
              <a:t>SOLVER</a:t>
            </a:r>
          </a:p>
          <a:p>
            <a:pPr>
              <a:spcBef>
                <a:spcPct val="50000"/>
              </a:spcBef>
            </a:pPr>
            <a:r>
              <a:rPr lang="fr-FR" dirty="0" smtClean="0"/>
              <a:t>ONLY FIRST-ARRIVAL!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45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916726" y="1412776"/>
                <a:ext cx="2618987" cy="1587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726" y="1412776"/>
                <a:ext cx="2618987" cy="158774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6989" y="2374058"/>
                <a:ext cx="66742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solidFill>
                      <a:srgbClr val="00B050"/>
                    </a:solidFill>
                  </a:rPr>
                  <a:t>a)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𝑇</m:t>
                        </m:r>
                      </m:num>
                      <m:den>
                        <m:r>
                          <a:rPr lang="fr-FR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9" y="2374058"/>
                <a:ext cx="667427" cy="499560"/>
              </a:xfrm>
              <a:prstGeom prst="rect">
                <a:avLst/>
              </a:prstGeom>
              <a:blipFill rotWithShape="1">
                <a:blip r:embed="rId6"/>
                <a:stretch>
                  <a:fillRect l="-7273" b="-6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16141" y="3326590"/>
                <a:ext cx="667427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solidFill>
                      <a:srgbClr val="00B050"/>
                    </a:solidFill>
                  </a:rPr>
                  <a:t>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𝑇</m:t>
                        </m:r>
                      </m:num>
                      <m:den>
                        <m:r>
                          <a:rPr lang="fr-FR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𝑧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" y="3326590"/>
                <a:ext cx="667427" cy="499560"/>
              </a:xfrm>
              <a:prstGeom prst="rect">
                <a:avLst/>
              </a:prstGeom>
              <a:blipFill rotWithShape="1">
                <a:blip r:embed="rId7"/>
                <a:stretch>
                  <a:fillRect l="-8257" b="-6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ZoneTexte 46"/>
          <p:cNvSpPr txBox="1"/>
          <p:nvPr/>
        </p:nvSpPr>
        <p:spPr>
          <a:xfrm>
            <a:off x="-20979" y="400506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c</a:t>
            </a:r>
            <a:r>
              <a:rPr lang="fr-FR" dirty="0" smtClean="0">
                <a:solidFill>
                  <a:srgbClr val="00B050"/>
                </a:solidFill>
              </a:rPr>
              <a:t>) down</a:t>
            </a:r>
            <a:endParaRPr lang="fr-FR" dirty="0"/>
          </a:p>
        </p:txBody>
      </p:sp>
      <p:sp>
        <p:nvSpPr>
          <p:cNvPr id="49" name="Text Box 39"/>
          <p:cNvSpPr txBox="1">
            <a:spLocks noChangeArrowheads="1"/>
          </p:cNvSpPr>
          <p:nvPr/>
        </p:nvSpPr>
        <p:spPr bwMode="auto">
          <a:xfrm>
            <a:off x="3815630" y="4419086"/>
            <a:ext cx="5184775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Extend</a:t>
            </a:r>
            <a:r>
              <a:rPr lang="fr-FR" dirty="0" smtClean="0"/>
              <a:t> </a:t>
            </a:r>
            <a:r>
              <a:rPr lang="fr-FR" dirty="0"/>
              <a:t>T estimation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</a:t>
            </a:r>
            <a:r>
              <a:rPr lang="fr-FR" dirty="0" err="1"/>
              <a:t>z+dz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181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95288" y="-26986"/>
            <a:ext cx="8375650" cy="1276351"/>
          </a:xfrm>
        </p:spPr>
        <p:txBody>
          <a:bodyPr/>
          <a:lstStyle/>
          <a:p>
            <a:r>
              <a:rPr lang="fr-FR"/>
              <a:t>Fast marching method (FMM) </a:t>
            </a:r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5076825" y="1268414"/>
            <a:ext cx="40322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Computing</a:t>
            </a:r>
            <a:r>
              <a:rPr lang="fr-FR" dirty="0" smtClean="0"/>
              <a:t> T(</a:t>
            </a:r>
            <a:r>
              <a:rPr lang="fr-FR" dirty="0" err="1" smtClean="0"/>
              <a:t>x,z</a:t>
            </a:r>
            <a:r>
              <a:rPr lang="fr-FR" dirty="0" smtClean="0"/>
              <a:t>)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stationay</a:t>
            </a:r>
            <a:r>
              <a:rPr lang="fr-FR" dirty="0" smtClean="0"/>
              <a:t> </a:t>
            </a:r>
            <a:r>
              <a:rPr lang="fr-FR" dirty="0" err="1" smtClean="0"/>
              <a:t>boundary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r>
              <a:rPr lang="fr-FR" dirty="0" smtClean="0"/>
              <a:t>: </a:t>
            </a:r>
            <a:r>
              <a:rPr lang="fr-FR" dirty="0" err="1" smtClean="0"/>
              <a:t>discretize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on a </a:t>
            </a:r>
            <a:r>
              <a:rPr lang="fr-FR" dirty="0" err="1" smtClean="0"/>
              <a:t>grid</a:t>
            </a:r>
            <a:r>
              <a:rPr lang="fr-FR" dirty="0" smtClean="0"/>
              <a:t> and </a:t>
            </a:r>
            <a:r>
              <a:rPr lang="fr-FR" dirty="0" err="1" smtClean="0"/>
              <a:t>find</a:t>
            </a:r>
            <a:r>
              <a:rPr lang="fr-FR" dirty="0" smtClean="0"/>
              <a:t> an efficient </a:t>
            </a:r>
            <a:r>
              <a:rPr lang="fr-FR" dirty="0" err="1" smtClean="0"/>
              <a:t>numerical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solve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.</a:t>
            </a:r>
          </a:p>
        </p:txBody>
      </p:sp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323852" y="1052513"/>
            <a:ext cx="11525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rgbClr val="FF0000"/>
                </a:solidFill>
              </a:rPr>
              <a:t>2D case</a:t>
            </a:r>
          </a:p>
        </p:txBody>
      </p:sp>
      <p:sp>
        <p:nvSpPr>
          <p:cNvPr id="232484" name="Text Box 36"/>
          <p:cNvSpPr txBox="1">
            <a:spLocks noChangeArrowheads="1"/>
          </p:cNvSpPr>
          <p:nvPr/>
        </p:nvSpPr>
        <p:spPr bwMode="auto">
          <a:xfrm>
            <a:off x="4596532" y="2922589"/>
            <a:ext cx="4415556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/>
              <a:t>The solution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r>
              <a:rPr lang="fr-FR" dirty="0" smtClean="0"/>
              <a:t> by </a:t>
            </a:r>
            <a:r>
              <a:rPr lang="fr-FR" dirty="0" err="1" smtClean="0"/>
              <a:t>following</a:t>
            </a:r>
            <a:r>
              <a:rPr lang="fr-FR" dirty="0" smtClean="0"/>
              <a:t> the </a:t>
            </a:r>
            <a:r>
              <a:rPr lang="fr-FR" dirty="0" err="1" smtClean="0"/>
              <a:t>causality</a:t>
            </a:r>
            <a:r>
              <a:rPr lang="fr-FR" dirty="0" smtClean="0"/>
              <a:t> in a </a:t>
            </a:r>
            <a:r>
              <a:rPr lang="fr-FR" dirty="0" err="1" smtClean="0"/>
              <a:t>sequential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: </a:t>
            </a:r>
            <a:r>
              <a:rPr lang="fr-FR" dirty="0" err="1" smtClean="0"/>
              <a:t>updated</a:t>
            </a:r>
            <a:r>
              <a:rPr lang="fr-FR" dirty="0" smtClean="0"/>
              <a:t> </a:t>
            </a:r>
            <a:r>
              <a:rPr lang="fr-FR" dirty="0" err="1" smtClean="0"/>
              <a:t>pointwise</a:t>
            </a:r>
            <a:r>
              <a:rPr lang="fr-FR" dirty="0" smtClean="0"/>
              <a:t> in the </a:t>
            </a:r>
            <a:r>
              <a:rPr lang="fr-FR" dirty="0" err="1" smtClean="0"/>
              <a:t>order</a:t>
            </a:r>
            <a:r>
              <a:rPr lang="fr-FR" dirty="0" smtClean="0"/>
              <a:t> the solution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strictly</a:t>
            </a:r>
            <a:r>
              <a:rPr lang="fr-FR" dirty="0" smtClean="0"/>
              <a:t> </a:t>
            </a:r>
            <a:r>
              <a:rPr lang="fr-FR" dirty="0" err="1" smtClean="0"/>
              <a:t>increasing</a:t>
            </a:r>
            <a:r>
              <a:rPr lang="fr-FR" dirty="0" smtClean="0"/>
              <a:t> (</a:t>
            </a:r>
            <a:r>
              <a:rPr lang="fr-FR" dirty="0" err="1" smtClean="0"/>
              <a:t>upwind</a:t>
            </a:r>
            <a:r>
              <a:rPr lang="fr-FR" dirty="0" smtClean="0"/>
              <a:t> </a:t>
            </a:r>
            <a:r>
              <a:rPr lang="fr-FR" dirty="0" err="1" smtClean="0"/>
              <a:t>difference</a:t>
            </a:r>
            <a:r>
              <a:rPr lang="fr-FR" dirty="0" smtClean="0"/>
              <a:t> </a:t>
            </a:r>
            <a:r>
              <a:rPr lang="fr-FR" dirty="0" err="1" smtClean="0"/>
              <a:t>scheme</a:t>
            </a:r>
            <a:r>
              <a:rPr lang="fr-FR" dirty="0" smtClean="0"/>
              <a:t> and a </a:t>
            </a:r>
            <a:r>
              <a:rPr lang="fr-FR" dirty="0" err="1" smtClean="0"/>
              <a:t>heap</a:t>
            </a:r>
            <a:r>
              <a:rPr lang="fr-FR" dirty="0" smtClean="0"/>
              <a:t>-sort </a:t>
            </a:r>
            <a:r>
              <a:rPr lang="fr-FR" dirty="0" err="1" smtClean="0"/>
              <a:t>algorithm</a:t>
            </a:r>
            <a:r>
              <a:rPr lang="fr-FR" dirty="0" smtClean="0"/>
              <a:t>)</a:t>
            </a:r>
          </a:p>
          <a:p>
            <a:pPr>
              <a:spcBef>
                <a:spcPct val="50000"/>
              </a:spcBef>
            </a:pPr>
            <a:r>
              <a:rPr lang="fr-FR" dirty="0" smtClean="0"/>
              <a:t>Sharp interfaces are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describe</a:t>
            </a:r>
            <a:endParaRPr lang="fr-FR" dirty="0" smtClean="0"/>
          </a:p>
        </p:txBody>
      </p:sp>
      <p:pic>
        <p:nvPicPr>
          <p:cNvPr id="232485" name="Picture 37" descr="f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922589"/>
            <a:ext cx="4392613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486" name="Text Box 38"/>
          <p:cNvSpPr txBox="1">
            <a:spLocks noChangeArrowheads="1"/>
          </p:cNvSpPr>
          <p:nvPr/>
        </p:nvSpPr>
        <p:spPr bwMode="auto">
          <a:xfrm>
            <a:off x="205470" y="5734051"/>
            <a:ext cx="357444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 smtClean="0"/>
              <a:t>Sethian</a:t>
            </a:r>
            <a:r>
              <a:rPr lang="fr-FR" sz="1400" dirty="0" smtClean="0"/>
              <a:t> &amp; </a:t>
            </a:r>
            <a:r>
              <a:rPr lang="fr-FR" sz="1400" dirty="0" err="1" smtClean="0"/>
              <a:t>Podovici</a:t>
            </a:r>
            <a:r>
              <a:rPr lang="fr-FR" sz="1400" dirty="0" smtClean="0"/>
              <a:t> (1999)</a:t>
            </a:r>
            <a:endParaRPr lang="fr-FR" sz="1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79512" y="6428184"/>
            <a:ext cx="1905000" cy="457200"/>
          </a:xfrm>
        </p:spPr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451646" y="6356176"/>
            <a:ext cx="4641304" cy="457200"/>
          </a:xfrm>
        </p:spPr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010400" y="6428184"/>
            <a:ext cx="1905000" cy="457200"/>
          </a:xfrm>
        </p:spPr>
        <p:txBody>
          <a:bodyPr/>
          <a:lstStyle/>
          <a:p>
            <a:fld id="{B4A4CAA2-4376-45BA-BAF0-695EE085367C}" type="slidenum">
              <a:rPr lang="fr-FR" smtClean="0"/>
              <a:pPr/>
              <a:t>46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292080" y="5099109"/>
                <a:ext cx="280831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𝒪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𝐿𝑜𝑔𝑁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 smtClean="0"/>
              </a:p>
              <a:p>
                <a:r>
                  <a:rPr lang="fr-FR" dirty="0" err="1"/>
                  <a:t>w</a:t>
                </a:r>
                <a:r>
                  <a:rPr lang="fr-FR" dirty="0" err="1" smtClean="0"/>
                  <a:t>here</a:t>
                </a:r>
                <a:r>
                  <a:rPr lang="fr-FR" dirty="0" smtClean="0"/>
                  <a:t> N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 of </a:t>
                </a:r>
                <a:r>
                  <a:rPr lang="fr-FR" dirty="0" err="1" smtClean="0"/>
                  <a:t>grid</a:t>
                </a:r>
                <a:r>
                  <a:rPr lang="fr-FR" dirty="0" smtClean="0"/>
                  <a:t> points in a direction</a:t>
                </a:r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099109"/>
                <a:ext cx="2808311" cy="923330"/>
              </a:xfrm>
              <a:prstGeom prst="rect">
                <a:avLst/>
              </a:prstGeom>
              <a:blipFill rotWithShape="1">
                <a:blip r:embed="rId7"/>
                <a:stretch>
                  <a:fillRect l="-1735" r="-1518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642088" y="1052513"/>
                <a:ext cx="2858475" cy="1587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fr-FR" i="1" smtClean="0">
                              <a:latin typeface="Cambria Math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088" y="1052513"/>
                <a:ext cx="2858475" cy="158774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452320" cy="1143000"/>
          </a:xfrm>
        </p:spPr>
        <p:txBody>
          <a:bodyPr/>
          <a:lstStyle/>
          <a:p>
            <a:r>
              <a:rPr lang="fr-FR" dirty="0" smtClean="0"/>
              <a:t>The ENO or WENO stencil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980728"/>
                <a:ext cx="8208912" cy="51125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 smtClean="0"/>
                  <a:t>How to </a:t>
                </a:r>
                <a:r>
                  <a:rPr lang="fr-FR" dirty="0" err="1" smtClean="0"/>
                  <a:t>estimate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discrete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</m:d>
                  </m:oMath>
                </a14:m>
                <a:r>
                  <a:rPr lang="fr-FR" dirty="0" smtClean="0"/>
                  <a:t>?</a:t>
                </a:r>
              </a:p>
              <a:p>
                <a:pPr marL="0" indent="0">
                  <a:buNone/>
                </a:pPr>
                <a:r>
                  <a:rPr lang="fr-FR" dirty="0" smtClean="0"/>
                  <a:t>A first-</a:t>
                </a:r>
                <a:r>
                  <a:rPr lang="fr-FR" dirty="0" err="1" smtClean="0"/>
                  <a:t>order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Godunov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upwind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difference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scheme</a:t>
                </a:r>
                <a:endParaRPr lang="fr-FR" dirty="0"/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endParaRPr lang="fr-FR" dirty="0" smtClean="0"/>
              </a:p>
              <a:p>
                <a:pPr marL="0" indent="0">
                  <a:buNone/>
                </a:pPr>
                <a:r>
                  <a:rPr lang="fr-FR" dirty="0" smtClean="0"/>
                  <a:t>High-</a:t>
                </a:r>
                <a:r>
                  <a:rPr lang="fr-FR" dirty="0" err="1" smtClean="0"/>
                  <a:t>order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improved</a:t>
                </a:r>
                <a:r>
                  <a:rPr lang="fr-FR" dirty="0" smtClean="0"/>
                  <a:t> ENO or WENO stencils (Liu et al, 1994; Jiang and </a:t>
                </a:r>
                <a:r>
                  <a:rPr lang="fr-FR" dirty="0" err="1" smtClean="0"/>
                  <a:t>Shu</a:t>
                </a:r>
                <a:r>
                  <a:rPr lang="fr-FR" dirty="0" smtClean="0"/>
                  <a:t>, 1996)</a:t>
                </a:r>
              </a:p>
              <a:p>
                <a:pPr marL="0" indent="0">
                  <a:buNone/>
                </a:pPr>
                <a:r>
                  <a:rPr lang="fr-FR" dirty="0" err="1" smtClean="0"/>
                  <a:t>See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Sethian’s</a:t>
                </a:r>
                <a:r>
                  <a:rPr lang="fr-FR" dirty="0" smtClean="0"/>
                  <a:t> book (1999)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980728"/>
                <a:ext cx="8208912" cy="5112568"/>
              </a:xfrm>
              <a:blipFill rotWithShape="1">
                <a:blip r:embed="rId2"/>
                <a:stretch>
                  <a:fillRect l="-1560" t="-1192" b="-19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47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187624" y="2539475"/>
                <a:ext cx="6717288" cy="1737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𝑥𝑚𝑖𝑛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latin typeface="Cambria Math"/>
                                                </a:rPr>
                                                <m:t>𝑦𝑚𝑖𝑛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h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endParaRPr lang="fr-FR" dirty="0" smtClean="0"/>
              </a:p>
              <a:p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𝑥𝑚𝑖𝑛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min</m:t>
                    </m:r>
                    <m:r>
                      <a:rPr lang="fr-FR" b="0" i="1" smtClean="0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  <m:r>
                          <a:rPr lang="fr-FR" b="0" i="1" smtClean="0">
                            <a:latin typeface="Cambria Math"/>
                          </a:rPr>
                          <m:t>−1,</m:t>
                        </m:r>
                        <m:r>
                          <a:rPr lang="fr-FR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  <m:r>
                          <a:rPr lang="fr-FR" b="0" i="1" smtClean="0">
                            <a:latin typeface="Cambria Math"/>
                          </a:rPr>
                          <m:t>+1,</m:t>
                        </m:r>
                        <m:r>
                          <a:rPr lang="fr-FR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fr-FR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𝑦𝑚𝑖𝑛</m:t>
                        </m:r>
                      </m:sup>
                    </m:sSup>
                    <m:r>
                      <a:rPr lang="fr-FR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min</m:t>
                    </m:r>
                    <m:r>
                      <a:rPr lang="fr-FR" i="1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𝑗</m:t>
                        </m:r>
                        <m:r>
                          <a:rPr lang="fr-FR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𝑗</m:t>
                        </m:r>
                        <m:r>
                          <a:rPr lang="fr-F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)</m:t>
                    </m:r>
                  </m:oMath>
                </a14:m>
                <a:endParaRPr lang="fr-FR" dirty="0" smtClean="0"/>
              </a:p>
              <a:p>
                <a:r>
                  <a:rPr lang="fr-FR" dirty="0" smtClean="0"/>
                  <a:t>and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+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𝑥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𝑖𝑓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𝑥</m:t>
                    </m:r>
                    <m:r>
                      <a:rPr lang="fr-FR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fr-FR" dirty="0" smtClean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fr-FR" i="1">
                            <a:latin typeface="Cambria Math"/>
                          </a:rPr>
                          <m:t>+</m:t>
                        </m:r>
                      </m:sup>
                    </m:sSup>
                    <m:r>
                      <a:rPr lang="fr-FR" i="1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0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i="1">
                        <a:latin typeface="Cambria Math"/>
                      </a:rPr>
                      <m:t>𝑖𝑓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𝑥</m:t>
                    </m:r>
                    <m:r>
                      <a:rPr lang="fr-FR" b="0" i="1" smtClean="0">
                        <a:latin typeface="Cambria Math"/>
                      </a:rPr>
                      <m:t> ≤0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539475"/>
                <a:ext cx="6717288" cy="1737912"/>
              </a:xfrm>
              <a:prstGeom prst="rect">
                <a:avLst/>
              </a:prstGeom>
              <a:blipFill rotWithShape="1">
                <a:blip r:embed="rId3"/>
                <a:stretch>
                  <a:fillRect l="-817" b="-49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60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95288" y="-26986"/>
            <a:ext cx="8375650" cy="1276351"/>
          </a:xfrm>
        </p:spPr>
        <p:txBody>
          <a:bodyPr/>
          <a:lstStyle/>
          <a:p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 smtClean="0"/>
              <a:t>sweeping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FSM</a:t>
            </a:r>
            <a:r>
              <a:rPr lang="fr-FR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454" name="Text Box 6"/>
              <p:cNvSpPr txBox="1">
                <a:spLocks noChangeArrowheads="1"/>
              </p:cNvSpPr>
              <p:nvPr/>
            </p:nvSpPr>
            <p:spPr bwMode="auto">
              <a:xfrm>
                <a:off x="539552" y="1916832"/>
                <a:ext cx="8280920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dirty="0" smtClean="0"/>
                  <a:t>Gauss-Seidel </a:t>
                </a:r>
                <a:r>
                  <a:rPr lang="fr-FR" dirty="0" err="1" smtClean="0"/>
                  <a:t>iterations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alternating</a:t>
                </a:r>
                <a:r>
                  <a:rPr lang="fr-FR" dirty="0" smtClean="0"/>
                  <a:t> direction </a:t>
                </a:r>
                <a:r>
                  <a:rPr lang="fr-FR" dirty="0" err="1" smtClean="0"/>
                  <a:t>sweepings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incorporated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into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same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upwind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finite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difference</a:t>
                </a:r>
                <a:r>
                  <a:rPr lang="fr-FR" dirty="0" smtClean="0"/>
                  <a:t> stencil: </a:t>
                </a:r>
                <a:r>
                  <a:rPr lang="fr-FR" dirty="0" err="1" smtClean="0"/>
                  <a:t>complexity</a:t>
                </a:r>
                <a:r>
                  <a:rPr lang="fr-FR" dirty="0" smtClean="0"/>
                  <a:t> in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𝒪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fr-FR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fr-FR" dirty="0" smtClean="0"/>
              </a:p>
            </p:txBody>
          </p:sp>
        </mc:Choice>
        <mc:Fallback xmlns="">
          <p:sp>
            <p:nvSpPr>
              <p:cNvPr id="23245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1916832"/>
                <a:ext cx="828092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663" t="-4717" b="-141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323852" y="1052513"/>
            <a:ext cx="11525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2D case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48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1476377" y="931308"/>
                <a:ext cx="2550827" cy="668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77" y="931308"/>
                <a:ext cx="2550827" cy="66819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4464496" cy="195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187624" y="274897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Velocity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563888" y="2748974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Travel</a:t>
            </a:r>
            <a:r>
              <a:rPr lang="fr-FR" dirty="0" smtClean="0"/>
              <a:t> time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508103" y="3139266"/>
            <a:ext cx="3540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 2D </a:t>
            </a:r>
            <a:r>
              <a:rPr lang="fr-FR" dirty="0" err="1" smtClean="0"/>
              <a:t>at</a:t>
            </a:r>
            <a:r>
              <a:rPr lang="fr-FR" dirty="0" smtClean="0"/>
              <a:t> least four </a:t>
            </a:r>
            <a:r>
              <a:rPr lang="fr-FR" dirty="0" err="1" smtClean="0"/>
              <a:t>sweeps</a:t>
            </a:r>
            <a:r>
              <a:rPr lang="fr-FR" dirty="0" smtClean="0"/>
              <a:t> are </a:t>
            </a:r>
            <a:r>
              <a:rPr lang="fr-FR" dirty="0" err="1" smtClean="0"/>
              <a:t>needed</a:t>
            </a:r>
            <a:r>
              <a:rPr lang="fr-FR" dirty="0" smtClean="0"/>
              <a:t> and six </a:t>
            </a:r>
            <a:r>
              <a:rPr lang="fr-FR" dirty="0" err="1" smtClean="0"/>
              <a:t>sweeps</a:t>
            </a:r>
            <a:r>
              <a:rPr lang="fr-FR" dirty="0" smtClean="0"/>
              <a:t> in 3D</a:t>
            </a:r>
          </a:p>
          <a:p>
            <a:endParaRPr lang="fr-FR" dirty="0" smtClean="0"/>
          </a:p>
          <a:p>
            <a:r>
              <a:rPr lang="fr-FR" dirty="0" err="1" smtClean="0"/>
              <a:t>Iterations</a:t>
            </a:r>
            <a:r>
              <a:rPr lang="fr-FR" dirty="0" smtClean="0"/>
              <a:t> are </a:t>
            </a:r>
            <a:r>
              <a:rPr lang="fr-FR" dirty="0" err="1" smtClean="0"/>
              <a:t>independent</a:t>
            </a:r>
            <a:r>
              <a:rPr lang="fr-FR" dirty="0" smtClean="0"/>
              <a:t> of the </a:t>
            </a:r>
            <a:r>
              <a:rPr lang="fr-FR" dirty="0" err="1" smtClean="0"/>
              <a:t>grid</a:t>
            </a:r>
            <a:r>
              <a:rPr lang="fr-FR" dirty="0" smtClean="0"/>
              <a:t> size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83538" y="5355282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Singularities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boundary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induce</a:t>
            </a:r>
            <a:r>
              <a:rPr lang="fr-FR" dirty="0" smtClean="0"/>
              <a:t> </a:t>
            </a:r>
            <a:r>
              <a:rPr lang="fr-FR" dirty="0" err="1" smtClean="0"/>
              <a:t>errors</a:t>
            </a:r>
            <a:r>
              <a:rPr lang="fr-FR" dirty="0" smtClean="0"/>
              <a:t>, </a:t>
            </a:r>
            <a:r>
              <a:rPr lang="fr-FR" dirty="0" err="1" smtClean="0"/>
              <a:t>especially</a:t>
            </a:r>
            <a:r>
              <a:rPr lang="fr-FR" dirty="0" smtClean="0"/>
              <a:t> for a point source (</a:t>
            </a:r>
            <a:r>
              <a:rPr lang="fr-FR" dirty="0" err="1" smtClean="0"/>
              <a:t>Luo</a:t>
            </a:r>
            <a:r>
              <a:rPr lang="fr-FR" dirty="0" smtClean="0"/>
              <a:t> &amp; Qian, 2010)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03982" y="490306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Zhao (2005)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109473" y="549465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mesh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020042" y="1054932"/>
            <a:ext cx="3594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Computing</a:t>
            </a:r>
            <a:r>
              <a:rPr lang="fr-FR" dirty="0"/>
              <a:t> T(</a:t>
            </a:r>
            <a:r>
              <a:rPr lang="fr-FR" dirty="0" err="1"/>
              <a:t>x,z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stationay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4769" y="-171400"/>
            <a:ext cx="8375650" cy="1276351"/>
          </a:xfrm>
        </p:spPr>
        <p:txBody>
          <a:bodyPr/>
          <a:lstStyle/>
          <a:p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 smtClean="0"/>
              <a:t>sweeping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FSM</a:t>
            </a:r>
            <a:r>
              <a:rPr lang="fr-FR" dirty="0"/>
              <a:t>) </a:t>
            </a:r>
          </a:p>
        </p:txBody>
      </p:sp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107504" y="867847"/>
            <a:ext cx="11525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rgbClr val="FF0000"/>
                </a:solidFill>
              </a:rPr>
              <a:t>2D case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49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1476377" y="931308"/>
                <a:ext cx="2617255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   )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77" y="931308"/>
                <a:ext cx="2617255" cy="6619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6300192" y="807185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mesh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endParaRPr lang="fr-FR" dirty="0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99110"/>
            <a:ext cx="3503215" cy="340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825815" y="1340768"/>
                <a:ext cx="3230180" cy="1264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𝐴𝐶</m:t>
                            </m:r>
                          </m:e>
                        </m:acc>
                        <m:r>
                          <a:rPr lang="fr-FR" b="0" i="1" smtClean="0">
                            <a:latin typeface="Cambria Math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𝐴𝐶</m:t>
                        </m:r>
                      </m:den>
                    </m:f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AC</m:t>
                    </m:r>
                  </m:oMath>
                </a14:m>
                <a:r>
                  <a:rPr lang="fr-FR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fr-FR" i="1" dirty="0" smtClean="0">
                        <a:latin typeface="Cambria Math"/>
                        <a:ea typeface="Cambria Math"/>
                      </a:rPr>
                      <m:t>&gt;</m:t>
                    </m:r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Cambria Math"/>
                          </a:rPr>
                          <m:t>𝐴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fr-FR" i="1">
                                <a:latin typeface="Cambria Math"/>
                              </a:rPr>
                              <m:t>𝐶</m:t>
                            </m:r>
                          </m:e>
                        </m:acc>
                        <m:r>
                          <a:rPr lang="fr-FR" i="1">
                            <a:latin typeface="Cambria Math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  <m:r>
                          <a:rPr lang="fr-FR" i="1">
                            <a:latin typeface="Cambria Math"/>
                          </a:rPr>
                          <m:t>𝐶</m:t>
                        </m:r>
                      </m:den>
                    </m:f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B</m:t>
                    </m:r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C</m:t>
                    </m:r>
                  </m:oMath>
                </a14:m>
                <a:r>
                  <a:rPr lang="fr-FR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 dirty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fr-FR" i="1" dirty="0">
                        <a:latin typeface="Cambria Math"/>
                        <a:ea typeface="Cambria Math"/>
                      </a:rPr>
                      <m:t>&gt;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  <a:ea typeface="Cambria Math"/>
                          </a:rPr>
                          <m:t>𝐵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15" y="1340768"/>
                <a:ext cx="3230180" cy="126496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/>
          <p:cNvSpPr txBox="1"/>
          <p:nvPr/>
        </p:nvSpPr>
        <p:spPr>
          <a:xfrm>
            <a:off x="3995936" y="2708920"/>
            <a:ext cx="5148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Waves</a:t>
            </a:r>
            <a:r>
              <a:rPr lang="fr-FR" dirty="0" smtClean="0"/>
              <a:t> </a:t>
            </a:r>
            <a:r>
              <a:rPr lang="fr-FR" dirty="0" err="1" smtClean="0"/>
              <a:t>travel</a:t>
            </a:r>
            <a:r>
              <a:rPr lang="fr-FR" dirty="0" smtClean="0"/>
              <a:t> </a:t>
            </a:r>
            <a:r>
              <a:rPr lang="fr-FR" dirty="0" err="1" smtClean="0"/>
              <a:t>along</a:t>
            </a:r>
            <a:r>
              <a:rPr lang="fr-FR" dirty="0" smtClean="0"/>
              <a:t> AC or BC direction </a:t>
            </a:r>
            <a:r>
              <a:rPr lang="fr-FR" dirty="0" err="1" smtClean="0"/>
              <a:t>with</a:t>
            </a:r>
            <a:r>
              <a:rPr lang="fr-FR" dirty="0" smtClean="0"/>
              <a:t> an apparent </a:t>
            </a:r>
            <a:r>
              <a:rPr lang="fr-FR" dirty="0" err="1" smtClean="0"/>
              <a:t>slowness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projected</a:t>
            </a:r>
            <a:r>
              <a:rPr lang="fr-FR" dirty="0" smtClean="0"/>
              <a:t> </a:t>
            </a:r>
            <a:r>
              <a:rPr lang="fr-FR" dirty="0" err="1" smtClean="0"/>
              <a:t>slowness</a:t>
            </a:r>
            <a:r>
              <a:rPr lang="fr-FR" dirty="0" smtClean="0"/>
              <a:t> value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r>
              <a:rPr lang="fr-FR" dirty="0" err="1" smtClean="0"/>
              <a:t>slowness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.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4251651" y="3717032"/>
                <a:ext cx="4313104" cy="119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𝐴𝐶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/>
                                      </a:rPr>
                                      <m:t>𝐴𝐶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  <m:r>
                                      <a:rPr lang="fr-FR" i="1">
                                        <a:latin typeface="Cambria Math"/>
                                      </a:rPr>
                                      <m:t>𝐶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/>
                                      </a:rPr>
                                      <m:t>𝐴𝐶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i="1">
                                        <a:latin typeface="Cambria Math"/>
                                      </a:rPr>
                                      <m:t>𝐵𝐶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1" y="3717032"/>
                <a:ext cx="4313104" cy="11949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/>
          <p:cNvSpPr txBox="1"/>
          <p:nvPr/>
        </p:nvSpPr>
        <p:spPr>
          <a:xfrm>
            <a:off x="179909" y="587727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Han et al (2015)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1979712" y="5129821"/>
                <a:ext cx="2122311" cy="603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/>
                                  </a:rPr>
                                  <m:t>𝑀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5129821"/>
                <a:ext cx="2122311" cy="60343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4802443" y="5068817"/>
                <a:ext cx="3712362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fr-FR" i="1">
                              <a:latin typeface="Cambria Math"/>
                            </a:rPr>
                            <m:t>𝑀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i="1">
                              <a:latin typeface="Cambria Math"/>
                            </a:rPr>
                            <m:t>+</m:t>
                          </m:r>
                          <m:r>
                            <a:rPr lang="fr-FR" i="1">
                              <a:latin typeface="Cambria Math"/>
                            </a:rPr>
                            <m:t>𝑁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𝑃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</a:rPr>
                            <m:t>+</m:t>
                          </m:r>
                          <m:r>
                            <a:rPr lang="fr-FR" i="1">
                              <a:latin typeface="Cambria Math"/>
                            </a:rPr>
                            <m:t>𝑄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𝑥</m:t>
                          </m:r>
                          <m:r>
                            <a:rPr lang="fr-FR" i="1">
                              <a:latin typeface="Cambria Math"/>
                            </a:rPr>
                            <m:t>,</m:t>
                          </m:r>
                          <m:r>
                            <a:rPr lang="fr-FR" i="1">
                              <a:latin typeface="Cambria Math"/>
                            </a:rPr>
                            <m:t>𝑧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443" y="5068817"/>
                <a:ext cx="3712362" cy="66191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784118" y="5877272"/>
                <a:ext cx="4700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 smtClean="0"/>
                  <a:t>Quadratic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: real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needed</a:t>
                </a:r>
                <a:r>
                  <a:rPr lang="fr-FR" dirty="0" smtClean="0"/>
                  <a:t>!</a:t>
                </a:r>
                <a:endParaRPr lang="fr-FR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118" y="5877272"/>
                <a:ext cx="4700454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1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èche droite 19"/>
          <p:cNvSpPr/>
          <p:nvPr/>
        </p:nvSpPr>
        <p:spPr>
          <a:xfrm>
            <a:off x="4105735" y="5339205"/>
            <a:ext cx="72008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1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84512" y="-99392"/>
            <a:ext cx="6096000" cy="1143000"/>
          </a:xfrm>
        </p:spPr>
        <p:txBody>
          <a:bodyPr/>
          <a:lstStyle/>
          <a:p>
            <a:r>
              <a:rPr lang="fr-FR" dirty="0" smtClean="0"/>
              <a:t>Motivation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103040"/>
            <a:ext cx="8892480" cy="3046040"/>
          </a:xfrm>
        </p:spPr>
        <p:txBody>
          <a:bodyPr/>
          <a:lstStyle/>
          <a:p>
            <a:r>
              <a:rPr lang="fr-FR" sz="2400" dirty="0" err="1" smtClean="0"/>
              <a:t>Delayed</a:t>
            </a:r>
            <a:r>
              <a:rPr lang="fr-FR" sz="2400" dirty="0" smtClean="0"/>
              <a:t> </a:t>
            </a:r>
            <a:r>
              <a:rPr lang="fr-FR" sz="2400" dirty="0" err="1"/>
              <a:t>t</a:t>
            </a:r>
            <a:r>
              <a:rPr lang="fr-FR" sz="2400" dirty="0" err="1" smtClean="0"/>
              <a:t>ravel</a:t>
            </a:r>
            <a:r>
              <a:rPr lang="fr-FR" sz="2400" dirty="0" smtClean="0"/>
              <a:t>-time </a:t>
            </a:r>
            <a:r>
              <a:rPr lang="fr-FR" sz="2400" dirty="0" err="1" smtClean="0">
                <a:solidFill>
                  <a:srgbClr val="FF0000"/>
                </a:solidFill>
              </a:rPr>
              <a:t>tomography</a:t>
            </a:r>
            <a:r>
              <a:rPr lang="fr-FR" sz="2400" dirty="0" smtClean="0"/>
              <a:t> </a:t>
            </a:r>
            <a:r>
              <a:rPr lang="fr-FR" sz="2400" dirty="0" err="1" smtClean="0"/>
              <a:t>source:receiver</a:t>
            </a:r>
            <a:endParaRPr lang="fr-FR" sz="2400" dirty="0" smtClean="0"/>
          </a:p>
          <a:p>
            <a:pPr lvl="1"/>
            <a:r>
              <a:rPr lang="fr-FR" sz="2000" dirty="0" err="1" smtClean="0"/>
              <a:t>Fitting</a:t>
            </a:r>
            <a:r>
              <a:rPr lang="fr-FR" sz="2000" dirty="0" smtClean="0"/>
              <a:t> times =&gt; estimation of times</a:t>
            </a:r>
          </a:p>
          <a:p>
            <a:pPr marL="457200" lvl="1" indent="0">
              <a:buNone/>
            </a:pPr>
            <a:r>
              <a:rPr lang="fr-FR" sz="2000" dirty="0"/>
              <a:t> </a:t>
            </a:r>
            <a:r>
              <a:rPr lang="fr-FR" sz="2000" dirty="0" smtClean="0"/>
              <a:t>                       =&gt; 2-pts rays: millions! </a:t>
            </a:r>
          </a:p>
          <a:p>
            <a:r>
              <a:rPr lang="fr-FR" sz="2400" dirty="0" smtClean="0"/>
              <a:t>Full </a:t>
            </a:r>
            <a:r>
              <a:rPr lang="fr-FR" sz="2400" dirty="0" err="1" smtClean="0"/>
              <a:t>Waveform</a:t>
            </a:r>
            <a:r>
              <a:rPr lang="fr-FR" sz="2400" dirty="0" smtClean="0"/>
              <a:t> </a:t>
            </a:r>
            <a:r>
              <a:rPr lang="fr-FR" sz="2400" dirty="0" smtClean="0">
                <a:solidFill>
                  <a:srgbClr val="FF0000"/>
                </a:solidFill>
              </a:rPr>
              <a:t>Inversion/Migration</a:t>
            </a:r>
            <a:r>
              <a:rPr lang="fr-FR" sz="2400" dirty="0" smtClean="0"/>
              <a:t> </a:t>
            </a:r>
            <a:r>
              <a:rPr lang="fr-FR" sz="2400" dirty="0" err="1" smtClean="0"/>
              <a:t>src</a:t>
            </a:r>
            <a:r>
              <a:rPr lang="fr-FR" sz="2400" dirty="0" smtClean="0"/>
              <a:t>/</a:t>
            </a:r>
            <a:r>
              <a:rPr lang="fr-FR" sz="2400" dirty="0" err="1" smtClean="0"/>
              <a:t>rec:focal</a:t>
            </a:r>
            <a:r>
              <a:rPr lang="fr-FR" sz="2400" dirty="0" smtClean="0"/>
              <a:t> point</a:t>
            </a:r>
          </a:p>
          <a:p>
            <a:pPr lvl="1"/>
            <a:r>
              <a:rPr lang="fr-FR" sz="2000" dirty="0" err="1" smtClean="0"/>
              <a:t>Same</a:t>
            </a:r>
            <a:r>
              <a:rPr lang="fr-FR" sz="2000" dirty="0" smtClean="0"/>
              <a:t> challenge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order</a:t>
            </a:r>
            <a:r>
              <a:rPr lang="fr-FR" sz="2000" dirty="0" smtClean="0"/>
              <a:t> </a:t>
            </a:r>
            <a:r>
              <a:rPr lang="fr-FR" sz="2000" dirty="0" err="1" smtClean="0"/>
              <a:t>increase</a:t>
            </a:r>
            <a:r>
              <a:rPr lang="fr-FR" sz="2000" dirty="0" smtClean="0"/>
              <a:t> in magnitude</a:t>
            </a:r>
          </a:p>
          <a:p>
            <a:r>
              <a:rPr lang="fr-FR" sz="2400" dirty="0" err="1" smtClean="0"/>
              <a:t>Seismogram</a:t>
            </a:r>
            <a:r>
              <a:rPr lang="fr-FR" sz="2400" dirty="0" smtClean="0"/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modeling</a:t>
            </a:r>
            <a:endParaRPr lang="fr-FR" sz="2400" dirty="0" smtClean="0">
              <a:solidFill>
                <a:srgbClr val="FF0000"/>
              </a:solidFill>
            </a:endParaRPr>
          </a:p>
          <a:p>
            <a:pPr lvl="1"/>
            <a:r>
              <a:rPr lang="fr-FR" sz="2000" dirty="0" smtClean="0"/>
              <a:t>Handling multiple </a:t>
            </a:r>
            <a:r>
              <a:rPr lang="fr-FR" sz="2000" dirty="0" err="1" smtClean="0"/>
              <a:t>arrivals</a:t>
            </a:r>
            <a:r>
              <a:rPr lang="fr-FR" sz="2000" dirty="0" smtClean="0"/>
              <a:t> and </a:t>
            </a:r>
            <a:r>
              <a:rPr lang="fr-FR" sz="2000" dirty="0" err="1" smtClean="0"/>
              <a:t>filling</a:t>
            </a:r>
            <a:r>
              <a:rPr lang="fr-FR" sz="2000" dirty="0" smtClean="0"/>
              <a:t> gaps (</a:t>
            </a:r>
            <a:r>
              <a:rPr lang="fr-FR" sz="2000" dirty="0" err="1" smtClean="0"/>
              <a:t>shadows</a:t>
            </a:r>
            <a:r>
              <a:rPr lang="fr-FR" sz="2000" dirty="0" smtClean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96258" y="4509120"/>
            <a:ext cx="8640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Rays </a:t>
            </a:r>
            <a:r>
              <a:rPr lang="fr-FR" sz="2000" dirty="0" smtClean="0">
                <a:sym typeface="Wingdings" pitchFamily="2" charset="2"/>
              </a:rPr>
              <a:t> </a:t>
            </a:r>
            <a:r>
              <a:rPr lang="fr-FR" sz="2000" dirty="0" err="1" smtClean="0">
                <a:sym typeface="Wingdings" pitchFamily="2" charset="2"/>
              </a:rPr>
              <a:t>Geometrical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Optics</a:t>
            </a:r>
            <a:r>
              <a:rPr lang="fr-FR" sz="2000" dirty="0" smtClean="0">
                <a:sym typeface="Wingdings" pitchFamily="2" charset="2"/>
              </a:rPr>
              <a:t> </a:t>
            </a:r>
            <a:r>
              <a:rPr lang="fr-FR" sz="2000" dirty="0" err="1" smtClean="0">
                <a:sym typeface="Wingdings" pitchFamily="2" charset="2"/>
              </a:rPr>
              <a:t>Infinite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Frequency</a:t>
            </a:r>
            <a:r>
              <a:rPr lang="fr-FR" sz="2000" dirty="0" smtClean="0">
                <a:sym typeface="Wingdings" pitchFamily="2" charset="2"/>
              </a:rPr>
              <a:t> </a:t>
            </a:r>
            <a:r>
              <a:rPr lang="fr-FR" sz="2000" dirty="0" err="1" smtClean="0">
                <a:sym typeface="Wingdings" pitchFamily="2" charset="2"/>
              </a:rPr>
              <a:t>Singularities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topology</a:t>
            </a:r>
            <a:endParaRPr lang="fr-FR" sz="2000" dirty="0" smtClean="0">
              <a:sym typeface="Wingdings" pitchFamily="2" charset="2"/>
            </a:endParaRPr>
          </a:p>
          <a:p>
            <a:pPr algn="ctr"/>
            <a:endParaRPr lang="fr-FR" sz="2000" dirty="0" smtClean="0">
              <a:sym typeface="Wingdings" pitchFamily="2" charset="2"/>
            </a:endParaRPr>
          </a:p>
          <a:p>
            <a:pPr algn="ctr"/>
            <a:r>
              <a:rPr lang="fr-FR" sz="2000" dirty="0" smtClean="0">
                <a:sym typeface="Wingdings" pitchFamily="2" charset="2"/>
              </a:rPr>
              <a:t>A </a:t>
            </a:r>
            <a:r>
              <a:rPr lang="fr-FR" sz="2000" dirty="0" err="1" smtClean="0">
                <a:sym typeface="Wingdings" pitchFamily="2" charset="2"/>
              </a:rPr>
              <a:t>link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with</a:t>
            </a:r>
            <a:r>
              <a:rPr lang="fr-FR" sz="2000" dirty="0" smtClean="0">
                <a:sym typeface="Wingdings" pitchFamily="2" charset="2"/>
              </a:rPr>
              <a:t> the Catastrophe Theory (René Thom)</a:t>
            </a:r>
          </a:p>
          <a:p>
            <a:pPr algn="ctr"/>
            <a:r>
              <a:rPr lang="fr-FR" sz="2000" dirty="0" smtClean="0">
                <a:sym typeface="Wingdings" pitchFamily="2" charset="2"/>
              </a:rPr>
              <a:t>Do </a:t>
            </a:r>
            <a:r>
              <a:rPr lang="fr-FR" sz="2000" dirty="0" err="1" smtClean="0">
                <a:sym typeface="Wingdings" pitchFamily="2" charset="2"/>
              </a:rPr>
              <a:t>we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need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ym typeface="Wingdings" pitchFamily="2" charset="2"/>
              </a:rPr>
              <a:t>this</a:t>
            </a:r>
            <a:r>
              <a:rPr lang="fr-FR" sz="2000" dirty="0" smtClean="0">
                <a:sym typeface="Wingdings" pitchFamily="2" charset="2"/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  <a:sym typeface="Wingdings" pitchFamily="2" charset="2"/>
              </a:rPr>
              <a:t>complexity</a:t>
            </a:r>
            <a:r>
              <a:rPr lang="fr-FR" sz="2000" dirty="0" smtClean="0">
                <a:sym typeface="Wingdings" pitchFamily="2" charset="2"/>
              </a:rPr>
              <a:t>?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484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4769" y="-171400"/>
            <a:ext cx="8375650" cy="1276351"/>
          </a:xfrm>
        </p:spPr>
        <p:txBody>
          <a:bodyPr/>
          <a:lstStyle/>
          <a:p>
            <a:r>
              <a:rPr lang="fr-FR" dirty="0" err="1" smtClean="0"/>
              <a:t>Causality</a:t>
            </a:r>
            <a:r>
              <a:rPr lang="fr-FR" dirty="0" smtClean="0"/>
              <a:t> and </a:t>
            </a:r>
            <a:r>
              <a:rPr lang="fr-FR" dirty="0" err="1" smtClean="0"/>
              <a:t>viscosity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107504" y="867847"/>
            <a:ext cx="11525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rgbClr val="FF0000"/>
                </a:solidFill>
              </a:rPr>
              <a:t>2D case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50</a:t>
            </a:fld>
            <a:endParaRPr lang="fr-FR"/>
          </a:p>
        </p:txBody>
      </p:sp>
      <p:grpSp>
        <p:nvGrpSpPr>
          <p:cNvPr id="286725" name="Groupe 286724"/>
          <p:cNvGrpSpPr/>
          <p:nvPr/>
        </p:nvGrpSpPr>
        <p:grpSpPr>
          <a:xfrm>
            <a:off x="179512" y="1277005"/>
            <a:ext cx="2664711" cy="2088232"/>
            <a:chOff x="2195736" y="2060848"/>
            <a:chExt cx="2664711" cy="2088232"/>
          </a:xfrm>
        </p:grpSpPr>
        <p:sp>
          <p:nvSpPr>
            <p:cNvPr id="21" name="Forme libre 20"/>
            <p:cNvSpPr/>
            <p:nvPr/>
          </p:nvSpPr>
          <p:spPr>
            <a:xfrm>
              <a:off x="2495550" y="2495551"/>
              <a:ext cx="1695450" cy="1257300"/>
            </a:xfrm>
            <a:custGeom>
              <a:avLst/>
              <a:gdLst>
                <a:gd name="connsiteX0" fmla="*/ 0 w 2033137"/>
                <a:gd name="connsiteY0" fmla="*/ 718249 h 1270699"/>
                <a:gd name="connsiteX1" fmla="*/ 2019300 w 2033137"/>
                <a:gd name="connsiteY1" fmla="*/ 13399 h 1270699"/>
                <a:gd name="connsiteX2" fmla="*/ 942975 w 2033137"/>
                <a:gd name="connsiteY2" fmla="*/ 1270699 h 1270699"/>
                <a:gd name="connsiteX3" fmla="*/ 942975 w 2033137"/>
                <a:gd name="connsiteY3" fmla="*/ 1270699 h 1270699"/>
                <a:gd name="connsiteX4" fmla="*/ 942975 w 2033137"/>
                <a:gd name="connsiteY4" fmla="*/ 1270699 h 1270699"/>
                <a:gd name="connsiteX0" fmla="*/ 0 w 2033137"/>
                <a:gd name="connsiteY0" fmla="*/ 718249 h 1270699"/>
                <a:gd name="connsiteX1" fmla="*/ 2019300 w 2033137"/>
                <a:gd name="connsiteY1" fmla="*/ 13399 h 1270699"/>
                <a:gd name="connsiteX2" fmla="*/ 942975 w 2033137"/>
                <a:gd name="connsiteY2" fmla="*/ 1270699 h 1270699"/>
                <a:gd name="connsiteX3" fmla="*/ 942975 w 2033137"/>
                <a:gd name="connsiteY3" fmla="*/ 1270699 h 1270699"/>
                <a:gd name="connsiteX4" fmla="*/ 942975 w 2033137"/>
                <a:gd name="connsiteY4" fmla="*/ 1270699 h 1270699"/>
                <a:gd name="connsiteX0" fmla="*/ 0 w 2019300"/>
                <a:gd name="connsiteY0" fmla="*/ 718249 h 1270699"/>
                <a:gd name="connsiteX1" fmla="*/ 2019300 w 2019300"/>
                <a:gd name="connsiteY1" fmla="*/ 13399 h 1270699"/>
                <a:gd name="connsiteX2" fmla="*/ 942975 w 2019300"/>
                <a:gd name="connsiteY2" fmla="*/ 1270699 h 1270699"/>
                <a:gd name="connsiteX3" fmla="*/ 942975 w 2019300"/>
                <a:gd name="connsiteY3" fmla="*/ 1270699 h 1270699"/>
                <a:gd name="connsiteX4" fmla="*/ 942975 w 2019300"/>
                <a:gd name="connsiteY4" fmla="*/ 1270699 h 1270699"/>
                <a:gd name="connsiteX0" fmla="*/ 0 w 2019300"/>
                <a:gd name="connsiteY0" fmla="*/ 704850 h 1257300"/>
                <a:gd name="connsiteX1" fmla="*/ 2019300 w 2019300"/>
                <a:gd name="connsiteY1" fmla="*/ 0 h 1257300"/>
                <a:gd name="connsiteX2" fmla="*/ 942975 w 2019300"/>
                <a:gd name="connsiteY2" fmla="*/ 1257300 h 1257300"/>
                <a:gd name="connsiteX3" fmla="*/ 942975 w 2019300"/>
                <a:gd name="connsiteY3" fmla="*/ 1257300 h 1257300"/>
                <a:gd name="connsiteX4" fmla="*/ 942975 w 2019300"/>
                <a:gd name="connsiteY4" fmla="*/ 1257300 h 1257300"/>
                <a:gd name="connsiteX0" fmla="*/ 0 w 1695450"/>
                <a:gd name="connsiteY0" fmla="*/ 561975 h 1257300"/>
                <a:gd name="connsiteX1" fmla="*/ 1695450 w 1695450"/>
                <a:gd name="connsiteY1" fmla="*/ 0 h 1257300"/>
                <a:gd name="connsiteX2" fmla="*/ 619125 w 1695450"/>
                <a:gd name="connsiteY2" fmla="*/ 1257300 h 1257300"/>
                <a:gd name="connsiteX3" fmla="*/ 619125 w 1695450"/>
                <a:gd name="connsiteY3" fmla="*/ 1257300 h 1257300"/>
                <a:gd name="connsiteX4" fmla="*/ 619125 w 1695450"/>
                <a:gd name="connsiteY4" fmla="*/ 1257300 h 1257300"/>
                <a:gd name="connsiteX0" fmla="*/ 0 w 1695450"/>
                <a:gd name="connsiteY0" fmla="*/ 561975 h 1257300"/>
                <a:gd name="connsiteX1" fmla="*/ 1695450 w 1695450"/>
                <a:gd name="connsiteY1" fmla="*/ 0 h 1257300"/>
                <a:gd name="connsiteX2" fmla="*/ 619125 w 1695450"/>
                <a:gd name="connsiteY2" fmla="*/ 1257300 h 1257300"/>
                <a:gd name="connsiteX3" fmla="*/ 619125 w 1695450"/>
                <a:gd name="connsiteY3" fmla="*/ 1257300 h 1257300"/>
                <a:gd name="connsiteX4" fmla="*/ 619125 w 1695450"/>
                <a:gd name="connsiteY4" fmla="*/ 1257300 h 1257300"/>
                <a:gd name="connsiteX0" fmla="*/ 504825 w 2200275"/>
                <a:gd name="connsiteY0" fmla="*/ 561975 h 1866900"/>
                <a:gd name="connsiteX1" fmla="*/ 2200275 w 2200275"/>
                <a:gd name="connsiteY1" fmla="*/ 0 h 1866900"/>
                <a:gd name="connsiteX2" fmla="*/ 1123950 w 2200275"/>
                <a:gd name="connsiteY2" fmla="*/ 1257300 h 1866900"/>
                <a:gd name="connsiteX3" fmla="*/ 1123950 w 2200275"/>
                <a:gd name="connsiteY3" fmla="*/ 1257300 h 1866900"/>
                <a:gd name="connsiteX4" fmla="*/ 0 w 2200275"/>
                <a:gd name="connsiteY4" fmla="*/ 1866900 h 1866900"/>
                <a:gd name="connsiteX0" fmla="*/ 0 w 1695450"/>
                <a:gd name="connsiteY0" fmla="*/ 561975 h 1257300"/>
                <a:gd name="connsiteX1" fmla="*/ 1695450 w 1695450"/>
                <a:gd name="connsiteY1" fmla="*/ 0 h 1257300"/>
                <a:gd name="connsiteX2" fmla="*/ 619125 w 1695450"/>
                <a:gd name="connsiteY2" fmla="*/ 1257300 h 1257300"/>
                <a:gd name="connsiteX3" fmla="*/ 619125 w 1695450"/>
                <a:gd name="connsiteY3" fmla="*/ 1257300 h 1257300"/>
                <a:gd name="connsiteX0" fmla="*/ 0 w 1695450"/>
                <a:gd name="connsiteY0" fmla="*/ 561975 h 1838325"/>
                <a:gd name="connsiteX1" fmla="*/ 1695450 w 1695450"/>
                <a:gd name="connsiteY1" fmla="*/ 0 h 1838325"/>
                <a:gd name="connsiteX2" fmla="*/ 619125 w 1695450"/>
                <a:gd name="connsiteY2" fmla="*/ 1257300 h 1838325"/>
                <a:gd name="connsiteX3" fmla="*/ 28575 w 1695450"/>
                <a:gd name="connsiteY3" fmla="*/ 1838325 h 1838325"/>
                <a:gd name="connsiteX0" fmla="*/ 0 w 1695450"/>
                <a:gd name="connsiteY0" fmla="*/ 561975 h 1257300"/>
                <a:gd name="connsiteX1" fmla="*/ 1695450 w 1695450"/>
                <a:gd name="connsiteY1" fmla="*/ 0 h 1257300"/>
                <a:gd name="connsiteX2" fmla="*/ 619125 w 1695450"/>
                <a:gd name="connsiteY2" fmla="*/ 12573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5450" h="1257300">
                  <a:moveTo>
                    <a:pt x="0" y="561975"/>
                  </a:moveTo>
                  <a:cubicBezTo>
                    <a:pt x="940594" y="230187"/>
                    <a:pt x="1357313" y="107950"/>
                    <a:pt x="1695450" y="0"/>
                  </a:cubicBezTo>
                  <a:cubicBezTo>
                    <a:pt x="1557337" y="120650"/>
                    <a:pt x="896937" y="950913"/>
                    <a:pt x="619125" y="12573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/>
            <p:cNvCxnSpPr/>
            <p:nvPr/>
          </p:nvCxnSpPr>
          <p:spPr>
            <a:xfrm flipV="1">
              <a:off x="2411760" y="2060848"/>
              <a:ext cx="2376264" cy="1692003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2195736" y="2708920"/>
              <a:ext cx="1296144" cy="144016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/>
                <p:cNvSpPr txBox="1"/>
                <p:nvPr/>
              </p:nvSpPr>
              <p:spPr>
                <a:xfrm>
                  <a:off x="2339752" y="2627620"/>
                  <a:ext cx="4737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0" name="ZoneTexte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2627620"/>
                  <a:ext cx="473783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3131840" y="3573016"/>
                  <a:ext cx="489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573016"/>
                  <a:ext cx="48968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ZoneTexte 34"/>
                <p:cNvSpPr txBox="1"/>
                <p:nvPr/>
              </p:nvSpPr>
              <p:spPr>
                <a:xfrm>
                  <a:off x="4281314" y="2422902"/>
                  <a:ext cx="5791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?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5" name="ZoneTexte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1314" y="2422902"/>
                  <a:ext cx="579133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Étoile à 4 branches 30"/>
            <p:cNvSpPr/>
            <p:nvPr/>
          </p:nvSpPr>
          <p:spPr>
            <a:xfrm>
              <a:off x="2771800" y="3356992"/>
              <a:ext cx="216024" cy="144016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720" name="ZoneTexte 286719"/>
            <p:cNvSpPr txBox="1"/>
            <p:nvPr/>
          </p:nvSpPr>
          <p:spPr>
            <a:xfrm>
              <a:off x="2721278" y="350100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</a:t>
              </a:r>
              <a:endParaRPr lang="fr-FR" dirty="0"/>
            </a:p>
          </p:txBody>
        </p:sp>
        <p:cxnSp>
          <p:nvCxnSpPr>
            <p:cNvPr id="286723" name="Connecteur droit avec flèche 286722"/>
            <p:cNvCxnSpPr/>
            <p:nvPr/>
          </p:nvCxnSpPr>
          <p:spPr>
            <a:xfrm flipV="1">
              <a:off x="4191000" y="2080270"/>
              <a:ext cx="525016" cy="4152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2915816" y="877327"/>
                <a:ext cx="5965416" cy="1221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fr-FR" i="1">
                              <a:latin typeface="Cambria Math"/>
                            </a:rPr>
                            <m:t>𝑀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fr-FR" i="1">
                              <a:latin typeface="Cambria Math"/>
                            </a:rPr>
                            <m:t>+</m:t>
                          </m:r>
                          <m:r>
                            <a:rPr lang="fr-FR" i="1">
                              <a:latin typeface="Cambria Math"/>
                            </a:rPr>
                            <m:t>𝑁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𝑃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</a:rPr>
                            <m:t>+</m:t>
                          </m:r>
                          <m:r>
                            <a:rPr lang="fr-FR" i="1">
                              <a:latin typeface="Cambria Math"/>
                            </a:rPr>
                            <m:t>𝑄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</a:rPr>
                            <m:t>(</m:t>
                          </m:r>
                          <m:r>
                            <a:rPr lang="fr-FR" i="1">
                              <a:latin typeface="Cambria Math"/>
                            </a:rPr>
                            <m:t>𝑥</m:t>
                          </m:r>
                          <m:r>
                            <a:rPr lang="fr-FR" i="1">
                              <a:latin typeface="Cambria Math"/>
                            </a:rPr>
                            <m:t>,</m:t>
                          </m:r>
                          <m:r>
                            <a:rPr lang="fr-FR" i="1">
                              <a:latin typeface="Cambria Math"/>
                            </a:rPr>
                            <m:t>𝑧</m:t>
                          </m:r>
                          <m:r>
                            <a:rPr lang="fr-F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𝑀𝑁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𝑃𝑄</m:t>
                          </m:r>
                        </m:e>
                      </m:d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𝑁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r>
                        <a:rPr lang="fr-FR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877327"/>
                <a:ext cx="5965416" cy="122155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726" name="ZoneTexte 286725"/>
              <p:cNvSpPr txBox="1"/>
              <p:nvPr/>
            </p:nvSpPr>
            <p:spPr>
              <a:xfrm>
                <a:off x="1907704" y="2204864"/>
                <a:ext cx="7848674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unset</a:t>
                </a:r>
                <a:r>
                  <a:rPr lang="fr-FR" dirty="0" smtClean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unset</a:t>
                </a:r>
                <a:r>
                  <a:rPr lang="fr-FR" dirty="0" smtClean="0"/>
                  <a:t>, do </a:t>
                </a:r>
                <a:r>
                  <a:rPr lang="fr-FR" dirty="0" err="1" smtClean="0"/>
                  <a:t>nothing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smtClean="0"/>
                  <a:t>set </a:t>
                </a:r>
                <a:r>
                  <a:rPr lang="fr-FR" dirty="0"/>
                  <a:t>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unset</a:t>
                </a:r>
                <a:r>
                  <a:rPr lang="fr-FR" dirty="0"/>
                  <a:t>, </a:t>
                </a: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 smtClean="0"/>
                  <a:t> as if </a:t>
                </a:r>
                <a:r>
                  <a:rPr lang="fr-FR" dirty="0" err="1" smtClean="0"/>
                  <a:t>wave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A</a:t>
                </a:r>
              </a:p>
              <a:p>
                <a:endParaRPr lang="fr-FR" dirty="0"/>
              </a:p>
              <a:p>
                <a:r>
                  <a:rPr lang="fr-F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unset</a:t>
                </a:r>
                <a:r>
                  <a:rPr lang="fr-FR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smtClean="0"/>
                  <a:t>set</a:t>
                </a:r>
                <a:r>
                  <a:rPr lang="fr-FR" dirty="0"/>
                  <a:t>, </a:t>
                </a: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/>
                  <a:t> as if </a:t>
                </a:r>
                <a:r>
                  <a:rPr lang="fr-FR" dirty="0" err="1"/>
                  <a:t>wave</a:t>
                </a:r>
                <a:r>
                  <a:rPr lang="fr-FR" dirty="0"/>
                  <a:t> </a:t>
                </a:r>
                <a:r>
                  <a:rPr lang="fr-FR" dirty="0" err="1"/>
                  <a:t>comes</a:t>
                </a:r>
                <a:r>
                  <a:rPr lang="fr-FR" dirty="0"/>
                  <a:t> </a:t>
                </a:r>
                <a:r>
                  <a:rPr lang="fr-FR" dirty="0" err="1"/>
                  <a:t>from</a:t>
                </a:r>
                <a:r>
                  <a:rPr lang="fr-FR" dirty="0"/>
                  <a:t> </a:t>
                </a:r>
                <a:r>
                  <a:rPr lang="fr-FR" dirty="0" smtClean="0"/>
                  <a:t>B</a:t>
                </a:r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smtClean="0"/>
                  <a:t>set </a:t>
                </a:r>
                <a:r>
                  <a:rPr lang="fr-FR" dirty="0"/>
                  <a:t>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smtClean="0"/>
                  <a:t>set</a:t>
                </a:r>
                <a:r>
                  <a:rPr lang="fr-FR" dirty="0"/>
                  <a:t>, </a:t>
                </a:r>
                <a:r>
                  <a:rPr lang="fr-FR" dirty="0" smtClean="0"/>
                  <a:t>do</a:t>
                </a:r>
              </a:p>
              <a:p>
                <a:r>
                  <a:rPr lang="fr-FR" dirty="0" smtClean="0"/>
                  <a:t>      </a:t>
                </a: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roots</a:t>
                </a:r>
                <a:r>
                  <a:rPr lang="fr-FR" dirty="0" smtClean="0"/>
                  <a:t> of </a:t>
                </a:r>
                <a:r>
                  <a:rPr lang="fr-FR" dirty="0" err="1" smtClean="0"/>
                  <a:t>equation</a:t>
                </a:r>
                <a:r>
                  <a:rPr lang="fr-FR" dirty="0" smtClean="0"/>
                  <a:t> (1)</a:t>
                </a:r>
              </a:p>
              <a:p>
                <a:r>
                  <a:rPr lang="fr-FR" dirty="0" smtClean="0"/>
                  <a:t>	if real solution</a:t>
                </a:r>
              </a:p>
              <a:p>
                <a:r>
                  <a:rPr lang="fr-FR" dirty="0"/>
                  <a:t>	</a:t>
                </a:r>
                <a:r>
                  <a:rPr lang="fr-FR" dirty="0" smtClean="0"/>
                  <a:t>check if the « </a:t>
                </a:r>
                <a:r>
                  <a:rPr lang="fr-FR" dirty="0" err="1" smtClean="0"/>
                  <a:t>backward</a:t>
                </a:r>
                <a:r>
                  <a:rPr lang="fr-FR" dirty="0" smtClean="0"/>
                  <a:t> ray » </a:t>
                </a:r>
                <a:r>
                  <a:rPr lang="fr-FR" dirty="0" err="1" smtClean="0"/>
                  <a:t>intersects</a:t>
                </a:r>
                <a:r>
                  <a:rPr lang="fr-FR" dirty="0" smtClean="0"/>
                  <a:t> the segment [AB] </a:t>
                </a:r>
              </a:p>
              <a:p>
                <a:r>
                  <a:rPr lang="fr-FR" dirty="0" smtClean="0"/>
                  <a:t>	if </a:t>
                </a:r>
                <a:r>
                  <a:rPr lang="fr-FR" dirty="0" err="1" smtClean="0"/>
                  <a:t>yes</a:t>
                </a:r>
                <a:r>
                  <a:rPr lang="fr-FR" dirty="0" smtClean="0"/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 smtClean="0"/>
                  <a:t> by </a:t>
                </a:r>
                <a:r>
                  <a:rPr lang="fr-FR" dirty="0" err="1" smtClean="0"/>
                  <a:t>this</a:t>
                </a:r>
                <a:r>
                  <a:rPr lang="fr-FR" dirty="0" smtClean="0"/>
                  <a:t> value if </a:t>
                </a:r>
                <a:r>
                  <a:rPr lang="fr-FR" dirty="0" err="1" smtClean="0"/>
                  <a:t>it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smaller</a:t>
                </a:r>
                <a:endParaRPr lang="fr-FR" dirty="0" smtClean="0"/>
              </a:p>
              <a:p>
                <a:r>
                  <a:rPr lang="fr-FR" dirty="0" smtClean="0"/>
                  <a:t>	if no real solution, </a:t>
                </a:r>
                <a:r>
                  <a:rPr lang="fr-FR" dirty="0" err="1" smtClean="0"/>
                  <a:t>compute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viscous</a:t>
                </a:r>
                <a:r>
                  <a:rPr lang="fr-FR" dirty="0" smtClean="0"/>
                  <a:t> solution</a:t>
                </a:r>
              </a:p>
              <a:p>
                <a:r>
                  <a:rPr lang="fr-FR" dirty="0" smtClean="0"/>
                  <a:t>	as </a:t>
                </a:r>
                <a:r>
                  <a:rPr lang="fr-FR" dirty="0" err="1" smtClean="0"/>
                  <a:t>wave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coming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A or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B: select the </a:t>
                </a:r>
                <a:r>
                  <a:rPr lang="fr-FR" dirty="0" err="1" smtClean="0"/>
                  <a:t>smallest</a:t>
                </a:r>
                <a:r>
                  <a:rPr lang="fr-FR" dirty="0" smtClean="0"/>
                  <a:t> value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                                  </a:t>
                </a:r>
                <a:r>
                  <a:rPr lang="fr-FR" dirty="0" err="1" smtClean="0"/>
                  <a:t>enddo</a:t>
                </a:r>
                <a:endParaRPr lang="fr-FR" dirty="0" smtClean="0"/>
              </a:p>
              <a:p>
                <a:endParaRPr lang="fr-FR" dirty="0" smtClean="0"/>
              </a:p>
              <a:p>
                <a:r>
                  <a:rPr lang="fr-FR" dirty="0"/>
                  <a:t>	</a:t>
                </a:r>
                <a:endParaRPr lang="fr-FR" dirty="0" smtClean="0"/>
              </a:p>
              <a:p>
                <a:r>
                  <a:rPr lang="fr-FR" dirty="0"/>
                  <a:t>	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86726" name="ZoneTexte 2867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204864"/>
                <a:ext cx="7848674" cy="5078313"/>
              </a:xfrm>
              <a:prstGeom prst="rect">
                <a:avLst/>
              </a:prstGeom>
              <a:blipFill rotWithShape="1">
                <a:blip r:embed="rId7"/>
                <a:stretch>
                  <a:fillRect l="-699" t="-6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27" name="ZoneTexte 286726"/>
          <p:cNvSpPr txBox="1"/>
          <p:nvPr/>
        </p:nvSpPr>
        <p:spPr>
          <a:xfrm>
            <a:off x="7153040" y="213584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</a:t>
            </a:r>
            <a:r>
              <a:rPr lang="fr-FR" dirty="0" err="1" smtClean="0"/>
              <a:t>quation</a:t>
            </a:r>
            <a:r>
              <a:rPr lang="fr-FR" dirty="0" smtClean="0"/>
              <a:t> (1)</a:t>
            </a:r>
            <a:endParaRPr lang="fr-FR" dirty="0"/>
          </a:p>
        </p:txBody>
      </p:sp>
      <p:cxnSp>
        <p:nvCxnSpPr>
          <p:cNvPr id="286729" name="Connecteur droit avec flèche 286728"/>
          <p:cNvCxnSpPr>
            <a:stCxn id="286727" idx="1"/>
          </p:cNvCxnSpPr>
          <p:nvPr/>
        </p:nvCxnSpPr>
        <p:spPr>
          <a:xfrm flipH="1" flipV="1">
            <a:off x="6876256" y="2028443"/>
            <a:ext cx="276784" cy="2920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30" name="ZoneTexte 286729"/>
          <p:cNvSpPr txBox="1"/>
          <p:nvPr/>
        </p:nvSpPr>
        <p:spPr>
          <a:xfrm>
            <a:off x="179512" y="213285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286731" name="ZoneTexte 286730"/>
          <p:cNvSpPr txBox="1"/>
          <p:nvPr/>
        </p:nvSpPr>
        <p:spPr>
          <a:xfrm>
            <a:off x="874331" y="29969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</a:t>
            </a:r>
            <a:endParaRPr lang="fr-FR" dirty="0"/>
          </a:p>
        </p:txBody>
      </p:sp>
      <p:sp>
        <p:nvSpPr>
          <p:cNvPr id="286732" name="ZoneTexte 286731"/>
          <p:cNvSpPr txBox="1"/>
          <p:nvPr/>
        </p:nvSpPr>
        <p:spPr>
          <a:xfrm>
            <a:off x="1979712" y="13407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286733" name="ZoneTexte 286732"/>
          <p:cNvSpPr txBox="1"/>
          <p:nvPr/>
        </p:nvSpPr>
        <p:spPr>
          <a:xfrm>
            <a:off x="186248" y="4744020"/>
            <a:ext cx="2205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We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provide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always</a:t>
            </a:r>
            <a:r>
              <a:rPr lang="fr-FR" dirty="0" smtClean="0">
                <a:solidFill>
                  <a:srgbClr val="FF0000"/>
                </a:solidFill>
              </a:rPr>
              <a:t>  a value if A and/or B have a value</a:t>
            </a:r>
          </a:p>
          <a:p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       # ray </a:t>
            </a:r>
            <a:r>
              <a:rPr lang="fr-FR" dirty="0" err="1" smtClean="0">
                <a:solidFill>
                  <a:srgbClr val="FF0000"/>
                </a:solidFill>
              </a:rPr>
              <a:t>tracing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4769" y="-171400"/>
            <a:ext cx="8375650" cy="1276351"/>
          </a:xfrm>
        </p:spPr>
        <p:txBody>
          <a:bodyPr/>
          <a:lstStyle/>
          <a:p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 smtClean="0"/>
              <a:t>sweeping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FSM</a:t>
            </a:r>
            <a:r>
              <a:rPr lang="fr-FR" dirty="0"/>
              <a:t>) </a:t>
            </a:r>
          </a:p>
        </p:txBody>
      </p:sp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107504" y="867847"/>
            <a:ext cx="11525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rgbClr val="FF0000"/>
                </a:solidFill>
              </a:rPr>
              <a:t>2D case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2" y="1586746"/>
            <a:ext cx="3503215" cy="340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427984" y="1340768"/>
                <a:ext cx="446449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Eight points stencil:</a:t>
                </a:r>
              </a:p>
              <a:p>
                <a:endParaRPr lang="fr-FR" dirty="0"/>
              </a:p>
              <a:p>
                <a:r>
                  <a:rPr lang="fr-FR" dirty="0" err="1" smtClean="0"/>
                  <a:t>From</a:t>
                </a:r>
                <a:r>
                  <a:rPr lang="fr-FR" dirty="0" smtClean="0"/>
                  <a:t> the possible </a:t>
                </a:r>
                <a:r>
                  <a:rPr lang="fr-FR" dirty="0" err="1" smtClean="0"/>
                  <a:t>eight</a:t>
                </a:r>
                <a:r>
                  <a:rPr lang="fr-FR" dirty="0" smtClean="0"/>
                  <a:t> values (if one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set), </a:t>
                </a:r>
                <a:r>
                  <a:rPr lang="fr-FR" dirty="0" err="1" smtClean="0"/>
                  <a:t>take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smallest</a:t>
                </a:r>
                <a:r>
                  <a:rPr lang="fr-FR" dirty="0" smtClean="0"/>
                  <a:t> one.</a:t>
                </a:r>
              </a:p>
              <a:p>
                <a:endParaRPr lang="fr-FR" dirty="0"/>
              </a:p>
              <a:p>
                <a:r>
                  <a:rPr lang="fr-FR" dirty="0" err="1" smtClean="0"/>
                  <a:t>Sweeping</a:t>
                </a:r>
                <a:r>
                  <a:rPr lang="fr-FR" dirty="0" smtClean="0"/>
                  <a:t> technique:</a:t>
                </a:r>
              </a:p>
              <a:p>
                <a:endParaRPr lang="fr-FR" dirty="0"/>
              </a:p>
              <a:p>
                <a:r>
                  <a:rPr lang="fr-FR" dirty="0" smtClean="0"/>
                  <a:t>Four </a:t>
                </a:r>
                <a:r>
                  <a:rPr lang="fr-FR" dirty="0" err="1" smtClean="0"/>
                  <a:t>sweeping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when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applying</a:t>
                </a:r>
                <a:r>
                  <a:rPr lang="fr-FR" dirty="0" smtClean="0"/>
                  <a:t> the stencil</a:t>
                </a:r>
              </a:p>
              <a:p>
                <a:endParaRPr lang="fr-FR" dirty="0"/>
              </a:p>
              <a:p>
                <a:r>
                  <a:rPr lang="fr-FR" dirty="0" err="1" smtClean="0"/>
                  <a:t>Sweep</a:t>
                </a:r>
                <a:r>
                  <a:rPr lang="fr-FR" dirty="0" smtClean="0"/>
                  <a:t>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=1,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,1</m:t>
                    </m:r>
                  </m:oMath>
                </a14:m>
                <a:r>
                  <a:rPr lang="fr-FR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=1,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</m:oMath>
                </a14:m>
                <a:endParaRPr lang="fr-FR" dirty="0" smtClean="0"/>
              </a:p>
              <a:p>
                <a:r>
                  <a:rPr lang="fr-FR" dirty="0" err="1"/>
                  <a:t>Sweep</a:t>
                </a:r>
                <a:r>
                  <a:rPr lang="fr-FR" dirty="0"/>
                  <a:t> </a:t>
                </a:r>
                <a:r>
                  <a:rPr lang="fr-FR" dirty="0" smtClean="0"/>
                  <a:t>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  <m:r>
                      <a:rPr lang="fr-FR" b="0" i="1" smtClean="0">
                        <a:latin typeface="Cambria Math"/>
                      </a:rPr>
                      <m:t>,−1</m:t>
                    </m:r>
                  </m:oMath>
                </a14:m>
                <a:r>
                  <a:rPr lang="fr-FR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=1,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</m:oMath>
                </a14:m>
                <a:endParaRPr lang="fr-FR" dirty="0"/>
              </a:p>
              <a:p>
                <a:r>
                  <a:rPr lang="fr-FR" dirty="0" err="1"/>
                  <a:t>Sweep</a:t>
                </a:r>
                <a:r>
                  <a:rPr lang="fr-FR" dirty="0"/>
                  <a:t> </a:t>
                </a:r>
                <a:r>
                  <a:rPr lang="fr-FR" dirty="0" smtClean="0"/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  <m:r>
                      <a:rPr lang="fr-FR" b="0" i="1" smtClean="0">
                        <a:latin typeface="Cambria Math"/>
                      </a:rPr>
                      <m:t>,−1</m:t>
                    </m:r>
                  </m:oMath>
                </a14:m>
                <a:r>
                  <a:rPr lang="fr-FR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  <m:r>
                      <a:rPr lang="fr-FR" b="0" i="1" smtClean="0">
                        <a:latin typeface="Cambria Math"/>
                      </a:rPr>
                      <m:t>,−1</m:t>
                    </m:r>
                  </m:oMath>
                </a14:m>
                <a:endParaRPr lang="fr-FR" b="0" dirty="0" smtClean="0"/>
              </a:p>
              <a:p>
                <a:r>
                  <a:rPr lang="fr-FR" dirty="0" err="1" smtClean="0"/>
                  <a:t>Sweep</a:t>
                </a:r>
                <a:r>
                  <a:rPr lang="fr-FR" dirty="0" smtClean="0"/>
                  <a:t>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1,</m:t>
                        </m:r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</m:t>
                    </m:r>
                  </m:oMath>
                </a14:m>
                <a:r>
                  <a:rPr lang="fr-FR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,1,−1</m:t>
                    </m:r>
                  </m:oMath>
                </a14:m>
                <a:endParaRPr lang="fr-FR" dirty="0"/>
              </a:p>
              <a:p>
                <a:endParaRPr lang="fr-FR" dirty="0" smtClean="0"/>
              </a:p>
              <a:p>
                <a:r>
                  <a:rPr lang="fr-FR" dirty="0" err="1" smtClean="0"/>
                  <a:t>Iteration</a:t>
                </a:r>
                <a:r>
                  <a:rPr lang="fr-FR" dirty="0" smtClean="0"/>
                  <a:t> over </a:t>
                </a:r>
                <a:r>
                  <a:rPr lang="fr-FR" dirty="0" err="1" smtClean="0"/>
                  <a:t>sweeps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until</a:t>
                </a:r>
                <a:r>
                  <a:rPr lang="fr-FR" dirty="0" smtClean="0"/>
                  <a:t> convergence</a:t>
                </a:r>
              </a:p>
              <a:p>
                <a:r>
                  <a:rPr lang="fr-FR" dirty="0" smtClean="0"/>
                  <a:t>(no more </a:t>
                </a:r>
                <a:r>
                  <a:rPr lang="fr-FR" dirty="0" err="1" smtClean="0"/>
                  <a:t>updating</a:t>
                </a:r>
                <a:r>
                  <a:rPr lang="fr-FR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endParaRPr lang="fr-FR" dirty="0" smtClean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340768"/>
                <a:ext cx="4464496" cy="5632311"/>
              </a:xfrm>
              <a:prstGeom prst="rect">
                <a:avLst/>
              </a:prstGeom>
              <a:blipFill rotWithShape="1">
                <a:blip r:embed="rId4"/>
                <a:stretch>
                  <a:fillRect l="-1091" t="-5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395536" y="5241974"/>
                <a:ext cx="35283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We </a:t>
                </a:r>
                <a:r>
                  <a:rPr lang="fr-FR" dirty="0" err="1" smtClean="0"/>
                  <a:t>need</a:t>
                </a:r>
                <a:r>
                  <a:rPr lang="fr-FR" dirty="0" smtClean="0"/>
                  <a:t> to setup a set of values </a:t>
                </a:r>
                <a:r>
                  <a:rPr lang="fr-FR" dirty="0" err="1" smtClean="0"/>
                  <a:t>which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fixed</a:t>
                </a:r>
                <a:r>
                  <a:rPr lang="fr-FR" dirty="0" smtClean="0"/>
                  <a:t>:</a:t>
                </a:r>
              </a:p>
              <a:p>
                <a:r>
                  <a:rPr lang="fr-FR" dirty="0" smtClean="0"/>
                  <a:t>at the source,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𝑇</m:t>
                    </m:r>
                    <m:r>
                      <a:rPr lang="fr-FR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fr-FR" dirty="0" smtClean="0"/>
                  <a:t>, for </a:t>
                </a:r>
                <a:r>
                  <a:rPr lang="fr-FR" dirty="0" err="1" smtClean="0"/>
                  <a:t>example</a:t>
                </a:r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241974"/>
                <a:ext cx="3528392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1554" t="-3311" r="-2591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55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0" y="-27384"/>
            <a:ext cx="6096000" cy="1143000"/>
          </a:xfrm>
        </p:spPr>
        <p:txBody>
          <a:bodyPr/>
          <a:lstStyle/>
          <a:p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iterations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096344" cy="3208820"/>
          </a:xfr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CAA2-4376-45BA-BAF0-695EE085367C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923928" y="1556792"/>
            <a:ext cx="4680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iterations</a:t>
            </a:r>
            <a:r>
              <a:rPr lang="fr-FR" dirty="0" smtClean="0"/>
              <a:t> </a:t>
            </a:r>
            <a:r>
              <a:rPr lang="fr-FR" dirty="0" err="1" smtClean="0"/>
              <a:t>depend</a:t>
            </a:r>
            <a:r>
              <a:rPr lang="fr-FR" dirty="0" smtClean="0"/>
              <a:t> on the medium structure: one must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aware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the </a:t>
            </a:r>
            <a:r>
              <a:rPr lang="fr-FR" dirty="0" err="1" smtClean="0"/>
              <a:t>characteristics</a:t>
            </a:r>
            <a:r>
              <a:rPr lang="fr-FR" dirty="0" smtClean="0"/>
              <a:t> of the </a:t>
            </a:r>
            <a:r>
              <a:rPr lang="fr-FR" dirty="0" err="1" smtClean="0"/>
              <a:t>hyperbolic</a:t>
            </a:r>
            <a:r>
              <a:rPr lang="fr-FR" dirty="0" smtClean="0"/>
              <a:t> system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sampled</a:t>
            </a:r>
            <a:r>
              <a:rPr lang="fr-FR" dirty="0" smtClean="0"/>
              <a:t> at least once by the </a:t>
            </a:r>
            <a:r>
              <a:rPr lang="fr-FR" dirty="0" err="1" smtClean="0"/>
              <a:t>sweeping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In </a:t>
            </a:r>
            <a:r>
              <a:rPr lang="fr-FR" dirty="0" err="1" smtClean="0"/>
              <a:t>seismics</a:t>
            </a:r>
            <a:r>
              <a:rPr lang="fr-FR" dirty="0" smtClean="0"/>
              <a:t> or </a:t>
            </a:r>
            <a:r>
              <a:rPr lang="fr-FR" dirty="0" err="1" smtClean="0"/>
              <a:t>seismology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less</a:t>
            </a:r>
            <a:r>
              <a:rPr lang="fr-FR" dirty="0" smtClean="0"/>
              <a:t> </a:t>
            </a:r>
            <a:r>
              <a:rPr lang="fr-FR" dirty="0" err="1" smtClean="0"/>
              <a:t>dramatic</a:t>
            </a:r>
            <a:r>
              <a:rPr lang="fr-FR" dirty="0" smtClean="0"/>
              <a:t> configuration </a:t>
            </a:r>
            <a:r>
              <a:rPr lang="fr-FR" dirty="0" err="1" smtClean="0"/>
              <a:t>than</a:t>
            </a:r>
            <a:r>
              <a:rPr lang="fr-FR" dirty="0" smtClean="0"/>
              <a:t> the one </a:t>
            </a:r>
            <a:r>
              <a:rPr lang="fr-FR" dirty="0" err="1" smtClean="0"/>
              <a:t>shown</a:t>
            </a:r>
            <a:r>
              <a:rPr lang="fr-FR" dirty="0" smtClean="0"/>
              <a:t> in </a:t>
            </a:r>
            <a:r>
              <a:rPr lang="fr-FR" dirty="0" err="1" smtClean="0"/>
              <a:t>this</a:t>
            </a:r>
            <a:r>
              <a:rPr lang="fr-FR" dirty="0" smtClean="0"/>
              <a:t> figure </a:t>
            </a:r>
          </a:p>
          <a:p>
            <a:endParaRPr lang="fr-FR" dirty="0"/>
          </a:p>
          <a:p>
            <a:r>
              <a:rPr lang="fr-FR" dirty="0" smtClean="0"/>
              <a:t>Few </a:t>
            </a:r>
            <a:r>
              <a:rPr lang="fr-FR" dirty="0" err="1" smtClean="0"/>
              <a:t>iterations</a:t>
            </a:r>
            <a:r>
              <a:rPr lang="fr-FR" dirty="0" smtClean="0"/>
              <a:t> are </a:t>
            </a:r>
            <a:r>
              <a:rPr lang="fr-FR" dirty="0" err="1" smtClean="0"/>
              <a:t>necessary</a:t>
            </a:r>
            <a:r>
              <a:rPr lang="fr-FR" dirty="0" smtClean="0"/>
              <a:t> to </a:t>
            </a:r>
            <a:r>
              <a:rPr lang="fr-FR" dirty="0" err="1" smtClean="0"/>
              <a:t>achieve</a:t>
            </a:r>
            <a:r>
              <a:rPr lang="fr-FR" dirty="0" smtClean="0"/>
              <a:t> convergence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416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2591" y="-8964"/>
            <a:ext cx="6096000" cy="1143000"/>
          </a:xfrm>
        </p:spPr>
        <p:txBody>
          <a:bodyPr/>
          <a:lstStyle/>
          <a:p>
            <a:r>
              <a:rPr lang="fr-FR" dirty="0" smtClean="0"/>
              <a:t>2D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717033" y="5510271"/>
            <a:ext cx="7995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See</a:t>
            </a:r>
            <a:r>
              <a:rPr lang="fr-FR" dirty="0" smtClean="0"/>
              <a:t> Taillandier et al (1999) for an application to first-</a:t>
            </a:r>
            <a:r>
              <a:rPr lang="fr-FR" dirty="0" err="1" smtClean="0"/>
              <a:t>arrival</a:t>
            </a:r>
            <a:r>
              <a:rPr lang="fr-FR" dirty="0" smtClean="0"/>
              <a:t> time </a:t>
            </a:r>
            <a:r>
              <a:rPr lang="fr-FR" dirty="0" err="1" smtClean="0"/>
              <a:t>tomography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the adjoint formulation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767"/>
            <a:ext cx="7056784" cy="277311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516216" y="423249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Luo</a:t>
            </a:r>
            <a:r>
              <a:rPr lang="fr-FR" dirty="0" smtClean="0"/>
              <a:t> and Qian, 2008)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229" y="949370"/>
            <a:ext cx="469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</a:t>
            </a:r>
            <a:r>
              <a:rPr lang="fr-FR" dirty="0" err="1" smtClean="0"/>
              <a:t>smooth</a:t>
            </a:r>
            <a:r>
              <a:rPr lang="fr-FR" dirty="0" smtClean="0"/>
              <a:t> model </a:t>
            </a:r>
            <a:r>
              <a:rPr lang="fr-FR" dirty="0" err="1" smtClean="0"/>
              <a:t>constructed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Marmousi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5830558" y="694436"/>
            <a:ext cx="307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Wavefronts</a:t>
            </a:r>
            <a:r>
              <a:rPr lang="fr-FR" dirty="0" smtClean="0"/>
              <a:t> as </a:t>
            </a:r>
            <a:r>
              <a:rPr lang="fr-FR" dirty="0" err="1" smtClean="0"/>
              <a:t>deduced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travel</a:t>
            </a:r>
            <a:r>
              <a:rPr lang="fr-FR" dirty="0" smtClean="0"/>
              <a:t>-time computation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115616" y="4601822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solidFill>
                  <a:srgbClr val="FF0000"/>
                </a:solidFill>
              </a:rPr>
              <a:t>Only</a:t>
            </a:r>
            <a:r>
              <a:rPr lang="fr-FR" sz="2800" dirty="0" smtClean="0">
                <a:solidFill>
                  <a:srgbClr val="FF0000"/>
                </a:solidFill>
              </a:rPr>
              <a:t> first-</a:t>
            </a:r>
            <a:r>
              <a:rPr lang="fr-FR" sz="2800" dirty="0" err="1" smtClean="0">
                <a:solidFill>
                  <a:srgbClr val="FF0000"/>
                </a:solidFill>
              </a:rPr>
              <a:t>arrival</a:t>
            </a:r>
            <a:r>
              <a:rPr lang="fr-FR" sz="2800" dirty="0" smtClean="0">
                <a:solidFill>
                  <a:srgbClr val="FF0000"/>
                </a:solidFill>
              </a:rPr>
              <a:t> times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5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66" y="51053"/>
            <a:ext cx="6096000" cy="1143000"/>
          </a:xfrm>
        </p:spPr>
        <p:txBody>
          <a:bodyPr/>
          <a:lstStyle/>
          <a:p>
            <a:r>
              <a:rPr lang="fr-FR" dirty="0" smtClean="0"/>
              <a:t>3D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54</a:t>
            </a:fld>
            <a:endParaRPr lang="fr-FR"/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412776"/>
            <a:ext cx="8763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30713" y="1123971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Zhang, Zhao and Qian (2005)</a:t>
            </a:r>
            <a:endParaRPr lang="fr-FR" dirty="0"/>
          </a:p>
        </p:txBody>
      </p:sp>
      <p:pic>
        <p:nvPicPr>
          <p:cNvPr id="265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7" y="255393"/>
            <a:ext cx="3672408" cy="86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59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1143000"/>
          </a:xfrm>
        </p:spPr>
        <p:txBody>
          <a:bodyPr/>
          <a:lstStyle/>
          <a:p>
            <a:r>
              <a:rPr lang="fr-FR" dirty="0" smtClean="0"/>
              <a:t>Drawback: </a:t>
            </a:r>
            <a:r>
              <a:rPr lang="fr-FR" dirty="0" err="1" smtClean="0"/>
              <a:t>only</a:t>
            </a:r>
            <a:r>
              <a:rPr lang="fr-FR" dirty="0" smtClean="0"/>
              <a:t> first-</a:t>
            </a:r>
            <a:r>
              <a:rPr lang="fr-FR" dirty="0" err="1" smtClean="0"/>
              <a:t>arrival</a:t>
            </a:r>
            <a:r>
              <a:rPr lang="fr-FR" dirty="0" smtClean="0"/>
              <a:t> times!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55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87051" y="1772816"/>
            <a:ext cx="4859338" cy="3436938"/>
            <a:chOff x="0" y="3016251"/>
            <a:chExt cx="4859338" cy="3436938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95638"/>
              <a:ext cx="4859338" cy="3257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9388" y="3141663"/>
              <a:ext cx="203555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Time over the grid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3111501" y="3016251"/>
              <a:ext cx="59503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Ray</a:t>
              </a: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>
              <a:off x="2987677" y="3357563"/>
              <a:ext cx="360363" cy="576263"/>
            </a:xfrm>
            <a:prstGeom prst="line">
              <a:avLst/>
            </a:prstGeom>
            <a:noFill/>
            <a:ln w="9525">
              <a:solidFill>
                <a:srgbClr val="33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116015" y="3500438"/>
              <a:ext cx="503237" cy="4333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60615" y="1520362"/>
            <a:ext cx="3744416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fr-FR" dirty="0"/>
              <a:t>Once </a:t>
            </a:r>
            <a:r>
              <a:rPr lang="fr-FR" dirty="0" err="1"/>
              <a:t>traveltime</a:t>
            </a:r>
            <a:r>
              <a:rPr lang="fr-FR" dirty="0"/>
              <a:t> 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computed</a:t>
            </a:r>
            <a:r>
              <a:rPr lang="fr-FR" dirty="0"/>
              <a:t> over the </a:t>
            </a:r>
            <a:r>
              <a:rPr lang="fr-FR" dirty="0" err="1"/>
              <a:t>grid</a:t>
            </a:r>
            <a:r>
              <a:rPr lang="fr-FR" dirty="0"/>
              <a:t> for one source,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backtrace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gradient of 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point of the medium </a:t>
            </a:r>
            <a:r>
              <a:rPr lang="fr-FR" dirty="0" err="1"/>
              <a:t>towards</a:t>
            </a:r>
            <a:r>
              <a:rPr lang="fr-FR" dirty="0"/>
              <a:t> the source (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receiver</a:t>
            </a:r>
            <a:r>
              <a:rPr lang="fr-FR" dirty="0"/>
              <a:t>)</a:t>
            </a:r>
          </a:p>
          <a:p>
            <a:pPr>
              <a:spcBef>
                <a:spcPct val="20000"/>
              </a:spcBef>
            </a:pPr>
            <a:endParaRPr lang="fr-FR" dirty="0"/>
          </a:p>
          <a:p>
            <a:pPr>
              <a:spcBef>
                <a:spcPct val="20000"/>
              </a:spcBef>
            </a:pPr>
            <a:r>
              <a:rPr lang="fr-FR" dirty="0"/>
              <a:t>The surface {MIN TIME}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convex</a:t>
            </a:r>
            <a:r>
              <a:rPr lang="fr-FR" dirty="0"/>
              <a:t> as time </a:t>
            </a:r>
            <a:r>
              <a:rPr lang="fr-FR" dirty="0" err="1"/>
              <a:t>increases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source : one solution !</a:t>
            </a:r>
          </a:p>
          <a:p>
            <a:pPr>
              <a:spcBef>
                <a:spcPct val="20000"/>
              </a:spcBef>
            </a:pPr>
            <a:endParaRPr lang="fr-FR" dirty="0" smtClean="0"/>
          </a:p>
          <a:p>
            <a:pPr algn="ct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</a:rPr>
              <a:t>Back to inversion </a:t>
            </a:r>
            <a:r>
              <a:rPr lang="fr-FR" dirty="0" err="1" smtClean="0">
                <a:solidFill>
                  <a:srgbClr val="FF0000"/>
                </a:solidFill>
              </a:rPr>
              <a:t>through</a:t>
            </a:r>
            <a:r>
              <a:rPr lang="fr-FR" dirty="0" smtClean="0">
                <a:solidFill>
                  <a:srgbClr val="FF0000"/>
                </a:solidFill>
              </a:rPr>
              <a:t> rays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80864" y="1018213"/>
            <a:ext cx="861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usefuf</a:t>
            </a:r>
            <a:r>
              <a:rPr lang="fr-FR" dirty="0" smtClean="0"/>
              <a:t> to back-</a:t>
            </a:r>
            <a:r>
              <a:rPr lang="fr-FR" dirty="0" err="1" smtClean="0"/>
              <a:t>raytracing</a:t>
            </a:r>
            <a:r>
              <a:rPr lang="fr-FR" dirty="0" smtClean="0"/>
              <a:t> once </a:t>
            </a:r>
            <a:r>
              <a:rPr lang="fr-FR" dirty="0" err="1" smtClean="0"/>
              <a:t>we</a:t>
            </a:r>
            <a:r>
              <a:rPr lang="fr-FR" dirty="0" smtClean="0"/>
              <a:t> know times: </a:t>
            </a:r>
            <a:r>
              <a:rPr lang="fr-FR" dirty="0" err="1" smtClean="0"/>
              <a:t>getting</a:t>
            </a:r>
            <a:r>
              <a:rPr lang="fr-FR" dirty="0" smtClean="0"/>
              <a:t> the </a:t>
            </a:r>
            <a:r>
              <a:rPr lang="fr-FR" dirty="0" err="1" smtClean="0">
                <a:solidFill>
                  <a:srgbClr val="FF0000"/>
                </a:solidFill>
              </a:rPr>
              <a:t>Jacobian</a:t>
            </a:r>
            <a:r>
              <a:rPr lang="fr-FR" dirty="0" smtClean="0">
                <a:solidFill>
                  <a:srgbClr val="FF0000"/>
                </a:solidFill>
              </a:rPr>
              <a:t> matrix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40292" y="5661248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Could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we</a:t>
            </a:r>
            <a:r>
              <a:rPr lang="fr-FR" dirty="0" smtClean="0">
                <a:solidFill>
                  <a:srgbClr val="FF0000"/>
                </a:solidFill>
              </a:rPr>
              <a:t> do </a:t>
            </a:r>
            <a:r>
              <a:rPr lang="fr-FR" dirty="0" err="1" smtClean="0">
                <a:solidFill>
                  <a:srgbClr val="FF0000"/>
                </a:solidFill>
              </a:rPr>
              <a:t>better</a:t>
            </a:r>
            <a:r>
              <a:rPr lang="fr-FR" dirty="0" smtClean="0">
                <a:solidFill>
                  <a:srgbClr val="FF0000"/>
                </a:solidFill>
              </a:rPr>
              <a:t>: multi-</a:t>
            </a:r>
            <a:r>
              <a:rPr lang="fr-FR" dirty="0" err="1" smtClean="0">
                <a:solidFill>
                  <a:srgbClr val="FF0000"/>
                </a:solidFill>
              </a:rPr>
              <a:t>arrival</a:t>
            </a:r>
            <a:r>
              <a:rPr lang="fr-FR" dirty="0" smtClean="0">
                <a:solidFill>
                  <a:srgbClr val="FF0000"/>
                </a:solidFill>
              </a:rPr>
              <a:t> times and amplitudes?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56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697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2673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57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229725" cy="67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861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58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86875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371703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Runbord</a:t>
            </a:r>
            <a:r>
              <a:rPr lang="fr-FR" dirty="0" smtClean="0"/>
              <a:t>, 2007)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3699909" y="3865215"/>
            <a:ext cx="188705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9900" dirty="0" smtClean="0">
                <a:solidFill>
                  <a:srgbClr val="FF0000"/>
                </a:solidFill>
              </a:rPr>
              <a:t>X</a:t>
            </a:r>
            <a:endParaRPr lang="en-US" sz="19900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9552" y="3861048"/>
            <a:ext cx="188705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9900" dirty="0" smtClean="0">
                <a:solidFill>
                  <a:srgbClr val="FF0000"/>
                </a:solidFill>
              </a:rPr>
              <a:t>X</a:t>
            </a:r>
            <a:endParaRPr lang="en-US" sz="19900" dirty="0">
              <a:solidFill>
                <a:srgbClr val="FF0000"/>
              </a:solidFill>
            </a:endParaRPr>
          </a:p>
        </p:txBody>
      </p:sp>
      <p:sp>
        <p:nvSpPr>
          <p:cNvPr id="9" name="Flèche droite 8"/>
          <p:cNvSpPr/>
          <p:nvPr/>
        </p:nvSpPr>
        <p:spPr>
          <a:xfrm rot="6905470">
            <a:off x="8314434" y="3329941"/>
            <a:ext cx="93610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37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012" y="0"/>
            <a:ext cx="8280400" cy="1143000"/>
          </a:xfrm>
        </p:spPr>
        <p:txBody>
          <a:bodyPr/>
          <a:lstStyle/>
          <a:p>
            <a:r>
              <a:rPr lang="fr-FR" dirty="0"/>
              <a:t>Time </a:t>
            </a:r>
            <a:r>
              <a:rPr lang="fr-FR" dirty="0" err="1"/>
              <a:t>error</a:t>
            </a:r>
            <a:r>
              <a:rPr lang="fr-FR" dirty="0"/>
              <a:t> over the </a:t>
            </a:r>
            <a:r>
              <a:rPr lang="fr-FR" dirty="0" err="1"/>
              <a:t>grid</a:t>
            </a:r>
            <a:r>
              <a:rPr lang="fr-FR" dirty="0"/>
              <a:t> (0)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196752"/>
            <a:ext cx="8712200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2484438" y="4989513"/>
            <a:ext cx="3960812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NOT THE SAME COLOR SCALE (factor 100)</a:t>
            </a:r>
          </a:p>
          <a:p>
            <a:pPr algn="ctr">
              <a:spcBef>
                <a:spcPct val="50000"/>
              </a:spcBef>
            </a:pPr>
            <a:r>
              <a:rPr lang="fr-FR" dirty="0" err="1"/>
              <a:t>Coarser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 for computation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395536" y="4562477"/>
            <a:ext cx="283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FMM times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4392613" y="4573589"/>
            <a:ext cx="4794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 err="1"/>
              <a:t>Errors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rays </a:t>
            </a:r>
            <a:r>
              <a:rPr lang="fr-FR" dirty="0" err="1"/>
              <a:t>deduced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FMM times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020272" cy="1143000"/>
          </a:xfrm>
        </p:spPr>
        <p:txBody>
          <a:bodyPr/>
          <a:lstStyle/>
          <a:p>
            <a:r>
              <a:rPr lang="fr-FR" dirty="0" smtClean="0"/>
              <a:t>FWI: </a:t>
            </a:r>
            <a:r>
              <a:rPr lang="fr-FR" dirty="0" err="1" smtClean="0"/>
              <a:t>Ray+Born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908720"/>
            <a:ext cx="8424936" cy="4608512"/>
          </a:xfrm>
        </p:spPr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Ray </a:t>
            </a:r>
            <a:r>
              <a:rPr lang="fr-FR" dirty="0" err="1" smtClean="0">
                <a:solidFill>
                  <a:srgbClr val="FF0000"/>
                </a:solidFill>
              </a:rPr>
              <a:t>tracing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efficient </a:t>
            </a:r>
            <a:r>
              <a:rPr lang="fr-FR" dirty="0" err="1" smtClean="0"/>
              <a:t>only</a:t>
            </a:r>
            <a:r>
              <a:rPr lang="fr-FR" dirty="0" smtClean="0"/>
              <a:t> in </a:t>
            </a:r>
            <a:r>
              <a:rPr lang="fr-FR" dirty="0" err="1" smtClean="0">
                <a:solidFill>
                  <a:srgbClr val="FF0000"/>
                </a:solidFill>
              </a:rPr>
              <a:t>smooth</a:t>
            </a:r>
            <a:r>
              <a:rPr lang="fr-FR" dirty="0" smtClean="0"/>
              <a:t> media</a:t>
            </a:r>
          </a:p>
          <a:p>
            <a:r>
              <a:rPr lang="fr-FR" dirty="0" err="1" smtClean="0">
                <a:solidFill>
                  <a:srgbClr val="FF0000"/>
                </a:solidFill>
              </a:rPr>
              <a:t>Updating</a:t>
            </a:r>
            <a:r>
              <a:rPr lang="fr-FR" dirty="0" smtClean="0"/>
              <a:t> the </a:t>
            </a:r>
            <a:r>
              <a:rPr lang="fr-FR" dirty="0" err="1" smtClean="0"/>
              <a:t>velocity</a:t>
            </a:r>
            <a:r>
              <a:rPr lang="fr-FR" dirty="0" smtClean="0"/>
              <a:t> structure </a:t>
            </a: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dirty="0" err="1" smtClean="0"/>
              <a:t>iterations</a:t>
            </a:r>
            <a:r>
              <a:rPr lang="fr-FR" dirty="0" smtClean="0"/>
              <a:t> </a:t>
            </a:r>
            <a:r>
              <a:rPr lang="fr-FR" dirty="0" err="1" smtClean="0"/>
              <a:t>induces</a:t>
            </a:r>
            <a:r>
              <a:rPr lang="fr-FR" dirty="0" smtClean="0"/>
              <a:t> a </a:t>
            </a:r>
            <a:r>
              <a:rPr lang="fr-FR" dirty="0" err="1" smtClean="0">
                <a:solidFill>
                  <a:srgbClr val="FF0000"/>
                </a:solidFill>
              </a:rPr>
              <a:t>dramatic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increasing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complexity</a:t>
            </a:r>
            <a:r>
              <a:rPr lang="fr-FR" dirty="0" smtClean="0"/>
              <a:t> in ray </a:t>
            </a:r>
            <a:r>
              <a:rPr lang="fr-FR" dirty="0" err="1" smtClean="0"/>
              <a:t>tracing</a:t>
            </a:r>
            <a:r>
              <a:rPr lang="fr-FR" dirty="0" smtClean="0"/>
              <a:t>: people </a:t>
            </a:r>
            <a:r>
              <a:rPr lang="fr-FR" dirty="0" err="1" smtClean="0"/>
              <a:t>stays</a:t>
            </a:r>
            <a:r>
              <a:rPr lang="fr-FR" dirty="0" smtClean="0"/>
              <a:t> </a:t>
            </a:r>
            <a:r>
              <a:rPr lang="fr-FR" dirty="0" err="1" smtClean="0"/>
              <a:t>often</a:t>
            </a:r>
            <a:r>
              <a:rPr lang="fr-FR" dirty="0" smtClean="0"/>
              <a:t> (</a:t>
            </a:r>
            <a:r>
              <a:rPr lang="fr-FR" dirty="0" err="1" smtClean="0"/>
              <a:t>always</a:t>
            </a:r>
            <a:r>
              <a:rPr lang="fr-FR" dirty="0" smtClean="0"/>
              <a:t>)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smtClean="0">
                <a:solidFill>
                  <a:srgbClr val="FF0000"/>
                </a:solidFill>
              </a:rPr>
              <a:t>initial ray </a:t>
            </a:r>
            <a:r>
              <a:rPr lang="fr-FR" dirty="0" err="1" smtClean="0">
                <a:solidFill>
                  <a:srgbClr val="FF0000"/>
                </a:solidFill>
              </a:rPr>
              <a:t>tracing</a:t>
            </a:r>
            <a:r>
              <a:rPr lang="fr-FR" dirty="0" smtClean="0">
                <a:solidFill>
                  <a:srgbClr val="FF0000"/>
                </a:solidFill>
              </a:rPr>
              <a:t> once </a:t>
            </a:r>
            <a:r>
              <a:rPr lang="fr-FR" dirty="0" err="1" smtClean="0">
                <a:solidFill>
                  <a:srgbClr val="FF0000"/>
                </a:solidFill>
              </a:rPr>
              <a:t>done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(Background </a:t>
            </a:r>
            <a:r>
              <a:rPr lang="fr-FR" dirty="0" err="1" smtClean="0"/>
              <a:t>model~Born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Asymptotic</a:t>
            </a:r>
            <a:r>
              <a:rPr lang="fr-FR" dirty="0" smtClean="0"/>
              <a:t> </a:t>
            </a:r>
            <a:r>
              <a:rPr lang="fr-FR" dirty="0" err="1" smtClean="0"/>
              <a:t>theory</a:t>
            </a:r>
            <a:r>
              <a:rPr lang="fr-FR" dirty="0" smtClean="0"/>
              <a:t> (or high </a:t>
            </a:r>
            <a:r>
              <a:rPr lang="fr-FR" dirty="0" err="1" smtClean="0"/>
              <a:t>frequency</a:t>
            </a:r>
            <a:r>
              <a:rPr lang="fr-FR" dirty="0" smtClean="0"/>
              <a:t> approximation) </a:t>
            </a:r>
            <a:r>
              <a:rPr lang="fr-FR" dirty="0" err="1" smtClean="0"/>
              <a:t>introduces</a:t>
            </a:r>
            <a:r>
              <a:rPr lang="fr-FR" dirty="0" smtClean="0"/>
              <a:t> a </a:t>
            </a:r>
            <a:r>
              <a:rPr lang="fr-FR" dirty="0" err="1" smtClean="0"/>
              <a:t>complexity</a:t>
            </a:r>
            <a:r>
              <a:rPr lang="fr-FR" dirty="0" smtClean="0"/>
              <a:t> in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finite</a:t>
            </a:r>
            <a:r>
              <a:rPr lang="fr-FR" dirty="0" smtClean="0"/>
              <a:t> </a:t>
            </a:r>
            <a:r>
              <a:rPr lang="fr-FR" dirty="0" err="1" smtClean="0"/>
              <a:t>frequency</a:t>
            </a:r>
            <a:r>
              <a:rPr lang="fr-FR" dirty="0" smtClean="0"/>
              <a:t> </a:t>
            </a:r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wave</a:t>
            </a:r>
            <a:r>
              <a:rPr lang="fr-FR" dirty="0" smtClean="0"/>
              <a:t> propagation : </a:t>
            </a:r>
            <a:r>
              <a:rPr lang="fr-FR" dirty="0" smtClean="0">
                <a:solidFill>
                  <a:srgbClr val="FF0000"/>
                </a:solidFill>
              </a:rPr>
              <a:t>all </a:t>
            </a:r>
            <a:r>
              <a:rPr lang="fr-FR" dirty="0" err="1" smtClean="0">
                <a:solidFill>
                  <a:srgbClr val="FF0000"/>
                </a:solidFill>
              </a:rPr>
              <a:t>scales</a:t>
            </a:r>
            <a:r>
              <a:rPr lang="fr-FR" dirty="0" smtClean="0"/>
              <a:t> are </a:t>
            </a:r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they</a:t>
            </a:r>
            <a:r>
              <a:rPr lang="fr-FR" dirty="0" smtClean="0"/>
              <a:t> are not </a:t>
            </a:r>
            <a:r>
              <a:rPr lang="fr-FR" dirty="0" err="1" smtClean="0"/>
              <a:t>present</a:t>
            </a:r>
            <a:r>
              <a:rPr lang="fr-FR" dirty="0" smtClean="0"/>
              <a:t> in the </a:t>
            </a:r>
            <a:r>
              <a:rPr lang="fr-FR" dirty="0" err="1" smtClean="0"/>
              <a:t>seismic</a:t>
            </a:r>
            <a:r>
              <a:rPr lang="fr-FR" dirty="0" smtClean="0"/>
              <a:t> data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39552" y="5624373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 </a:t>
            </a:r>
            <a:r>
              <a:rPr lang="fr-FR" dirty="0" err="1" smtClean="0"/>
              <a:t>fluid</a:t>
            </a:r>
            <a:r>
              <a:rPr lang="fr-FR" dirty="0" smtClean="0"/>
              <a:t> </a:t>
            </a:r>
            <a:r>
              <a:rPr lang="fr-FR" dirty="0" err="1" smtClean="0"/>
              <a:t>mechanism</a:t>
            </a:r>
            <a:r>
              <a:rPr lang="fr-FR" dirty="0" smtClean="0"/>
              <a:t>: 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</a:t>
            </a:r>
            <a:r>
              <a:rPr lang="fr-FR" dirty="0" err="1" smtClean="0"/>
              <a:t>physics</a:t>
            </a:r>
            <a:r>
              <a:rPr lang="fr-FR" dirty="0" smtClean="0"/>
              <a:t> </a:t>
            </a:r>
            <a:r>
              <a:rPr lang="fr-FR" dirty="0" err="1" smtClean="0"/>
              <a:t>below</a:t>
            </a:r>
            <a:r>
              <a:rPr lang="fr-FR" dirty="0" smtClean="0"/>
              <a:t> a </a:t>
            </a:r>
            <a:r>
              <a:rPr lang="fr-FR" dirty="0" err="1" smtClean="0"/>
              <a:t>given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parametrized</a:t>
            </a:r>
            <a:r>
              <a:rPr lang="fr-FR" dirty="0" smtClean="0"/>
              <a:t> (</a:t>
            </a:r>
            <a:r>
              <a:rPr lang="fr-FR" dirty="0" err="1" smtClean="0"/>
              <a:t>upscaled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30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" y="0"/>
            <a:ext cx="8171234" cy="1143000"/>
          </a:xfrm>
        </p:spPr>
        <p:txBody>
          <a:bodyPr/>
          <a:lstStyle/>
          <a:p>
            <a:r>
              <a:rPr lang="fr-FR" dirty="0"/>
              <a:t>Conclusion </a:t>
            </a:r>
            <a:r>
              <a:rPr lang="fr-FR" dirty="0" smtClean="0"/>
              <a:t>Rays and </a:t>
            </a:r>
            <a:r>
              <a:rPr lang="fr-FR" dirty="0" err="1" smtClean="0"/>
              <a:t>Waves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052736"/>
            <a:ext cx="8064896" cy="525658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sz="2400" dirty="0" err="1" smtClean="0"/>
              <a:t>Geometrical</a:t>
            </a:r>
            <a:r>
              <a:rPr lang="fr-FR" sz="2400" dirty="0" smtClean="0"/>
              <a:t> </a:t>
            </a:r>
            <a:r>
              <a:rPr lang="fr-FR" sz="2400" dirty="0" err="1" smtClean="0"/>
              <a:t>optics</a:t>
            </a:r>
            <a:r>
              <a:rPr lang="fr-FR" sz="2400" dirty="0" smtClean="0"/>
              <a:t>: ODE versus PDE</a:t>
            </a:r>
          </a:p>
          <a:p>
            <a:pPr lvl="1">
              <a:lnSpc>
                <a:spcPct val="90000"/>
              </a:lnSpc>
            </a:pPr>
            <a:r>
              <a:rPr lang="fr-FR" sz="2400" dirty="0" err="1" smtClean="0"/>
              <a:t>Choose</a:t>
            </a:r>
            <a:r>
              <a:rPr lang="fr-FR" sz="2400" dirty="0" smtClean="0"/>
              <a:t> PDE </a:t>
            </a:r>
            <a:r>
              <a:rPr lang="fr-FR" sz="2400" dirty="0" err="1" smtClean="0"/>
              <a:t>when</a:t>
            </a:r>
            <a:r>
              <a:rPr lang="fr-FR" sz="2400" dirty="0" smtClean="0"/>
              <a:t> possible !</a:t>
            </a:r>
          </a:p>
          <a:p>
            <a:pPr lvl="1">
              <a:lnSpc>
                <a:spcPct val="90000"/>
              </a:lnSpc>
            </a:pPr>
            <a:endParaRPr lang="fr-FR" sz="2400" dirty="0" smtClean="0"/>
          </a:p>
          <a:p>
            <a:pPr>
              <a:lnSpc>
                <a:spcPct val="90000"/>
              </a:lnSpc>
            </a:pPr>
            <a:r>
              <a:rPr lang="fr-FR" sz="2400" dirty="0" smtClean="0"/>
              <a:t>ODE: </a:t>
            </a:r>
            <a:r>
              <a:rPr lang="fr-FR" sz="2400" dirty="0" err="1" smtClean="0"/>
              <a:t>tracing</a:t>
            </a:r>
            <a:r>
              <a:rPr lang="fr-FR" sz="2400" dirty="0" smtClean="0"/>
              <a:t> one (</a:t>
            </a:r>
            <a:r>
              <a:rPr lang="fr-FR" sz="2400" dirty="0" err="1" smtClean="0"/>
              <a:t>paraxial</a:t>
            </a:r>
            <a:r>
              <a:rPr lang="fr-FR" sz="2400" dirty="0" smtClean="0"/>
              <a:t>) ray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fast</a:t>
            </a:r>
            <a:endParaRPr lang="fr-FR" sz="2400" dirty="0" smtClean="0"/>
          </a:p>
          <a:p>
            <a:pPr lvl="1">
              <a:lnSpc>
                <a:spcPct val="90000"/>
              </a:lnSpc>
            </a:pPr>
            <a:r>
              <a:rPr lang="fr-FR" sz="2400" dirty="0" err="1" smtClean="0"/>
              <a:t>Please</a:t>
            </a:r>
            <a:r>
              <a:rPr lang="fr-FR" sz="2400" dirty="0" smtClean="0"/>
              <a:t> trace </a:t>
            </a:r>
            <a:r>
              <a:rPr lang="fr-FR" sz="2400" dirty="0" err="1" smtClean="0"/>
              <a:t>paraxial</a:t>
            </a:r>
            <a:r>
              <a:rPr lang="fr-FR" sz="2400" dirty="0"/>
              <a:t> </a:t>
            </a:r>
            <a:r>
              <a:rPr lang="fr-FR" sz="2400" dirty="0" smtClean="0"/>
              <a:t>rays as </a:t>
            </a:r>
            <a:r>
              <a:rPr lang="fr-FR" sz="2400" dirty="0" err="1" smtClean="0"/>
              <a:t>incremental</a:t>
            </a:r>
            <a:r>
              <a:rPr lang="fr-FR" sz="2400" dirty="0" smtClean="0"/>
              <a:t> </a:t>
            </a:r>
            <a:r>
              <a:rPr lang="fr-FR" sz="2400" dirty="0" err="1" smtClean="0"/>
              <a:t>cost</a:t>
            </a:r>
            <a:endParaRPr lang="fr-FR" sz="2400" dirty="0" smtClean="0"/>
          </a:p>
          <a:p>
            <a:pPr lvl="1">
              <a:lnSpc>
                <a:spcPct val="90000"/>
              </a:lnSpc>
            </a:pPr>
            <a:endParaRPr lang="fr-FR" sz="2400" dirty="0" smtClean="0"/>
          </a:p>
          <a:p>
            <a:pPr>
              <a:lnSpc>
                <a:spcPct val="90000"/>
              </a:lnSpc>
            </a:pPr>
            <a:r>
              <a:rPr lang="fr-FR" sz="2400" dirty="0" err="1"/>
              <a:t>Keep</a:t>
            </a:r>
            <a:r>
              <a:rPr lang="fr-FR" sz="2400" dirty="0"/>
              <a:t> </a:t>
            </a:r>
            <a:r>
              <a:rPr lang="fr-FR" sz="2400" dirty="0" err="1"/>
              <a:t>complexity</a:t>
            </a:r>
            <a:r>
              <a:rPr lang="fr-FR" sz="2400" dirty="0"/>
              <a:t> </a:t>
            </a:r>
            <a:r>
              <a:rPr lang="fr-FR" sz="2400" dirty="0" err="1"/>
              <a:t>low</a:t>
            </a:r>
            <a:r>
              <a:rPr lang="fr-FR" sz="2400" dirty="0"/>
              <a:t> </a:t>
            </a:r>
            <a:r>
              <a:rPr lang="fr-FR" sz="2400" dirty="0" smtClean="0"/>
              <a:t>(</a:t>
            </a:r>
            <a:r>
              <a:rPr lang="fr-FR" sz="2400" dirty="0" err="1" smtClean="0"/>
              <a:t>seismic</a:t>
            </a:r>
            <a:r>
              <a:rPr lang="fr-FR" sz="2400" dirty="0" smtClean="0"/>
              <a:t> </a:t>
            </a:r>
            <a:r>
              <a:rPr lang="fr-FR" sz="2400" dirty="0" err="1" smtClean="0"/>
              <a:t>waves</a:t>
            </a:r>
            <a:r>
              <a:rPr lang="fr-FR" sz="2400" dirty="0" smtClean="0"/>
              <a:t> are </a:t>
            </a:r>
            <a:r>
              <a:rPr lang="fr-FR" sz="2400" dirty="0" err="1"/>
              <a:t>finite</a:t>
            </a:r>
            <a:r>
              <a:rPr lang="fr-FR" sz="2400" dirty="0"/>
              <a:t> </a:t>
            </a:r>
            <a:r>
              <a:rPr lang="fr-FR" sz="2400" dirty="0" err="1" smtClean="0"/>
              <a:t>frequency</a:t>
            </a:r>
            <a:r>
              <a:rPr lang="fr-FR" sz="2400" dirty="0" smtClean="0"/>
              <a:t> </a:t>
            </a:r>
            <a:r>
              <a:rPr lang="fr-FR" sz="2400" dirty="0" err="1" smtClean="0"/>
              <a:t>waves</a:t>
            </a:r>
            <a:r>
              <a:rPr lang="fr-FR" sz="24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fr-FR" sz="2400" dirty="0" smtClean="0"/>
              <a:t>Do not </a:t>
            </a:r>
            <a:r>
              <a:rPr lang="fr-FR" sz="2400" dirty="0" err="1" smtClean="0"/>
              <a:t>drown</a:t>
            </a:r>
            <a:r>
              <a:rPr lang="fr-FR" sz="2400" dirty="0" smtClean="0"/>
              <a:t> </a:t>
            </a:r>
            <a:r>
              <a:rPr lang="fr-FR" sz="2400" dirty="0" err="1" smtClean="0"/>
              <a:t>yourself</a:t>
            </a:r>
            <a:r>
              <a:rPr lang="fr-FR" sz="2400" dirty="0" smtClean="0"/>
              <a:t> </a:t>
            </a:r>
            <a:r>
              <a:rPr lang="fr-FR" sz="2400" dirty="0" err="1" smtClean="0"/>
              <a:t>into</a:t>
            </a:r>
            <a:r>
              <a:rPr lang="fr-FR" sz="2400" dirty="0" smtClean="0"/>
              <a:t> the no-</a:t>
            </a:r>
            <a:r>
              <a:rPr lang="fr-FR" sz="2400" dirty="0" err="1" smtClean="0"/>
              <a:t>scale</a:t>
            </a:r>
            <a:r>
              <a:rPr lang="fr-FR" sz="2400" dirty="0" smtClean="0"/>
              <a:t> </a:t>
            </a:r>
            <a:r>
              <a:rPr lang="fr-FR" sz="2400" dirty="0" err="1" smtClean="0"/>
              <a:t>optical</a:t>
            </a:r>
            <a:r>
              <a:rPr lang="fr-FR" sz="2400" dirty="0" smtClean="0"/>
              <a:t> </a:t>
            </a:r>
            <a:r>
              <a:rPr lang="fr-FR" sz="2400" dirty="0" err="1" smtClean="0"/>
              <a:t>singularities</a:t>
            </a:r>
            <a:endParaRPr lang="fr-FR" sz="2400" dirty="0"/>
          </a:p>
          <a:p>
            <a:pPr lvl="1">
              <a:lnSpc>
                <a:spcPct val="90000"/>
              </a:lnSpc>
            </a:pPr>
            <a:endParaRPr lang="fr-FR" sz="2400" dirty="0" smtClean="0"/>
          </a:p>
          <a:p>
            <a:pPr>
              <a:lnSpc>
                <a:spcPct val="90000"/>
              </a:lnSpc>
            </a:pPr>
            <a:r>
              <a:rPr lang="fr-FR" sz="2400" dirty="0" smtClean="0"/>
              <a:t>Identification of rays </a:t>
            </a:r>
            <a:r>
              <a:rPr lang="fr-FR" sz="2400" dirty="0" err="1" smtClean="0"/>
              <a:t>is</a:t>
            </a:r>
            <a:r>
              <a:rPr lang="fr-FR" sz="2400" dirty="0" smtClean="0"/>
              <a:t> a key </a:t>
            </a:r>
            <a:r>
              <a:rPr lang="fr-FR" sz="2400" dirty="0" err="1" smtClean="0"/>
              <a:t>problem</a:t>
            </a:r>
            <a:endParaRPr lang="fr-FR" sz="2400" dirty="0" smtClean="0"/>
          </a:p>
          <a:p>
            <a:pPr lvl="1">
              <a:lnSpc>
                <a:spcPct val="90000"/>
              </a:lnSpc>
            </a:pPr>
            <a:r>
              <a:rPr lang="fr-FR" sz="2400" dirty="0" smtClean="0"/>
              <a:t>PDE </a:t>
            </a:r>
            <a:r>
              <a:rPr lang="fr-FR" sz="2400" dirty="0" err="1" smtClean="0"/>
              <a:t>seems</a:t>
            </a:r>
            <a:r>
              <a:rPr lang="fr-FR" sz="2400" dirty="0" smtClean="0"/>
              <a:t> to </a:t>
            </a:r>
            <a:r>
              <a:rPr lang="fr-FR" sz="2400" dirty="0" err="1" smtClean="0"/>
              <a:t>solve</a:t>
            </a:r>
            <a:r>
              <a:rPr lang="fr-FR" sz="2400" dirty="0" smtClean="0"/>
              <a:t> </a:t>
            </a:r>
            <a:r>
              <a:rPr lang="fr-FR" sz="2400" dirty="0" err="1" smtClean="0"/>
              <a:t>it</a:t>
            </a:r>
            <a:r>
              <a:rPr lang="fr-FR" sz="2400" dirty="0" smtClean="0"/>
              <a:t> </a:t>
            </a:r>
            <a:r>
              <a:rPr lang="fr-FR" sz="2400" dirty="0" err="1" smtClean="0"/>
              <a:t>explicitly</a:t>
            </a:r>
            <a:r>
              <a:rPr lang="fr-FR" sz="2400" dirty="0" smtClean="0"/>
              <a:t> !</a:t>
            </a:r>
            <a:endParaRPr lang="fr-FR" sz="24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88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" y="0"/>
            <a:ext cx="8171234" cy="1143000"/>
          </a:xfrm>
        </p:spPr>
        <p:txBody>
          <a:bodyPr/>
          <a:lstStyle/>
          <a:p>
            <a:r>
              <a:rPr lang="fr-FR" dirty="0" smtClean="0"/>
              <a:t>Perspectives Rays and </a:t>
            </a:r>
            <a:r>
              <a:rPr lang="fr-FR" dirty="0" err="1" smtClean="0"/>
              <a:t>Waves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196752"/>
            <a:ext cx="7345363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dirty="0" err="1" smtClean="0"/>
              <a:t>Fast</a:t>
            </a:r>
            <a:r>
              <a:rPr lang="fr-FR" dirty="0" smtClean="0"/>
              <a:t> </a:t>
            </a:r>
            <a:r>
              <a:rPr lang="fr-FR" dirty="0" err="1" smtClean="0"/>
              <a:t>sweeping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O(N) for </a:t>
            </a:r>
            <a:r>
              <a:rPr lang="fr-FR" dirty="0" err="1" smtClean="0"/>
              <a:t>travel</a:t>
            </a:r>
            <a:r>
              <a:rPr lang="fr-FR" dirty="0" smtClean="0"/>
              <a:t>-times and for amplitudes</a:t>
            </a:r>
          </a:p>
          <a:p>
            <a:pPr lvl="1">
              <a:lnSpc>
                <a:spcPct val="90000"/>
              </a:lnSpc>
            </a:pPr>
            <a:r>
              <a:rPr lang="fr-FR" dirty="0" smtClean="0"/>
              <a:t>Amplitude </a:t>
            </a:r>
            <a:r>
              <a:rPr lang="fr-FR" dirty="0" err="1" smtClean="0"/>
              <a:t>equations</a:t>
            </a:r>
            <a:r>
              <a:rPr lang="fr-FR" dirty="0"/>
              <a:t> </a:t>
            </a:r>
            <a:r>
              <a:rPr lang="fr-FR" dirty="0" smtClean="0"/>
              <a:t>have been </a:t>
            </a:r>
            <a:r>
              <a:rPr lang="fr-FR" dirty="0" err="1" smtClean="0"/>
              <a:t>designed</a:t>
            </a:r>
            <a:endParaRPr lang="fr-FR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fr-FR" dirty="0"/>
              <a:t>	</a:t>
            </a:r>
            <a:endParaRPr lang="fr-FR" dirty="0" smtClean="0"/>
          </a:p>
          <a:p>
            <a:pPr>
              <a:lnSpc>
                <a:spcPct val="90000"/>
              </a:lnSpc>
            </a:pPr>
            <a:r>
              <a:rPr lang="fr-FR" dirty="0" err="1" smtClean="0"/>
              <a:t>Finite</a:t>
            </a:r>
            <a:r>
              <a:rPr lang="fr-FR" dirty="0" smtClean="0"/>
              <a:t> </a:t>
            </a:r>
            <a:r>
              <a:rPr lang="fr-FR" dirty="0" err="1" smtClean="0"/>
              <a:t>element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put </a:t>
            </a:r>
            <a:r>
              <a:rPr lang="fr-FR" dirty="0" err="1" smtClean="0"/>
              <a:t>into</a:t>
            </a:r>
            <a:r>
              <a:rPr lang="fr-FR" dirty="0" smtClean="0"/>
              <a:t> the </a:t>
            </a:r>
            <a:r>
              <a:rPr lang="fr-FR" dirty="0" err="1" smtClean="0"/>
              <a:t>scene</a:t>
            </a:r>
            <a:endParaRPr lang="fr-FR" dirty="0" smtClean="0"/>
          </a:p>
          <a:p>
            <a:pPr lvl="1">
              <a:lnSpc>
                <a:spcPct val="90000"/>
              </a:lnSpc>
            </a:pPr>
            <a:r>
              <a:rPr lang="fr-FR" dirty="0" smtClean="0"/>
              <a:t>Stencils are </a:t>
            </a:r>
            <a:r>
              <a:rPr lang="fr-FR" dirty="0" err="1" smtClean="0"/>
              <a:t>moving</a:t>
            </a:r>
            <a:r>
              <a:rPr lang="fr-FR" dirty="0" smtClean="0"/>
              <a:t> to </a:t>
            </a:r>
            <a:r>
              <a:rPr lang="fr-FR" dirty="0" err="1" smtClean="0"/>
              <a:t>higher</a:t>
            </a:r>
            <a:r>
              <a:rPr lang="fr-FR" dirty="0" smtClean="0"/>
              <a:t> </a:t>
            </a:r>
            <a:r>
              <a:rPr lang="fr-FR" dirty="0" err="1" smtClean="0"/>
              <a:t>orders</a:t>
            </a:r>
            <a:r>
              <a:rPr lang="fr-FR" dirty="0" smtClean="0"/>
              <a:t> and h-</a:t>
            </a:r>
            <a:r>
              <a:rPr lang="fr-FR" dirty="0" err="1" smtClean="0"/>
              <a:t>adaptivity</a:t>
            </a:r>
            <a:endParaRPr lang="fr-FR" dirty="0" smtClean="0"/>
          </a:p>
          <a:p>
            <a:pPr lvl="1">
              <a:lnSpc>
                <a:spcPct val="90000"/>
              </a:lnSpc>
            </a:pPr>
            <a:endParaRPr lang="fr-FR" dirty="0" smtClean="0"/>
          </a:p>
          <a:p>
            <a:pPr>
              <a:lnSpc>
                <a:spcPct val="90000"/>
              </a:lnSpc>
            </a:pPr>
            <a:r>
              <a:rPr lang="fr-FR" dirty="0" err="1" smtClean="0"/>
              <a:t>Discontinuous</a:t>
            </a:r>
            <a:r>
              <a:rPr lang="fr-FR" dirty="0" smtClean="0"/>
              <a:t> </a:t>
            </a:r>
            <a:r>
              <a:rPr lang="fr-FR" dirty="0" err="1" smtClean="0"/>
              <a:t>Galerkin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endParaRPr lang="fr-FR" dirty="0"/>
          </a:p>
          <a:p>
            <a:pPr lvl="1">
              <a:lnSpc>
                <a:spcPct val="90000"/>
              </a:lnSpc>
            </a:pPr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the road to </a:t>
            </a:r>
            <a:r>
              <a:rPr lang="fr-FR" dirty="0" err="1" smtClean="0"/>
              <a:t>take</a:t>
            </a:r>
            <a:r>
              <a:rPr lang="fr-FR" dirty="0" smtClean="0"/>
              <a:t> for interface investigation in the frame of PDE.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76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17B1-45B6-4047-8EC8-D1809508A8EC}" type="slidenum">
              <a:rPr lang="fr-FR" smtClean="0">
                <a:solidFill>
                  <a:srgbClr val="009999"/>
                </a:solidFill>
              </a:rPr>
              <a:pPr/>
              <a:t>62</a:t>
            </a:fld>
            <a:endParaRPr lang="fr-FR">
              <a:solidFill>
                <a:srgbClr val="009999"/>
              </a:solidFill>
            </a:endParaRPr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9" y="3789040"/>
            <a:ext cx="8280400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2698" y="1125240"/>
            <a:ext cx="8640763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fr-FR" sz="4800" dirty="0" smtClean="0">
                <a:solidFill>
                  <a:srgbClr val="FF0066"/>
                </a:solidFill>
                <a:latin typeface="Times" charset="0"/>
              </a:rPr>
              <a:t>Inverse </a:t>
            </a:r>
            <a:r>
              <a:rPr lang="fr-FR" sz="4800" dirty="0" err="1" smtClean="0">
                <a:solidFill>
                  <a:srgbClr val="FF0066"/>
                </a:solidFill>
                <a:latin typeface="Times" charset="0"/>
              </a:rPr>
              <a:t>problem</a:t>
            </a:r>
            <a:endParaRPr lang="fr-FR" sz="4800" dirty="0">
              <a:solidFill>
                <a:srgbClr val="FF0066"/>
              </a:solidFill>
              <a:latin typeface="Times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82089" y="2775900"/>
            <a:ext cx="1918329" cy="461665"/>
          </a:xfrm>
          <a:prstGeom prst="rect">
            <a:avLst/>
          </a:prstGeom>
          <a:solidFill>
            <a:srgbClr val="66FF99">
              <a:alpha val="20000"/>
            </a:srgb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fr-FR" dirty="0"/>
              <a:t>Jean </a:t>
            </a:r>
            <a:r>
              <a:rPr lang="fr-FR" dirty="0" err="1" smtClean="0"/>
              <a:t>Virieux</a:t>
            </a:r>
            <a:endParaRPr lang="fr-FR" dirty="0" smtClean="0"/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732240" y="1574472"/>
            <a:ext cx="259238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fr-FR" dirty="0" err="1" smtClean="0"/>
              <a:t>Year</a:t>
            </a:r>
            <a:r>
              <a:rPr lang="fr-FR" dirty="0" smtClean="0"/>
              <a:t> 2015-2016</a:t>
            </a:r>
            <a:endParaRPr lang="fr-FR" dirty="0"/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56" y="2132856"/>
            <a:ext cx="1238250" cy="725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grpSp>
        <p:nvGrpSpPr>
          <p:cNvPr id="14" name="Group 1"/>
          <p:cNvGrpSpPr>
            <a:grpSpLocks/>
          </p:cNvGrpSpPr>
          <p:nvPr/>
        </p:nvGrpSpPr>
        <p:grpSpPr bwMode="auto">
          <a:xfrm>
            <a:off x="394844" y="109720"/>
            <a:ext cx="8435033" cy="654984"/>
            <a:chOff x="0" y="0"/>
            <a:chExt cx="10018" cy="905"/>
          </a:xfrm>
        </p:grpSpPr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0018" cy="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1325" y="37"/>
              <a:ext cx="4124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6216" y="34"/>
              <a:ext cx="3037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160" tIns="41760" rIns="83160" bIns="417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ヒラギノ角ゴ Pro W3"/>
                  <a:cs typeface="Arial" pitchFamily="34" charset="0"/>
                </a:rPr>
                <a:t>1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 Box 8"/>
            <p:cNvSpPr txBox="1">
              <a:spLocks noChangeArrowheads="1"/>
            </p:cNvSpPr>
            <p:nvPr/>
          </p:nvSpPr>
          <p:spPr bwMode="auto">
            <a:xfrm>
              <a:off x="1325" y="37"/>
              <a:ext cx="4124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"/>
              <a:ext cx="1707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" y="0"/>
              <a:ext cx="2059" cy="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" y="145"/>
              <a:ext cx="2275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" y="148"/>
              <a:ext cx="1406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3" name="Text Box 3"/>
            <p:cNvSpPr txBox="1">
              <a:spLocks noChangeArrowheads="1"/>
            </p:cNvSpPr>
            <p:nvPr/>
          </p:nvSpPr>
          <p:spPr bwMode="auto">
            <a:xfrm>
              <a:off x="6977" y="147"/>
              <a:ext cx="3037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160" tIns="41760" rIns="83160" bIns="417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" y="260"/>
              <a:ext cx="2152" cy="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25" name="ZoneTexte 24"/>
          <p:cNvSpPr txBox="1"/>
          <p:nvPr/>
        </p:nvSpPr>
        <p:spPr>
          <a:xfrm>
            <a:off x="609461" y="5600640"/>
            <a:ext cx="33864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Other</a:t>
            </a:r>
            <a:r>
              <a:rPr lang="fr-FR" dirty="0" smtClean="0"/>
              <a:t> inverse </a:t>
            </a:r>
            <a:r>
              <a:rPr lang="fr-FR" dirty="0" err="1" smtClean="0"/>
              <a:t>problems</a:t>
            </a:r>
            <a:r>
              <a:rPr lang="fr-FR" dirty="0"/>
              <a:t>?</a:t>
            </a:r>
            <a:endParaRPr lang="en-US" dirty="0"/>
          </a:p>
        </p:txBody>
      </p:sp>
      <p:sp>
        <p:nvSpPr>
          <p:cNvPr id="26" name="Espace réservé de la date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srgbClr val="009999"/>
                </a:solidFill>
              </a:rPr>
              <a:t>2-4 MAY 2016</a:t>
            </a:r>
            <a:endParaRPr lang="fr-FR">
              <a:solidFill>
                <a:srgbClr val="009999"/>
              </a:solidFill>
            </a:endParaRP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009999"/>
                </a:solidFill>
              </a:rPr>
              <a:t>SISPROBE</a:t>
            </a:r>
            <a:endParaRPr lang="fr-FR">
              <a:solidFill>
                <a:srgbClr val="009999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116964" y="2749418"/>
            <a:ext cx="405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Brossier (2013,2014)</a:t>
            </a:r>
          </a:p>
        </p:txBody>
      </p:sp>
    </p:spTree>
    <p:extLst>
      <p:ext uri="{BB962C8B-B14F-4D97-AF65-F5344CB8AC3E}">
        <p14:creationId xmlns:p14="http://schemas.microsoft.com/office/powerpoint/2010/main" val="80170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0" y="2780928"/>
            <a:ext cx="6096000" cy="1143000"/>
          </a:xfrm>
        </p:spPr>
        <p:txBody>
          <a:bodyPr/>
          <a:lstStyle/>
          <a:p>
            <a:r>
              <a:rPr lang="fr-FR" dirty="0" smtClean="0"/>
              <a:t>Few </a:t>
            </a:r>
            <a:r>
              <a:rPr lang="fr-FR" dirty="0" err="1" smtClean="0"/>
              <a:t>hints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6357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604" y="23529"/>
            <a:ext cx="6096000" cy="1143000"/>
          </a:xfrm>
        </p:spPr>
        <p:txBody>
          <a:bodyPr/>
          <a:lstStyle/>
          <a:p>
            <a:r>
              <a:rPr lang="fr-FR" dirty="0" smtClean="0"/>
              <a:t>Least-square </a:t>
            </a:r>
            <a:r>
              <a:rPr lang="fr-FR" dirty="0" err="1" smtClean="0"/>
              <a:t>method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7584" y="4293096"/>
            <a:ext cx="7992888" cy="180020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Sum</a:t>
            </a:r>
            <a:r>
              <a:rPr lang="fr-FR" dirty="0" smtClean="0"/>
              <a:t> of vertical distances </a:t>
            </a:r>
            <a:r>
              <a:rPr lang="fr-FR" dirty="0" err="1" smtClean="0"/>
              <a:t>between</a:t>
            </a:r>
            <a:r>
              <a:rPr lang="fr-FR" dirty="0" smtClean="0"/>
              <a:t> data points and </a:t>
            </a:r>
            <a:r>
              <a:rPr lang="fr-FR" dirty="0" err="1" smtClean="0"/>
              <a:t>expected</a:t>
            </a:r>
            <a:r>
              <a:rPr lang="fr-FR" dirty="0" smtClean="0"/>
              <a:t> y values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unknown</a:t>
            </a:r>
            <a:r>
              <a:rPr lang="fr-FR" dirty="0" smtClean="0"/>
              <a:t> line y=</a:t>
            </a:r>
            <a:r>
              <a:rPr lang="fr-FR" dirty="0" err="1" smtClean="0"/>
              <a:t>ax+b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minimum: </a:t>
            </a:r>
            <a:r>
              <a:rPr lang="fr-FR" dirty="0" err="1" smtClean="0"/>
              <a:t>find</a:t>
            </a:r>
            <a:r>
              <a:rPr lang="fr-FR" dirty="0" smtClean="0"/>
              <a:t> a and b?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>
                <a:solidFill>
                  <a:srgbClr val="009999"/>
                </a:solidFill>
              </a:rPr>
              <a:t>2-4 MAY 2016</a:t>
            </a:r>
            <a:endParaRPr lang="fr-FR">
              <a:solidFill>
                <a:srgbClr val="009999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009999"/>
                </a:solidFill>
              </a:rPr>
              <a:t>SISPROBE</a:t>
            </a:r>
            <a:endParaRPr lang="fr-FR">
              <a:solidFill>
                <a:srgbClr val="009999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17B1-45B6-4047-8EC8-D1809508A8EC}" type="slidenum">
              <a:rPr lang="fr-FR" smtClean="0">
                <a:solidFill>
                  <a:srgbClr val="009999"/>
                </a:solidFill>
              </a:rPr>
              <a:pPr/>
              <a:t>64</a:t>
            </a:fld>
            <a:endParaRPr lang="fr-FR">
              <a:solidFill>
                <a:srgbClr val="009999"/>
              </a:solidFill>
            </a:endParaRPr>
          </a:p>
        </p:txBody>
      </p:sp>
      <p:pic>
        <p:nvPicPr>
          <p:cNvPr id="467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88" y="1124744"/>
            <a:ext cx="88868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516216" y="76470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Excel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843808" y="57332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It </a:t>
            </a:r>
            <a:r>
              <a:rPr lang="fr-FR" sz="3200" dirty="0" err="1" smtClean="0">
                <a:solidFill>
                  <a:srgbClr val="FF0000"/>
                </a:solidFill>
              </a:rPr>
              <a:t>is</a:t>
            </a:r>
            <a:r>
              <a:rPr lang="fr-FR" sz="3200" dirty="0" smtClean="0">
                <a:solidFill>
                  <a:srgbClr val="FF0000"/>
                </a:solidFill>
              </a:rPr>
              <a:t> an inversion ….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319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11" y="188640"/>
            <a:ext cx="6096000" cy="1143000"/>
          </a:xfrm>
        </p:spPr>
        <p:txBody>
          <a:bodyPr/>
          <a:lstStyle/>
          <a:p>
            <a:r>
              <a:rPr lang="fr-FR" dirty="0" err="1" smtClean="0"/>
              <a:t>Occam’s</a:t>
            </a:r>
            <a:r>
              <a:rPr lang="fr-FR" dirty="0" smtClean="0"/>
              <a:t> </a:t>
            </a:r>
            <a:r>
              <a:rPr lang="fr-FR" dirty="0" err="1" smtClean="0"/>
              <a:t>razor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65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23528" y="1268760"/>
            <a:ext cx="63727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Do not use more </a:t>
            </a:r>
            <a:r>
              <a:rPr lang="fr-FR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complicated</a:t>
            </a:r>
            <a:r>
              <a:rPr lang="fr-FR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maths </a:t>
            </a:r>
            <a:r>
              <a:rPr lang="fr-FR" dirty="0" err="1" smtClean="0"/>
              <a:t>than</a:t>
            </a:r>
            <a:r>
              <a:rPr lang="fr-FR" dirty="0" smtClean="0"/>
              <a:t> the data </a:t>
            </a:r>
            <a:r>
              <a:rPr lang="fr-FR" dirty="0" err="1" smtClean="0"/>
              <a:t>deserves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Approximate</a:t>
            </a:r>
            <a:r>
              <a:rPr lang="fr-FR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the least </a:t>
            </a:r>
            <a:r>
              <a:rPr lang="fr-FR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constrained</a:t>
            </a:r>
            <a:r>
              <a:rPr lang="fr-FR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quantity</a:t>
            </a:r>
            <a:endParaRPr lang="fr-FR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endParaRPr lang="fr-FR" dirty="0"/>
          </a:p>
          <a:p>
            <a:r>
              <a:rPr lang="fr-FR" dirty="0" err="1" smtClean="0"/>
              <a:t>Given</a:t>
            </a:r>
            <a:r>
              <a:rPr lang="fr-FR" dirty="0" smtClean="0"/>
              <a:t>: data (</a:t>
            </a:r>
            <a:r>
              <a:rPr lang="fr-FR" dirty="0" err="1" smtClean="0"/>
              <a:t>observed</a:t>
            </a:r>
            <a:r>
              <a:rPr lang="fr-FR" dirty="0" smtClean="0"/>
              <a:t> and </a:t>
            </a:r>
            <a:r>
              <a:rPr lang="fr-FR" dirty="0" err="1" smtClean="0"/>
              <a:t>modeled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Assumed</a:t>
            </a:r>
            <a:r>
              <a:rPr lang="fr-FR" dirty="0" smtClean="0"/>
              <a:t>: </a:t>
            </a:r>
            <a:r>
              <a:rPr lang="fr-FR" dirty="0" err="1" smtClean="0"/>
              <a:t>wave</a:t>
            </a:r>
            <a:r>
              <a:rPr lang="fr-FR" dirty="0" smtClean="0"/>
              <a:t> propagation</a:t>
            </a:r>
          </a:p>
          <a:p>
            <a:r>
              <a:rPr lang="fr-FR" dirty="0" err="1" smtClean="0"/>
              <a:t>Unknown</a:t>
            </a:r>
            <a:r>
              <a:rPr lang="fr-FR" dirty="0" smtClean="0"/>
              <a:t>: </a:t>
            </a:r>
            <a:r>
              <a:rPr lang="fr-FR" dirty="0" err="1" smtClean="0"/>
              <a:t>Earth</a:t>
            </a:r>
            <a:r>
              <a:rPr lang="fr-FR" dirty="0" smtClean="0"/>
              <a:t> structure</a:t>
            </a:r>
          </a:p>
          <a:p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Occam’s</a:t>
            </a:r>
            <a:r>
              <a:rPr lang="fr-FR" dirty="0" smtClean="0"/>
              <a:t> </a:t>
            </a:r>
            <a:r>
              <a:rPr lang="fr-FR" dirty="0" err="1" smtClean="0"/>
              <a:t>Razor</a:t>
            </a:r>
            <a:r>
              <a:rPr lang="fr-FR" dirty="0" smtClean="0"/>
              <a:t>: </a:t>
            </a:r>
            <a:r>
              <a:rPr lang="fr-FR" dirty="0" err="1" smtClean="0"/>
              <a:t>parcimonious</a:t>
            </a:r>
            <a:r>
              <a:rPr lang="fr-FR" dirty="0" smtClean="0"/>
              <a:t> </a:t>
            </a:r>
            <a:r>
              <a:rPr lang="fr-FR" dirty="0" err="1" smtClean="0"/>
              <a:t>principle</a:t>
            </a:r>
            <a:endParaRPr lang="fr-FR" dirty="0" smtClean="0"/>
          </a:p>
          <a:p>
            <a:endParaRPr lang="fr-FR" dirty="0"/>
          </a:p>
          <a:p>
            <a:r>
              <a:rPr lang="fr-FR" i="1" dirty="0" err="1" smtClean="0">
                <a:solidFill>
                  <a:srgbClr val="00B050"/>
                </a:solidFill>
              </a:rPr>
              <a:t>When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you</a:t>
            </a:r>
            <a:r>
              <a:rPr lang="fr-FR" i="1" dirty="0" smtClean="0">
                <a:solidFill>
                  <a:srgbClr val="00B050"/>
                </a:solidFill>
              </a:rPr>
              <a:t> have </a:t>
            </a:r>
            <a:r>
              <a:rPr lang="fr-FR" i="1" dirty="0" err="1" smtClean="0">
                <a:solidFill>
                  <a:srgbClr val="00B050"/>
                </a:solidFill>
              </a:rPr>
              <a:t>many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explanations</a:t>
            </a:r>
            <a:r>
              <a:rPr lang="fr-FR" i="1" dirty="0" smtClean="0">
                <a:solidFill>
                  <a:srgbClr val="00B050"/>
                </a:solidFill>
              </a:rPr>
              <a:t> for </a:t>
            </a:r>
            <a:r>
              <a:rPr lang="fr-FR" i="1" dirty="0" err="1" smtClean="0">
                <a:solidFill>
                  <a:srgbClr val="00B050"/>
                </a:solidFill>
              </a:rPr>
              <a:t>predicting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exactly</a:t>
            </a:r>
            <a:r>
              <a:rPr lang="fr-FR" i="1" dirty="0" smtClean="0">
                <a:solidFill>
                  <a:srgbClr val="00B050"/>
                </a:solidFill>
              </a:rPr>
              <a:t> the </a:t>
            </a:r>
            <a:r>
              <a:rPr lang="fr-FR" i="1" dirty="0" err="1" smtClean="0">
                <a:solidFill>
                  <a:srgbClr val="00B050"/>
                </a:solidFill>
              </a:rPr>
              <a:t>same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quantities</a:t>
            </a:r>
            <a:r>
              <a:rPr lang="fr-FR" i="1" dirty="0" smtClean="0">
                <a:solidFill>
                  <a:srgbClr val="00B050"/>
                </a:solidFill>
              </a:rPr>
              <a:t> and </a:t>
            </a:r>
            <a:r>
              <a:rPr lang="fr-FR" i="1" dirty="0" err="1" smtClean="0">
                <a:solidFill>
                  <a:srgbClr val="00B050"/>
                </a:solidFill>
              </a:rPr>
              <a:t>that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there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is</a:t>
            </a:r>
            <a:r>
              <a:rPr lang="fr-FR" i="1" dirty="0" smtClean="0">
                <a:solidFill>
                  <a:srgbClr val="00B050"/>
                </a:solidFill>
              </a:rPr>
              <a:t> no </a:t>
            </a:r>
            <a:r>
              <a:rPr lang="fr-FR" i="1" dirty="0" err="1" smtClean="0">
                <a:solidFill>
                  <a:srgbClr val="00B050"/>
                </a:solidFill>
              </a:rPr>
              <a:t>way</a:t>
            </a:r>
            <a:r>
              <a:rPr lang="fr-FR" i="1" dirty="0" smtClean="0">
                <a:solidFill>
                  <a:srgbClr val="00B050"/>
                </a:solidFill>
              </a:rPr>
              <a:t> to </a:t>
            </a:r>
            <a:r>
              <a:rPr lang="fr-FR" i="1" dirty="0" err="1" smtClean="0">
                <a:solidFill>
                  <a:srgbClr val="00B050"/>
                </a:solidFill>
              </a:rPr>
              <a:t>distinguish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them</a:t>
            </a:r>
            <a:r>
              <a:rPr lang="fr-FR" i="1" dirty="0" smtClean="0">
                <a:solidFill>
                  <a:srgbClr val="00B050"/>
                </a:solidFill>
              </a:rPr>
              <a:t>, select the </a:t>
            </a:r>
            <a:r>
              <a:rPr lang="fr-FR" i="1" dirty="0" err="1" smtClean="0">
                <a:solidFill>
                  <a:srgbClr val="00B050"/>
                </a:solidFill>
              </a:rPr>
              <a:t>simplest</a:t>
            </a:r>
            <a:r>
              <a:rPr lang="fr-FR" i="1" dirty="0" smtClean="0">
                <a:solidFill>
                  <a:srgbClr val="00B050"/>
                </a:solidFill>
              </a:rPr>
              <a:t> one… </a:t>
            </a:r>
            <a:r>
              <a:rPr lang="fr-FR" i="1" dirty="0" err="1" smtClean="0">
                <a:solidFill>
                  <a:srgbClr val="00B050"/>
                </a:solidFill>
              </a:rPr>
              <a:t>until</a:t>
            </a:r>
            <a:r>
              <a:rPr lang="fr-FR" i="1" dirty="0" smtClean="0">
                <a:solidFill>
                  <a:srgbClr val="00B050"/>
                </a:solidFill>
              </a:rPr>
              <a:t> </a:t>
            </a:r>
            <a:r>
              <a:rPr lang="fr-FR" i="1" dirty="0" err="1" smtClean="0">
                <a:solidFill>
                  <a:srgbClr val="00B050"/>
                </a:solidFill>
              </a:rPr>
              <a:t>you</a:t>
            </a:r>
            <a:r>
              <a:rPr lang="fr-FR" i="1" dirty="0" smtClean="0">
                <a:solidFill>
                  <a:srgbClr val="00B050"/>
                </a:solidFill>
              </a:rPr>
              <a:t> end up </a:t>
            </a:r>
            <a:r>
              <a:rPr lang="fr-FR" i="1" dirty="0" err="1" smtClean="0">
                <a:solidFill>
                  <a:srgbClr val="00B050"/>
                </a:solidFill>
              </a:rPr>
              <a:t>with</a:t>
            </a:r>
            <a:r>
              <a:rPr lang="fr-FR" i="1" dirty="0" smtClean="0">
                <a:solidFill>
                  <a:srgbClr val="00B050"/>
                </a:solidFill>
              </a:rPr>
              <a:t> a contradiction.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44" y="260648"/>
            <a:ext cx="1800200" cy="223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372200" y="255664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Ockham</a:t>
            </a:r>
            <a:r>
              <a:rPr lang="fr-FR" dirty="0" smtClean="0"/>
              <a:t> (~1295-~1349)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5118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11" y="188640"/>
            <a:ext cx="6096000" cy="1143000"/>
          </a:xfrm>
        </p:spPr>
        <p:txBody>
          <a:bodyPr/>
          <a:lstStyle/>
          <a:p>
            <a:r>
              <a:rPr lang="fr-FR" dirty="0" smtClean="0"/>
              <a:t>Approximations </a:t>
            </a:r>
            <a:br>
              <a:rPr lang="fr-FR" dirty="0" smtClean="0"/>
            </a:br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dirty="0" err="1" smtClean="0"/>
              <a:t>can’t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avoided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66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23528" y="1268760"/>
            <a:ext cx="637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55" y="1448653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err="1" smtClean="0"/>
              <a:t>Incomplete</a:t>
            </a:r>
            <a:r>
              <a:rPr lang="fr-FR" dirty="0" smtClean="0"/>
              <a:t>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smtClean="0"/>
              <a:t>Limited </a:t>
            </a:r>
            <a:r>
              <a:rPr lang="fr-FR" dirty="0" err="1" smtClean="0"/>
              <a:t>understanding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 smtClean="0"/>
              <a:t>Limited </a:t>
            </a:r>
            <a:r>
              <a:rPr lang="fr-FR" dirty="0" err="1" smtClean="0"/>
              <a:t>crunching</a:t>
            </a:r>
            <a:r>
              <a:rPr lang="fr-FR" dirty="0" smtClean="0"/>
              <a:t> </a:t>
            </a:r>
            <a:r>
              <a:rPr lang="fr-FR" dirty="0" err="1" smtClean="0"/>
              <a:t>capacity</a:t>
            </a:r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1403648" y="3140968"/>
            <a:ext cx="720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Limited </a:t>
            </a:r>
            <a:r>
              <a:rPr lang="fr-FR" dirty="0" err="1" smtClean="0"/>
              <a:t>frequency</a:t>
            </a:r>
            <a:r>
              <a:rPr lang="fr-FR" dirty="0" smtClean="0"/>
              <a:t> range: </a:t>
            </a:r>
            <a:r>
              <a:rPr lang="fr-FR" dirty="0" err="1" smtClean="0"/>
              <a:t>translucid</a:t>
            </a:r>
            <a:r>
              <a:rPr lang="fr-FR" dirty="0" smtClean="0"/>
              <a:t> </a:t>
            </a:r>
            <a:r>
              <a:rPr lang="fr-FR" dirty="0" err="1" smtClean="0"/>
              <a:t>Earth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Limited </a:t>
            </a:r>
            <a:r>
              <a:rPr lang="fr-FR" dirty="0" err="1" smtClean="0"/>
              <a:t>dataset</a:t>
            </a:r>
            <a:r>
              <a:rPr lang="fr-FR" dirty="0" smtClean="0"/>
              <a:t>: direct </a:t>
            </a:r>
            <a:r>
              <a:rPr lang="fr-FR" dirty="0" err="1" smtClean="0"/>
              <a:t>access</a:t>
            </a:r>
            <a:r>
              <a:rPr lang="fr-FR" dirty="0" smtClean="0"/>
              <a:t> impossible (or </a:t>
            </a:r>
            <a:r>
              <a:rPr lang="fr-FR" dirty="0" err="1" smtClean="0"/>
              <a:t>difficult</a:t>
            </a:r>
            <a:r>
              <a:rPr lang="fr-F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Data </a:t>
            </a:r>
            <a:r>
              <a:rPr lang="fr-FR" dirty="0" err="1" smtClean="0"/>
              <a:t>windowing</a:t>
            </a:r>
            <a:r>
              <a:rPr lang="fr-FR" dirty="0" smtClean="0"/>
              <a:t> (observables): extraction of </a:t>
            </a:r>
            <a:r>
              <a:rPr lang="fr-FR" dirty="0" err="1" smtClean="0"/>
              <a:t>robust</a:t>
            </a:r>
            <a:r>
              <a:rPr lang="fr-FR" dirty="0" smtClean="0"/>
              <a:t>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Dimensionality</a:t>
            </a:r>
            <a:r>
              <a:rPr lang="fr-FR" dirty="0" smtClean="0"/>
              <a:t> (2D vs 3D 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Structural </a:t>
            </a:r>
            <a:r>
              <a:rPr lang="fr-FR" dirty="0" err="1" smtClean="0"/>
              <a:t>complexity</a:t>
            </a:r>
            <a:r>
              <a:rPr lang="fr-FR" dirty="0" smtClean="0"/>
              <a:t> (multi-</a:t>
            </a:r>
            <a:r>
              <a:rPr lang="fr-FR" dirty="0" err="1" smtClean="0"/>
              <a:t>scale</a:t>
            </a:r>
            <a:r>
              <a:rPr lang="fr-FR" dirty="0"/>
              <a:t> </a:t>
            </a:r>
            <a:r>
              <a:rPr lang="fr-FR" dirty="0" err="1" smtClean="0"/>
              <a:t>heterogeneities</a:t>
            </a:r>
            <a:r>
              <a:rPr lang="fr-F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Physics</a:t>
            </a:r>
            <a:r>
              <a:rPr lang="fr-FR" dirty="0" smtClean="0"/>
              <a:t> approximation (</a:t>
            </a:r>
            <a:r>
              <a:rPr lang="fr-FR" dirty="0" err="1" smtClean="0"/>
              <a:t>elastic</a:t>
            </a:r>
            <a:r>
              <a:rPr lang="fr-FR" dirty="0" smtClean="0"/>
              <a:t> vs </a:t>
            </a:r>
            <a:r>
              <a:rPr lang="fr-FR" dirty="0" err="1" smtClean="0"/>
              <a:t>acoustic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883349" y="1124744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« An </a:t>
            </a:r>
            <a:r>
              <a:rPr lang="fr-FR" i="1" dirty="0" err="1" smtClean="0"/>
              <a:t>approximate</a:t>
            </a:r>
            <a:r>
              <a:rPr lang="fr-FR" i="1" dirty="0" smtClean="0"/>
              <a:t> solution to a real </a:t>
            </a:r>
            <a:r>
              <a:rPr lang="fr-FR" i="1" dirty="0" err="1" smtClean="0"/>
              <a:t>problem</a:t>
            </a:r>
            <a:r>
              <a:rPr lang="fr-FR" i="1" dirty="0" smtClean="0"/>
              <a:t> </a:t>
            </a:r>
            <a:r>
              <a:rPr lang="fr-FR" i="1" dirty="0" err="1" smtClean="0"/>
              <a:t>is</a:t>
            </a:r>
            <a:r>
              <a:rPr lang="fr-FR" i="1" dirty="0" smtClean="0"/>
              <a:t> </a:t>
            </a:r>
            <a:r>
              <a:rPr lang="fr-FR" i="1" dirty="0" err="1" smtClean="0"/>
              <a:t>better</a:t>
            </a:r>
            <a:r>
              <a:rPr lang="fr-FR" i="1" dirty="0" smtClean="0"/>
              <a:t> </a:t>
            </a:r>
            <a:r>
              <a:rPr lang="fr-FR" i="1" dirty="0" err="1" smtClean="0"/>
              <a:t>than</a:t>
            </a:r>
            <a:r>
              <a:rPr lang="fr-FR" i="1" dirty="0" smtClean="0"/>
              <a:t> an exact solution to an </a:t>
            </a:r>
            <a:r>
              <a:rPr lang="fr-FR" i="1" dirty="0" err="1" smtClean="0"/>
              <a:t>ideal</a:t>
            </a:r>
            <a:r>
              <a:rPr lang="fr-FR" i="1" dirty="0" smtClean="0"/>
              <a:t> </a:t>
            </a:r>
            <a:r>
              <a:rPr lang="fr-FR" i="1" dirty="0" err="1" smtClean="0"/>
              <a:t>problem</a:t>
            </a:r>
            <a:r>
              <a:rPr lang="fr-FR" i="1" dirty="0" smtClean="0"/>
              <a:t> » (</a:t>
            </a:r>
            <a:r>
              <a:rPr lang="fr-FR" i="1" dirty="0" err="1" smtClean="0"/>
              <a:t>Tarantola</a:t>
            </a:r>
            <a:r>
              <a:rPr lang="fr-FR" i="1" dirty="0" smtClean="0"/>
              <a:t>, 2007)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596097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67</a:t>
            </a:fld>
            <a:endParaRPr lang="fr-FR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07" y="0"/>
            <a:ext cx="9155807" cy="687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6156012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Nissan-Meyer (Oxford)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3493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3" y="457200"/>
            <a:ext cx="9221788" cy="129381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/>
              <a:t>How to reconstruct </a:t>
            </a:r>
            <a:br>
              <a:rPr lang="fr-FR"/>
            </a:br>
            <a:r>
              <a:rPr lang="fr-FR"/>
              <a:t>			the velocity structure ?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22463"/>
            <a:ext cx="8375650" cy="4243387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3200" dirty="0"/>
              <a:t>Forward problem (easy)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schemeClr val="bg2"/>
                </a:solidFill>
              </a:rPr>
              <a:t>from a known velocity structure, it is possible to compute travel times, emergent distance and amplitudes</a:t>
            </a:r>
            <a:r>
              <a:rPr lang="en-US" sz="2000" dirty="0" smtClean="0">
                <a:solidFill>
                  <a:schemeClr val="bg2"/>
                </a:solidFill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sz="2000" dirty="0">
              <a:solidFill>
                <a:schemeClr val="bg2"/>
              </a:solidFill>
            </a:endParaRPr>
          </a:p>
          <a:p>
            <a:r>
              <a:rPr lang="fr-FR" sz="3200" dirty="0"/>
              <a:t>Inverse </a:t>
            </a:r>
            <a:r>
              <a:rPr lang="fr-FR" sz="3200" dirty="0" err="1"/>
              <a:t>problem</a:t>
            </a:r>
            <a:r>
              <a:rPr lang="fr-FR" sz="3200" dirty="0"/>
              <a:t> (</a:t>
            </a:r>
            <a:r>
              <a:rPr lang="fr-FR" sz="3200" dirty="0" err="1"/>
              <a:t>difficult</a:t>
            </a:r>
            <a:r>
              <a:rPr lang="fr-FR" sz="3200" dirty="0"/>
              <a:t>)</a:t>
            </a:r>
          </a:p>
          <a:p>
            <a:pPr>
              <a:buFont typeface="Wingdings" pitchFamily="2" charset="2"/>
              <a:buNone/>
            </a:pPr>
            <a:r>
              <a:rPr lang="fr-FR" sz="2000" dirty="0">
                <a:solidFill>
                  <a:schemeClr val="bg2"/>
                </a:solidFill>
              </a:rPr>
              <a:t>		</a:t>
            </a:r>
            <a:r>
              <a:rPr lang="fr-FR" sz="2000" dirty="0" err="1">
                <a:solidFill>
                  <a:schemeClr val="bg2"/>
                </a:solidFill>
              </a:rPr>
              <a:t>from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travel</a:t>
            </a:r>
            <a:r>
              <a:rPr lang="fr-FR" sz="2000" dirty="0">
                <a:solidFill>
                  <a:schemeClr val="bg2"/>
                </a:solidFill>
              </a:rPr>
              <a:t> times (or </a:t>
            </a:r>
            <a:r>
              <a:rPr lang="fr-FR" sz="2000" dirty="0" err="1">
                <a:solidFill>
                  <a:schemeClr val="bg2"/>
                </a:solidFill>
              </a:rPr>
              <a:t>similarly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emergent</a:t>
            </a:r>
            <a:r>
              <a:rPr lang="fr-FR" sz="2000" dirty="0">
                <a:solidFill>
                  <a:schemeClr val="bg2"/>
                </a:solidFill>
              </a:rPr>
              <a:t> distances), </a:t>
            </a:r>
            <a:r>
              <a:rPr lang="fr-FR" sz="2000" dirty="0" err="1">
                <a:solidFill>
                  <a:schemeClr val="bg2"/>
                </a:solidFill>
              </a:rPr>
              <a:t>it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is</a:t>
            </a:r>
            <a:r>
              <a:rPr lang="fr-FR" sz="2000" dirty="0">
                <a:solidFill>
                  <a:schemeClr val="bg2"/>
                </a:solidFill>
              </a:rPr>
              <a:t> possible to </a:t>
            </a:r>
            <a:r>
              <a:rPr lang="fr-FR" sz="2000" dirty="0" err="1">
                <a:solidFill>
                  <a:schemeClr val="bg2"/>
                </a:solidFill>
              </a:rPr>
              <a:t>deduce</a:t>
            </a:r>
            <a:r>
              <a:rPr lang="fr-FR" sz="2000" dirty="0">
                <a:solidFill>
                  <a:schemeClr val="bg2"/>
                </a:solidFill>
              </a:rPr>
              <a:t> the </a:t>
            </a:r>
            <a:r>
              <a:rPr lang="fr-FR" sz="2000" dirty="0" err="1">
                <a:solidFill>
                  <a:schemeClr val="bg2"/>
                </a:solidFill>
              </a:rPr>
              <a:t>velocity</a:t>
            </a:r>
            <a:r>
              <a:rPr lang="fr-FR" sz="2000" dirty="0">
                <a:solidFill>
                  <a:schemeClr val="bg2"/>
                </a:solidFill>
              </a:rPr>
              <a:t> structure : </a:t>
            </a:r>
            <a:r>
              <a:rPr lang="fr-FR" sz="2000" dirty="0" err="1">
                <a:solidFill>
                  <a:schemeClr val="bg2"/>
                </a:solidFill>
              </a:rPr>
              <a:t>this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is</a:t>
            </a:r>
            <a:r>
              <a:rPr lang="fr-FR" sz="2000" dirty="0">
                <a:solidFill>
                  <a:schemeClr val="bg2"/>
                </a:solidFill>
              </a:rPr>
              <a:t> the time </a:t>
            </a:r>
            <a:r>
              <a:rPr lang="fr-FR" sz="2000" dirty="0" err="1" smtClean="0">
                <a:solidFill>
                  <a:schemeClr val="bg2"/>
                </a:solidFill>
              </a:rPr>
              <a:t>tomography</a:t>
            </a:r>
            <a:endParaRPr lang="fr-FR" sz="2000" dirty="0" smtClean="0">
              <a:solidFill>
                <a:schemeClr val="bg2"/>
              </a:solidFill>
            </a:endParaRPr>
          </a:p>
          <a:p>
            <a:pPr>
              <a:buFont typeface="Wingdings" pitchFamily="2" charset="2"/>
              <a:buNone/>
            </a:pPr>
            <a:endParaRPr lang="fr-FR" sz="2000" dirty="0">
              <a:solidFill>
                <a:schemeClr val="bg2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fr-FR" sz="2000" dirty="0">
                <a:solidFill>
                  <a:schemeClr val="bg2"/>
                </a:solidFill>
              </a:rPr>
              <a:t>		</a:t>
            </a:r>
            <a:r>
              <a:rPr lang="fr-FR" sz="2000" dirty="0" err="1">
                <a:solidFill>
                  <a:schemeClr val="bg2"/>
                </a:solidFill>
              </a:rPr>
              <a:t>even</a:t>
            </a:r>
            <a:r>
              <a:rPr lang="fr-FR" sz="2000" dirty="0">
                <a:solidFill>
                  <a:schemeClr val="bg2"/>
                </a:solidFill>
              </a:rPr>
              <a:t> more </a:t>
            </a:r>
            <a:r>
              <a:rPr lang="fr-FR" sz="2000" dirty="0" err="1">
                <a:solidFill>
                  <a:schemeClr val="bg2"/>
                </a:solidFill>
              </a:rPr>
              <a:t>difficult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is</a:t>
            </a:r>
            <a:r>
              <a:rPr lang="fr-FR" sz="2000" dirty="0">
                <a:solidFill>
                  <a:schemeClr val="bg2"/>
                </a:solidFill>
              </a:rPr>
              <a:t> the diffraction </a:t>
            </a:r>
            <a:r>
              <a:rPr lang="fr-FR" sz="2000" dirty="0" err="1">
                <a:solidFill>
                  <a:schemeClr val="bg2"/>
                </a:solidFill>
              </a:rPr>
              <a:t>tomography</a:t>
            </a:r>
            <a:r>
              <a:rPr lang="fr-FR" sz="2000" dirty="0">
                <a:solidFill>
                  <a:schemeClr val="bg2"/>
                </a:solidFill>
              </a:rPr>
              <a:t> </a:t>
            </a:r>
            <a:r>
              <a:rPr lang="fr-FR" sz="2000" dirty="0" err="1">
                <a:solidFill>
                  <a:schemeClr val="bg2"/>
                </a:solidFill>
              </a:rPr>
              <a:t>related</a:t>
            </a:r>
            <a:r>
              <a:rPr lang="fr-FR" sz="2000" dirty="0">
                <a:solidFill>
                  <a:schemeClr val="bg2"/>
                </a:solidFill>
              </a:rPr>
              <a:t> to the </a:t>
            </a:r>
            <a:r>
              <a:rPr lang="fr-FR" sz="2000" dirty="0" err="1">
                <a:solidFill>
                  <a:schemeClr val="bg2"/>
                </a:solidFill>
              </a:rPr>
              <a:t>waveform</a:t>
            </a:r>
            <a:r>
              <a:rPr lang="fr-FR" sz="2000" dirty="0">
                <a:solidFill>
                  <a:schemeClr val="bg2"/>
                </a:solidFill>
              </a:rPr>
              <a:t> and/or the </a:t>
            </a:r>
            <a:r>
              <a:rPr lang="fr-FR" sz="2000" dirty="0" err="1">
                <a:solidFill>
                  <a:schemeClr val="bg2"/>
                </a:solidFill>
              </a:rPr>
              <a:t>preserved</a:t>
            </a:r>
            <a:r>
              <a:rPr lang="fr-FR" sz="2000" dirty="0">
                <a:solidFill>
                  <a:schemeClr val="bg2"/>
                </a:solidFill>
              </a:rPr>
              <a:t>/</a:t>
            </a:r>
            <a:r>
              <a:rPr lang="fr-FR" sz="2000" dirty="0" err="1">
                <a:solidFill>
                  <a:schemeClr val="bg2"/>
                </a:solidFill>
              </a:rPr>
              <a:t>true</a:t>
            </a:r>
            <a:r>
              <a:rPr lang="fr-FR" sz="2000" dirty="0">
                <a:solidFill>
                  <a:schemeClr val="bg2"/>
                </a:solidFill>
              </a:rPr>
              <a:t> amplitude.</a:t>
            </a:r>
          </a:p>
          <a:p>
            <a:pPr>
              <a:buFont typeface="Wingdings" pitchFamily="2" charset="2"/>
              <a:buNone/>
            </a:pPr>
            <a:endParaRPr lang="fr-FR" sz="2000" dirty="0">
              <a:solidFill>
                <a:schemeClr val="bg2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38258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26988"/>
            <a:ext cx="8364538" cy="129381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/>
              <a:t>Tomographic approach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57338"/>
            <a:ext cx="8591550" cy="4386262"/>
          </a:xfrm>
          <a:noFill/>
          <a:ln>
            <a:solidFill>
              <a:srgbClr val="FF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2400"/>
              <a:t>Very general problem</a:t>
            </a:r>
          </a:p>
          <a:p>
            <a:pPr>
              <a:buFont typeface="Wingdings" pitchFamily="2" charset="2"/>
              <a:buNone/>
            </a:pPr>
            <a:r>
              <a:rPr lang="fr-FR" sz="2400"/>
              <a:t>		</a:t>
            </a:r>
            <a:r>
              <a:rPr lang="en-US" sz="2400"/>
              <a:t>medicine; oceanography, climatology</a:t>
            </a:r>
          </a:p>
          <a:p>
            <a:pPr>
              <a:buFont typeface="Wingdings" pitchFamily="2" charset="2"/>
              <a:buNone/>
            </a:pPr>
            <a:endParaRPr lang="en-US" sz="2400"/>
          </a:p>
          <a:p>
            <a:r>
              <a:rPr lang="fr-FR" sz="2400"/>
              <a:t>Difficult problem when unknown a priori medium (</a:t>
            </a:r>
            <a:r>
              <a:rPr lang="fr-FR" sz="2400">
                <a:solidFill>
                  <a:srgbClr val="FF0000"/>
                </a:solidFill>
              </a:rPr>
              <a:t>travel time tomography</a:t>
            </a:r>
            <a:r>
              <a:rPr lang="fr-FR" sz="2400"/>
              <a:t>)</a:t>
            </a:r>
          </a:p>
          <a:p>
            <a:pPr>
              <a:buFont typeface="Wingdings" pitchFamily="2" charset="2"/>
              <a:buNone/>
            </a:pPr>
            <a:endParaRPr lang="fr-FR" sz="2400"/>
          </a:p>
          <a:p>
            <a:r>
              <a:rPr lang="fr-FR" sz="2400"/>
              <a:t>Easier problem if a first medium could be constructed: perturbation techniques can be used for improving the reconstruction (</a:t>
            </a:r>
            <a:r>
              <a:rPr lang="fr-FR" sz="2400">
                <a:solidFill>
                  <a:srgbClr val="FF0000"/>
                </a:solidFill>
              </a:rPr>
              <a:t>delayed travel time tomography</a:t>
            </a:r>
            <a:r>
              <a:rPr lang="fr-FR" sz="2400"/>
              <a:t>)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5467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23728" y="-31891"/>
            <a:ext cx="6096000" cy="1143000"/>
          </a:xfrm>
        </p:spPr>
        <p:txBody>
          <a:bodyPr/>
          <a:lstStyle/>
          <a:p>
            <a:r>
              <a:rPr lang="fr-FR" dirty="0" err="1" smtClean="0"/>
              <a:t>References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800708"/>
            <a:ext cx="8352928" cy="5256584"/>
          </a:xfrm>
        </p:spPr>
        <p:txBody>
          <a:bodyPr/>
          <a:lstStyle/>
          <a:p>
            <a:r>
              <a:rPr lang="fr-FR" sz="1600" dirty="0" err="1" smtClean="0">
                <a:solidFill>
                  <a:srgbClr val="FF0000"/>
                </a:solidFill>
              </a:rPr>
              <a:t>Červený</a:t>
            </a:r>
            <a:r>
              <a:rPr lang="fr-FR" sz="1600" dirty="0" smtClean="0">
                <a:solidFill>
                  <a:srgbClr val="FF0000"/>
                </a:solidFill>
              </a:rPr>
              <a:t>, V.,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 ray </a:t>
            </a:r>
            <a:r>
              <a:rPr lang="fr-FR" sz="1600" dirty="0" err="1" smtClean="0">
                <a:solidFill>
                  <a:srgbClr val="FF0000"/>
                </a:solidFill>
              </a:rPr>
              <a:t>theory</a:t>
            </a:r>
            <a:r>
              <a:rPr lang="fr-FR" sz="1600" dirty="0" smtClean="0">
                <a:solidFill>
                  <a:srgbClr val="FF0000"/>
                </a:solidFill>
              </a:rPr>
              <a:t>, Cambridge </a:t>
            </a:r>
            <a:r>
              <a:rPr lang="fr-FR" sz="1600" dirty="0" err="1" smtClean="0">
                <a:solidFill>
                  <a:srgbClr val="FF0000"/>
                </a:solidFill>
              </a:rPr>
              <a:t>University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Press</a:t>
            </a:r>
            <a:r>
              <a:rPr lang="fr-FR" sz="1600" dirty="0" smtClean="0">
                <a:solidFill>
                  <a:srgbClr val="FF0000"/>
                </a:solidFill>
              </a:rPr>
              <a:t>, 2001</a:t>
            </a:r>
          </a:p>
          <a:p>
            <a:r>
              <a:rPr lang="fr-FR" sz="1600" dirty="0" smtClean="0">
                <a:solidFill>
                  <a:srgbClr val="FF0000"/>
                </a:solidFill>
              </a:rPr>
              <a:t>Chapman, C., Fundamentals of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wave</a:t>
            </a:r>
            <a:r>
              <a:rPr lang="fr-FR" sz="1600" dirty="0" smtClean="0">
                <a:solidFill>
                  <a:srgbClr val="FF0000"/>
                </a:solidFill>
              </a:rPr>
              <a:t> propagation, Cambridge </a:t>
            </a:r>
            <a:r>
              <a:rPr lang="fr-FR" sz="1600" dirty="0" err="1" smtClean="0">
                <a:solidFill>
                  <a:srgbClr val="FF0000"/>
                </a:solidFill>
              </a:rPr>
              <a:t>University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Press</a:t>
            </a:r>
            <a:r>
              <a:rPr lang="fr-FR" sz="1600" dirty="0" smtClean="0">
                <a:solidFill>
                  <a:srgbClr val="FF0000"/>
                </a:solidFill>
              </a:rPr>
              <a:t>, 2004</a:t>
            </a:r>
          </a:p>
          <a:p>
            <a:r>
              <a:rPr lang="fr-FR" sz="1600" dirty="0" err="1" smtClean="0">
                <a:solidFill>
                  <a:srgbClr val="FF0000"/>
                </a:solidFill>
              </a:rPr>
              <a:t>Slawinski</a:t>
            </a:r>
            <a:r>
              <a:rPr lang="fr-FR" sz="1600" dirty="0" smtClean="0">
                <a:solidFill>
                  <a:srgbClr val="FF0000"/>
                </a:solidFill>
              </a:rPr>
              <a:t>, M.A.,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waves</a:t>
            </a:r>
            <a:r>
              <a:rPr lang="fr-FR" sz="1600" dirty="0" smtClean="0">
                <a:solidFill>
                  <a:srgbClr val="FF0000"/>
                </a:solidFill>
              </a:rPr>
              <a:t> and rays in </a:t>
            </a:r>
            <a:r>
              <a:rPr lang="fr-FR" sz="1600" dirty="0" err="1" smtClean="0">
                <a:solidFill>
                  <a:srgbClr val="FF0000"/>
                </a:solidFill>
              </a:rPr>
              <a:t>elastic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  <a:r>
              <a:rPr lang="fr-FR" sz="1600" dirty="0" smtClean="0">
                <a:solidFill>
                  <a:srgbClr val="FF0000"/>
                </a:solidFill>
              </a:rPr>
              <a:t>media, </a:t>
            </a:r>
            <a:r>
              <a:rPr lang="fr-FR" sz="1600" dirty="0" err="1" smtClean="0">
                <a:solidFill>
                  <a:srgbClr val="FF0000"/>
                </a:solidFill>
              </a:rPr>
              <a:t>Handbook</a:t>
            </a:r>
            <a:r>
              <a:rPr lang="fr-FR" sz="1600" dirty="0" smtClean="0">
                <a:solidFill>
                  <a:srgbClr val="FF0000"/>
                </a:solidFill>
              </a:rPr>
              <a:t> of </a:t>
            </a:r>
            <a:r>
              <a:rPr lang="fr-FR" sz="1600" dirty="0" err="1" smtClean="0">
                <a:solidFill>
                  <a:srgbClr val="FF0000"/>
                </a:solidFill>
              </a:rPr>
              <a:t>geophysical</a:t>
            </a:r>
            <a:r>
              <a:rPr lang="fr-FR" sz="1600" dirty="0" smtClean="0">
                <a:solidFill>
                  <a:srgbClr val="FF0000"/>
                </a:solidFill>
              </a:rPr>
              <a:t> exploration,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, exploration, volume 34, </a:t>
            </a:r>
            <a:r>
              <a:rPr lang="fr-FR" sz="1600" dirty="0" err="1" smtClean="0">
                <a:solidFill>
                  <a:srgbClr val="FF0000"/>
                </a:solidFill>
              </a:rPr>
              <a:t>Pergamon</a:t>
            </a:r>
            <a:r>
              <a:rPr lang="fr-FR" sz="1600" dirty="0" smtClean="0">
                <a:solidFill>
                  <a:srgbClr val="FF0000"/>
                </a:solidFill>
              </a:rPr>
              <a:t>, 2003</a:t>
            </a:r>
          </a:p>
          <a:p>
            <a:r>
              <a:rPr lang="fr-FR" sz="1600" dirty="0" err="1" smtClean="0"/>
              <a:t>Abdullaev</a:t>
            </a:r>
            <a:r>
              <a:rPr lang="fr-FR" sz="1600" dirty="0" smtClean="0"/>
              <a:t>, S.S., Chaos and </a:t>
            </a:r>
            <a:r>
              <a:rPr lang="fr-FR" sz="1600" dirty="0" err="1" smtClean="0"/>
              <a:t>dynamics</a:t>
            </a:r>
            <a:r>
              <a:rPr lang="fr-FR" sz="1600" dirty="0" smtClean="0"/>
              <a:t> of rays in </a:t>
            </a:r>
            <a:r>
              <a:rPr lang="fr-FR" sz="1600" dirty="0" err="1" smtClean="0"/>
              <a:t>waveguide</a:t>
            </a:r>
            <a:r>
              <a:rPr lang="fr-FR" sz="1600" dirty="0" smtClean="0"/>
              <a:t> media, Gordon and </a:t>
            </a:r>
            <a:r>
              <a:rPr lang="fr-FR" sz="1600" dirty="0" err="1" smtClean="0"/>
              <a:t>Breach</a:t>
            </a:r>
            <a:r>
              <a:rPr lang="fr-FR" sz="1600" dirty="0" smtClean="0"/>
              <a:t> Science </a:t>
            </a:r>
            <a:r>
              <a:rPr lang="fr-FR" sz="1600" dirty="0" err="1" smtClean="0"/>
              <a:t>Publishers</a:t>
            </a:r>
            <a:r>
              <a:rPr lang="fr-FR" sz="1600" dirty="0" smtClean="0"/>
              <a:t>, 1993</a:t>
            </a:r>
          </a:p>
          <a:p>
            <a:r>
              <a:rPr lang="fr-FR" sz="1600" dirty="0" smtClean="0">
                <a:solidFill>
                  <a:srgbClr val="FF0000"/>
                </a:solidFill>
              </a:rPr>
              <a:t>Goldstein, H, </a:t>
            </a:r>
            <a:r>
              <a:rPr lang="fr-FR" sz="1600" dirty="0" err="1" smtClean="0">
                <a:solidFill>
                  <a:srgbClr val="FF0000"/>
                </a:solidFill>
              </a:rPr>
              <a:t>Classical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mechanics</a:t>
            </a:r>
            <a:r>
              <a:rPr lang="fr-FR" sz="1600" dirty="0" smtClean="0">
                <a:solidFill>
                  <a:srgbClr val="FF0000"/>
                </a:solidFill>
              </a:rPr>
              <a:t>, Addison-Wesley </a:t>
            </a:r>
            <a:r>
              <a:rPr lang="fr-FR" sz="1600" dirty="0" err="1" smtClean="0">
                <a:solidFill>
                  <a:srgbClr val="FF0000"/>
                </a:solidFill>
              </a:rPr>
              <a:t>Publishing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company</a:t>
            </a:r>
            <a:r>
              <a:rPr lang="fr-FR" sz="1600" dirty="0" smtClean="0">
                <a:solidFill>
                  <a:srgbClr val="FF0000"/>
                </a:solidFill>
              </a:rPr>
              <a:t>, second edition,1980</a:t>
            </a:r>
          </a:p>
          <a:p>
            <a:r>
              <a:rPr lang="fr-FR" sz="1600" dirty="0" err="1" smtClean="0"/>
              <a:t>Glassner</a:t>
            </a:r>
            <a:r>
              <a:rPr lang="fr-FR" sz="1600" dirty="0" smtClean="0"/>
              <a:t>, A.S. (editor), An introduction to ray </a:t>
            </a:r>
            <a:r>
              <a:rPr lang="fr-FR" sz="1600" dirty="0" err="1" smtClean="0"/>
              <a:t>tracing</a:t>
            </a:r>
            <a:r>
              <a:rPr lang="fr-FR" sz="1600" dirty="0" smtClean="0"/>
              <a:t>, </a:t>
            </a:r>
            <a:r>
              <a:rPr lang="fr-FR" sz="1600" dirty="0" err="1" smtClean="0"/>
              <a:t>Academic</a:t>
            </a:r>
            <a:r>
              <a:rPr lang="fr-FR" sz="1600" dirty="0" smtClean="0"/>
              <a:t> </a:t>
            </a:r>
            <a:r>
              <a:rPr lang="fr-FR" sz="1600" dirty="0" err="1" smtClean="0"/>
              <a:t>Press</a:t>
            </a:r>
            <a:r>
              <a:rPr lang="fr-FR" sz="1600" dirty="0" smtClean="0"/>
              <a:t>, second </a:t>
            </a:r>
            <a:r>
              <a:rPr lang="fr-FR" sz="1600" dirty="0" err="1" smtClean="0"/>
              <a:t>edition</a:t>
            </a:r>
            <a:r>
              <a:rPr lang="fr-FR" sz="1600" dirty="0" smtClean="0"/>
              <a:t>, 1991</a:t>
            </a:r>
          </a:p>
          <a:p>
            <a:r>
              <a:rPr lang="fr-FR" sz="1600" dirty="0" err="1" smtClean="0"/>
              <a:t>Gilmore</a:t>
            </a:r>
            <a:r>
              <a:rPr lang="fr-FR" sz="1600" dirty="0" smtClean="0"/>
              <a:t>, R, Catastrophe </a:t>
            </a:r>
            <a:r>
              <a:rPr lang="fr-FR" sz="1600" dirty="0" err="1" smtClean="0"/>
              <a:t>theory</a:t>
            </a:r>
            <a:r>
              <a:rPr lang="fr-FR" sz="1600" dirty="0" smtClean="0"/>
              <a:t> for </a:t>
            </a:r>
            <a:r>
              <a:rPr lang="fr-FR" sz="1600" dirty="0" err="1" smtClean="0"/>
              <a:t>scientists</a:t>
            </a:r>
            <a:r>
              <a:rPr lang="fr-FR" sz="1600" dirty="0" smtClean="0"/>
              <a:t> and </a:t>
            </a:r>
            <a:r>
              <a:rPr lang="fr-FR" sz="1600" dirty="0" err="1" smtClean="0"/>
              <a:t>engineers</a:t>
            </a:r>
            <a:r>
              <a:rPr lang="fr-FR" sz="1600" dirty="0" smtClean="0"/>
              <a:t>, </a:t>
            </a:r>
            <a:r>
              <a:rPr lang="fr-FR" sz="1600" dirty="0" err="1" smtClean="0"/>
              <a:t>Wiley</a:t>
            </a:r>
            <a:r>
              <a:rPr lang="fr-FR" sz="1600" dirty="0" smtClean="0"/>
              <a:t> &amp; Sons, </a:t>
            </a:r>
            <a:r>
              <a:rPr lang="fr-FR" sz="1600" dirty="0" err="1" smtClean="0"/>
              <a:t>Inc</a:t>
            </a:r>
            <a:r>
              <a:rPr lang="fr-FR" sz="1600" dirty="0" smtClean="0"/>
              <a:t>, 1981.</a:t>
            </a:r>
          </a:p>
          <a:p>
            <a:r>
              <a:rPr lang="fr-FR" sz="1600" dirty="0" err="1" smtClean="0"/>
              <a:t>Sethian</a:t>
            </a:r>
            <a:r>
              <a:rPr lang="fr-FR" sz="1600" dirty="0" smtClean="0"/>
              <a:t>, J.A., </a:t>
            </a:r>
            <a:r>
              <a:rPr lang="en-US" sz="1600" dirty="0"/>
              <a:t>Level Set Methods and Fast Marching Methods: Evolving Interfaces in Computational Geometry, Fluid Mechanics, Computer Vision, and Materials </a:t>
            </a:r>
            <a:r>
              <a:rPr lang="en-US" sz="1600" dirty="0" smtClean="0"/>
              <a:t>Science, Cambridge University Press, 1999.</a:t>
            </a:r>
            <a:endParaRPr lang="en-US" sz="1600" dirty="0"/>
          </a:p>
          <a:p>
            <a:r>
              <a:rPr lang="fr-FR" sz="1600" dirty="0" err="1" smtClean="0">
                <a:solidFill>
                  <a:srgbClr val="00B050"/>
                </a:solidFill>
              </a:rPr>
              <a:t>Virieux</a:t>
            </a:r>
            <a:r>
              <a:rPr lang="fr-FR" sz="1600" dirty="0" smtClean="0">
                <a:solidFill>
                  <a:srgbClr val="00B050"/>
                </a:solidFill>
              </a:rPr>
              <a:t>, J. and </a:t>
            </a:r>
            <a:r>
              <a:rPr lang="fr-FR" sz="1600" dirty="0" err="1" smtClean="0">
                <a:solidFill>
                  <a:srgbClr val="00B050"/>
                </a:solidFill>
              </a:rPr>
              <a:t>Lambaré</a:t>
            </a:r>
            <a:r>
              <a:rPr lang="fr-FR" sz="1600" dirty="0" smtClean="0">
                <a:solidFill>
                  <a:srgbClr val="00B050"/>
                </a:solidFill>
              </a:rPr>
              <a:t>, G., </a:t>
            </a:r>
            <a:r>
              <a:rPr lang="fr-FR" sz="1600" dirty="0" err="1" smtClean="0">
                <a:solidFill>
                  <a:srgbClr val="00B050"/>
                </a:solidFill>
              </a:rPr>
              <a:t>Theory</a:t>
            </a:r>
            <a:r>
              <a:rPr lang="fr-FR" sz="1600" dirty="0" smtClean="0">
                <a:solidFill>
                  <a:srgbClr val="00B050"/>
                </a:solidFill>
              </a:rPr>
              <a:t> and Observations-Body </a:t>
            </a:r>
            <a:r>
              <a:rPr lang="fr-FR" sz="1600" dirty="0" err="1" smtClean="0">
                <a:solidFill>
                  <a:srgbClr val="00B050"/>
                </a:solidFill>
              </a:rPr>
              <a:t>waves</a:t>
            </a:r>
            <a:r>
              <a:rPr lang="fr-FR" sz="1600" dirty="0" smtClean="0">
                <a:solidFill>
                  <a:srgbClr val="00B050"/>
                </a:solidFill>
              </a:rPr>
              <a:t>: Ray </a:t>
            </a:r>
            <a:r>
              <a:rPr lang="fr-FR" sz="1600" dirty="0" err="1" smtClean="0">
                <a:solidFill>
                  <a:srgbClr val="00B050"/>
                </a:solidFill>
              </a:rPr>
              <a:t>methods</a:t>
            </a:r>
            <a:r>
              <a:rPr lang="fr-FR" sz="1600" dirty="0" smtClean="0">
                <a:solidFill>
                  <a:srgbClr val="00B050"/>
                </a:solidFill>
              </a:rPr>
              <a:t> and </a:t>
            </a:r>
            <a:r>
              <a:rPr lang="fr-FR" sz="1600" dirty="0" err="1" smtClean="0">
                <a:solidFill>
                  <a:srgbClr val="00B050"/>
                </a:solidFill>
              </a:rPr>
              <a:t>finite</a:t>
            </a:r>
            <a:r>
              <a:rPr lang="fr-FR" sz="1600" dirty="0" smtClean="0">
                <a:solidFill>
                  <a:srgbClr val="00B050"/>
                </a:solidFill>
              </a:rPr>
              <a:t> </a:t>
            </a:r>
            <a:r>
              <a:rPr lang="fr-FR" sz="1600" dirty="0" err="1" smtClean="0">
                <a:solidFill>
                  <a:srgbClr val="00B050"/>
                </a:solidFill>
              </a:rPr>
              <a:t>frequency</a:t>
            </a:r>
            <a:r>
              <a:rPr lang="fr-FR" sz="1600" dirty="0" smtClean="0">
                <a:solidFill>
                  <a:srgbClr val="00B050"/>
                </a:solidFill>
              </a:rPr>
              <a:t> </a:t>
            </a:r>
            <a:r>
              <a:rPr lang="fr-FR" sz="1600" dirty="0" err="1" smtClean="0">
                <a:solidFill>
                  <a:srgbClr val="00B050"/>
                </a:solidFill>
              </a:rPr>
              <a:t>effecs</a:t>
            </a:r>
            <a:r>
              <a:rPr lang="fr-FR" sz="1600" dirty="0" smtClean="0">
                <a:solidFill>
                  <a:srgbClr val="00B050"/>
                </a:solidFill>
              </a:rPr>
              <a:t> in </a:t>
            </a:r>
            <a:r>
              <a:rPr lang="fr-FR" sz="1600" dirty="0" err="1" smtClean="0">
                <a:solidFill>
                  <a:srgbClr val="00B050"/>
                </a:solidFill>
              </a:rPr>
              <a:t>Treatrise</a:t>
            </a:r>
            <a:r>
              <a:rPr lang="fr-FR" sz="1600" dirty="0" smtClean="0">
                <a:solidFill>
                  <a:srgbClr val="00B050"/>
                </a:solidFill>
              </a:rPr>
              <a:t> on </a:t>
            </a:r>
            <a:r>
              <a:rPr lang="fr-FR" sz="1600" dirty="0" err="1" smtClean="0">
                <a:solidFill>
                  <a:srgbClr val="00B050"/>
                </a:solidFill>
              </a:rPr>
              <a:t>Geophysics</a:t>
            </a:r>
            <a:r>
              <a:rPr lang="fr-FR" sz="1600" dirty="0" smtClean="0">
                <a:solidFill>
                  <a:srgbClr val="00B050"/>
                </a:solidFill>
              </a:rPr>
              <a:t>, Tome I by A. </a:t>
            </a:r>
            <a:r>
              <a:rPr lang="fr-FR" sz="1600" dirty="0" err="1" smtClean="0">
                <a:solidFill>
                  <a:srgbClr val="00B050"/>
                </a:solidFill>
              </a:rPr>
              <a:t>Diewonski</a:t>
            </a:r>
            <a:r>
              <a:rPr lang="fr-FR" sz="1600" dirty="0" smtClean="0">
                <a:solidFill>
                  <a:srgbClr val="00B050"/>
                </a:solidFill>
              </a:rPr>
              <a:t> and B. </a:t>
            </a:r>
            <a:r>
              <a:rPr lang="fr-FR" sz="1600" dirty="0" err="1" smtClean="0">
                <a:solidFill>
                  <a:srgbClr val="00B050"/>
                </a:solidFill>
              </a:rPr>
              <a:t>Romanowicz</a:t>
            </a:r>
            <a:r>
              <a:rPr lang="fr-FR" sz="1600" dirty="0" smtClean="0">
                <a:solidFill>
                  <a:srgbClr val="00B050"/>
                </a:solidFill>
              </a:rPr>
              <a:t>, Elsevier, 2010 </a:t>
            </a:r>
          </a:p>
          <a:p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6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3600"/>
              <a:t>  Travel Time tomography</a:t>
            </a:r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187450" y="2060575"/>
            <a:ext cx="7345363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</a:pPr>
            <a:r>
              <a:rPr lang="fr-FR" sz="2400">
                <a:latin typeface="Times New Roman" pitchFamily="18" charset="0"/>
              </a:rPr>
              <a:t> We must « invert » the travel time or the emergent distance for getting z(u): we select the distance.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endParaRPr lang="fr-FR" sz="2400">
              <a:latin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endParaRPr lang="fr-FR" sz="2400">
              <a:latin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</a:pPr>
            <a:r>
              <a:rPr lang="fr-FR" sz="2400">
                <a:latin typeface="Times New Roman" pitchFamily="18" charset="0"/>
              </a:rPr>
              <a:t> Abel problem (1826) </a:t>
            </a:r>
          </a:p>
        </p:txBody>
      </p:sp>
      <p:graphicFrame>
        <p:nvGraphicFramePr>
          <p:cNvPr id="140292" name="Object 4"/>
          <p:cNvGraphicFramePr>
            <a:graphicFrameLocks noChangeAspect="1"/>
          </p:cNvGraphicFramePr>
          <p:nvPr/>
        </p:nvGraphicFramePr>
        <p:xfrm>
          <a:off x="2339975" y="2781300"/>
          <a:ext cx="54546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02" name="Equation" r:id="rId4" imgW="3162240" imgH="533160" progId="Equation.3">
                  <p:embed/>
                </p:oleObj>
              </mc:Choice>
              <mc:Fallback>
                <p:oleObj name="Equation" r:id="rId4" imgW="31622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781300"/>
                        <a:ext cx="545465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1692275" y="4437063"/>
            <a:ext cx="633571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Determination of the shape of a hill from travel times of a ball launched at the bottom of the hill with various initial velocity and coming back at the initial position. </a:t>
            </a:r>
          </a:p>
        </p:txBody>
      </p:sp>
    </p:spTree>
    <p:extLst>
      <p:ext uri="{BB962C8B-B14F-4D97-AF65-F5344CB8AC3E}">
        <p14:creationId xmlns:p14="http://schemas.microsoft.com/office/powerpoint/2010/main" val="11528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381000"/>
            <a:ext cx="8001000" cy="8382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4400"/>
              <a:t>ABEL PROBLEM</a:t>
            </a: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900113" y="1989138"/>
            <a:ext cx="633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 sz="2400">
              <a:latin typeface="Times New Roman" pitchFamily="18" charset="0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827088" y="1736725"/>
            <a:ext cx="51133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>
                <a:latin typeface="Times New Roman" pitchFamily="18" charset="0"/>
              </a:rPr>
              <a:t>A point of mass ONE and initial velocity v</a:t>
            </a:r>
            <a:r>
              <a:rPr lang="fr-FR" sz="2400" baseline="-25000">
                <a:latin typeface="Times New Roman" pitchFamily="18" charset="0"/>
              </a:rPr>
              <a:t>0 </a:t>
            </a:r>
            <a:r>
              <a:rPr lang="fr-FR" sz="2400">
                <a:latin typeface="Times New Roman" pitchFamily="18" charset="0"/>
              </a:rPr>
              <a:t>reaches a maximal height x given by </a:t>
            </a:r>
            <a:endParaRPr lang="fr-FR" sz="2400" baseline="-25000">
              <a:latin typeface="Times New Roman" pitchFamily="18" charset="0"/>
            </a:endParaRPr>
          </a:p>
        </p:txBody>
      </p:sp>
      <p:graphicFrame>
        <p:nvGraphicFramePr>
          <p:cNvPr id="142346" name="Object 10"/>
          <p:cNvGraphicFramePr>
            <a:graphicFrameLocks noChangeAspect="1"/>
          </p:cNvGraphicFramePr>
          <p:nvPr/>
        </p:nvGraphicFramePr>
        <p:xfrm>
          <a:off x="3132138" y="2420938"/>
          <a:ext cx="1152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90" name="Equation" r:id="rId4" imgW="634680" imgH="393480" progId="Equation.3">
                  <p:embed/>
                </p:oleObj>
              </mc:Choice>
              <mc:Fallback>
                <p:oleObj name="Equation" r:id="rId4" imgW="634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420938"/>
                        <a:ext cx="1152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827088" y="3068638"/>
            <a:ext cx="5400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>
                <a:latin typeface="Times New Roman" pitchFamily="18" charset="0"/>
              </a:rPr>
              <a:t>We shall take as the zero value for the potential energy: this gives us the following equations and its integration:</a:t>
            </a:r>
          </a:p>
        </p:txBody>
      </p:sp>
      <p:graphicFrame>
        <p:nvGraphicFramePr>
          <p:cNvPr id="142352" name="Object 16"/>
          <p:cNvGraphicFramePr>
            <a:graphicFrameLocks noChangeAspect="1"/>
          </p:cNvGraphicFramePr>
          <p:nvPr/>
        </p:nvGraphicFramePr>
        <p:xfrm>
          <a:off x="3800475" y="4135438"/>
          <a:ext cx="442436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91" name="Equation" r:id="rId6" imgW="2717640" imgH="495000" progId="Equation.DSMT4">
                  <p:embed/>
                </p:oleObj>
              </mc:Choice>
              <mc:Fallback>
                <p:oleObj name="Equation" r:id="rId6" imgW="271764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475" y="4135438"/>
                        <a:ext cx="4424363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827088" y="4889500"/>
            <a:ext cx="80708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>
                <a:latin typeface="Times New Roman" pitchFamily="18" charset="0"/>
              </a:rPr>
              <a:t>We may transform it into the so-called Abel integral</a:t>
            </a:r>
          </a:p>
          <a:p>
            <a:r>
              <a:rPr lang="fr-FR" sz="2400">
                <a:latin typeface="Times New Roman" pitchFamily="18" charset="0"/>
              </a:rPr>
              <a:t>                                      where t(x) is known and f(</a:t>
            </a:r>
            <a:r>
              <a:rPr lang="fr-FR" sz="2400">
                <a:latin typeface="Symbol" pitchFamily="18" charset="2"/>
              </a:rPr>
              <a:t>x</a:t>
            </a:r>
            <a:r>
              <a:rPr lang="fr-FR" sz="2400">
                <a:latin typeface="Times New Roman" pitchFamily="18" charset="0"/>
              </a:rPr>
              <a:t>) is the shape</a:t>
            </a:r>
          </a:p>
          <a:p>
            <a:r>
              <a:rPr lang="fr-FR" sz="2400">
                <a:latin typeface="Times New Roman" pitchFamily="18" charset="0"/>
              </a:rPr>
              <a:t>                                      of the hill to be found: this is an</a:t>
            </a:r>
          </a:p>
          <a:p>
            <a:r>
              <a:rPr lang="fr-FR" sz="2400">
                <a:latin typeface="Times New Roman" pitchFamily="18" charset="0"/>
              </a:rPr>
              <a:t>                                      integrale equation.</a:t>
            </a:r>
          </a:p>
        </p:txBody>
      </p:sp>
      <p:graphicFrame>
        <p:nvGraphicFramePr>
          <p:cNvPr id="142354" name="Object 18"/>
          <p:cNvGraphicFramePr>
            <a:graphicFrameLocks noChangeAspect="1"/>
          </p:cNvGraphicFramePr>
          <p:nvPr/>
        </p:nvGraphicFramePr>
        <p:xfrm>
          <a:off x="1042988" y="5329238"/>
          <a:ext cx="2592387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92" name="Equation" r:id="rId8" imgW="1117440" imgH="482400" progId="Equation.3">
                  <p:embed/>
                </p:oleObj>
              </mc:Choice>
              <mc:Fallback>
                <p:oleObj name="Equation" r:id="rId8" imgW="1117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329238"/>
                        <a:ext cx="2592387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2357" name="Group 21"/>
          <p:cNvGrpSpPr>
            <a:grpSpLocks/>
          </p:cNvGrpSpPr>
          <p:nvPr/>
        </p:nvGrpSpPr>
        <p:grpSpPr bwMode="auto">
          <a:xfrm>
            <a:off x="6127750" y="1668463"/>
            <a:ext cx="2405063" cy="2192337"/>
            <a:chOff x="3742" y="1216"/>
            <a:chExt cx="1515" cy="1381"/>
          </a:xfrm>
        </p:grpSpPr>
        <p:sp>
          <p:nvSpPr>
            <p:cNvPr id="142340" name="Line 4"/>
            <p:cNvSpPr>
              <a:spLocks noChangeShapeType="1"/>
            </p:cNvSpPr>
            <p:nvPr/>
          </p:nvSpPr>
          <p:spPr bwMode="auto">
            <a:xfrm>
              <a:off x="3923" y="2432"/>
              <a:ext cx="11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41" name="Line 5"/>
            <p:cNvSpPr>
              <a:spLocks noChangeShapeType="1"/>
            </p:cNvSpPr>
            <p:nvPr/>
          </p:nvSpPr>
          <p:spPr bwMode="auto">
            <a:xfrm flipV="1">
              <a:off x="3923" y="1525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42" name="Freeform 6"/>
            <p:cNvSpPr>
              <a:spLocks/>
            </p:cNvSpPr>
            <p:nvPr/>
          </p:nvSpPr>
          <p:spPr bwMode="auto">
            <a:xfrm>
              <a:off x="3919" y="1710"/>
              <a:ext cx="1002" cy="722"/>
            </a:xfrm>
            <a:custGeom>
              <a:avLst/>
              <a:gdLst>
                <a:gd name="T0" fmla="*/ 0 w 926"/>
                <a:gd name="T1" fmla="*/ 418 h 418"/>
                <a:gd name="T2" fmla="*/ 68 w 926"/>
                <a:gd name="T3" fmla="*/ 396 h 418"/>
                <a:gd name="T4" fmla="*/ 102 w 926"/>
                <a:gd name="T5" fmla="*/ 379 h 418"/>
                <a:gd name="T6" fmla="*/ 186 w 926"/>
                <a:gd name="T7" fmla="*/ 328 h 418"/>
                <a:gd name="T8" fmla="*/ 237 w 926"/>
                <a:gd name="T9" fmla="*/ 283 h 418"/>
                <a:gd name="T10" fmla="*/ 576 w 926"/>
                <a:gd name="T11" fmla="*/ 204 h 418"/>
                <a:gd name="T12" fmla="*/ 751 w 926"/>
                <a:gd name="T13" fmla="*/ 147 h 418"/>
                <a:gd name="T14" fmla="*/ 802 w 926"/>
                <a:gd name="T15" fmla="*/ 113 h 418"/>
                <a:gd name="T16" fmla="*/ 825 w 926"/>
                <a:gd name="T17" fmla="*/ 96 h 418"/>
                <a:gd name="T18" fmla="*/ 841 w 926"/>
                <a:gd name="T19" fmla="*/ 85 h 418"/>
                <a:gd name="T20" fmla="*/ 926 w 926"/>
                <a:gd name="T21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6" h="418">
                  <a:moveTo>
                    <a:pt x="0" y="418"/>
                  </a:moveTo>
                  <a:cubicBezTo>
                    <a:pt x="23" y="411"/>
                    <a:pt x="45" y="403"/>
                    <a:pt x="68" y="396"/>
                  </a:cubicBezTo>
                  <a:cubicBezTo>
                    <a:pt x="135" y="349"/>
                    <a:pt x="40" y="413"/>
                    <a:pt x="102" y="379"/>
                  </a:cubicBezTo>
                  <a:cubicBezTo>
                    <a:pt x="131" y="363"/>
                    <a:pt x="154" y="339"/>
                    <a:pt x="186" y="328"/>
                  </a:cubicBezTo>
                  <a:cubicBezTo>
                    <a:pt x="194" y="305"/>
                    <a:pt x="214" y="290"/>
                    <a:pt x="237" y="283"/>
                  </a:cubicBezTo>
                  <a:cubicBezTo>
                    <a:pt x="316" y="204"/>
                    <a:pt x="476" y="210"/>
                    <a:pt x="576" y="204"/>
                  </a:cubicBezTo>
                  <a:cubicBezTo>
                    <a:pt x="618" y="174"/>
                    <a:pt x="702" y="174"/>
                    <a:pt x="751" y="147"/>
                  </a:cubicBezTo>
                  <a:cubicBezTo>
                    <a:pt x="763" y="141"/>
                    <a:pt x="788" y="123"/>
                    <a:pt x="802" y="113"/>
                  </a:cubicBezTo>
                  <a:cubicBezTo>
                    <a:pt x="810" y="107"/>
                    <a:pt x="817" y="102"/>
                    <a:pt x="825" y="96"/>
                  </a:cubicBezTo>
                  <a:cubicBezTo>
                    <a:pt x="830" y="92"/>
                    <a:pt x="841" y="85"/>
                    <a:pt x="841" y="85"/>
                  </a:cubicBezTo>
                  <a:cubicBezTo>
                    <a:pt x="865" y="51"/>
                    <a:pt x="900" y="32"/>
                    <a:pt x="92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43" name="Line 7"/>
            <p:cNvSpPr>
              <a:spLocks noChangeShapeType="1"/>
            </p:cNvSpPr>
            <p:nvPr/>
          </p:nvSpPr>
          <p:spPr bwMode="auto">
            <a:xfrm>
              <a:off x="3923" y="1933"/>
              <a:ext cx="81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44" name="Line 8"/>
            <p:cNvSpPr>
              <a:spLocks noChangeShapeType="1"/>
            </p:cNvSpPr>
            <p:nvPr/>
          </p:nvSpPr>
          <p:spPr bwMode="auto">
            <a:xfrm>
              <a:off x="3923" y="1979"/>
              <a:ext cx="771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48" name="Text Box 12"/>
            <p:cNvSpPr txBox="1">
              <a:spLocks noChangeArrowheads="1"/>
            </p:cNvSpPr>
            <p:nvPr/>
          </p:nvSpPr>
          <p:spPr bwMode="auto">
            <a:xfrm>
              <a:off x="4818" y="1810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latin typeface="Times New Roman" pitchFamily="18" charset="0"/>
                </a:rPr>
                <a:t>ds</a:t>
              </a:r>
            </a:p>
          </p:txBody>
        </p:sp>
        <p:sp>
          <p:nvSpPr>
            <p:cNvPr id="142349" name="Text Box 13"/>
            <p:cNvSpPr txBox="1">
              <a:spLocks noChangeArrowheads="1"/>
            </p:cNvSpPr>
            <p:nvPr/>
          </p:nvSpPr>
          <p:spPr bwMode="auto">
            <a:xfrm>
              <a:off x="4137" y="1670"/>
              <a:ext cx="3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latin typeface="Times New Roman" pitchFamily="18" charset="0"/>
                </a:rPr>
                <a:t>d</a:t>
              </a:r>
              <a:r>
                <a:rPr lang="fr-FR" sz="2400">
                  <a:latin typeface="Symbol" pitchFamily="18" charset="2"/>
                </a:rPr>
                <a:t>x</a:t>
              </a:r>
            </a:p>
          </p:txBody>
        </p:sp>
        <p:sp>
          <p:nvSpPr>
            <p:cNvPr id="142350" name="Text Box 14"/>
            <p:cNvSpPr txBox="1">
              <a:spLocks noChangeArrowheads="1"/>
            </p:cNvSpPr>
            <p:nvPr/>
          </p:nvSpPr>
          <p:spPr bwMode="auto">
            <a:xfrm>
              <a:off x="3820" y="1216"/>
              <a:ext cx="2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latin typeface="Symbol" pitchFamily="18" charset="2"/>
                </a:rPr>
                <a:t>x</a:t>
              </a:r>
            </a:p>
          </p:txBody>
        </p:sp>
        <p:sp>
          <p:nvSpPr>
            <p:cNvPr id="142351" name="Text Box 15"/>
            <p:cNvSpPr txBox="1">
              <a:spLocks noChangeArrowheads="1"/>
            </p:cNvSpPr>
            <p:nvPr/>
          </p:nvSpPr>
          <p:spPr bwMode="auto">
            <a:xfrm>
              <a:off x="5045" y="230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142355" name="Line 19"/>
            <p:cNvSpPr>
              <a:spLocks noChangeShapeType="1"/>
            </p:cNvSpPr>
            <p:nvPr/>
          </p:nvSpPr>
          <p:spPr bwMode="auto">
            <a:xfrm flipH="1">
              <a:off x="3923" y="1706"/>
              <a:ext cx="998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2356" name="Text Box 20"/>
            <p:cNvSpPr txBox="1">
              <a:spLocks noChangeArrowheads="1"/>
            </p:cNvSpPr>
            <p:nvPr/>
          </p:nvSpPr>
          <p:spPr bwMode="auto">
            <a:xfrm>
              <a:off x="3742" y="155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latin typeface="Times New Roman" pitchFamily="18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92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0"/>
            <a:ext cx="8202613" cy="8382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4400"/>
              <a:t>The exact inverse solution</a:t>
            </a:r>
          </a:p>
        </p:txBody>
      </p:sp>
      <p:graphicFrame>
        <p:nvGraphicFramePr>
          <p:cNvPr id="144387" name="Object 3"/>
          <p:cNvGraphicFramePr>
            <a:graphicFrameLocks noChangeAspect="1"/>
          </p:cNvGraphicFramePr>
          <p:nvPr/>
        </p:nvGraphicFramePr>
        <p:xfrm>
          <a:off x="3924300" y="1793875"/>
          <a:ext cx="4603750" cy="480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4" name="Equation" r:id="rId4" imgW="2374560" imgH="2476440" progId="Equation.3">
                  <p:embed/>
                </p:oleObj>
              </mc:Choice>
              <mc:Fallback>
                <p:oleObj name="Equation" r:id="rId4" imgW="2374560" imgH="2476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793875"/>
                        <a:ext cx="4603750" cy="480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8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5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611188" y="1874838"/>
            <a:ext cx="2808287" cy="392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We multiply and we integrate</a:t>
            </a:r>
          </a:p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We inverse the order of integration</a:t>
            </a:r>
          </a:p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We change variable of integration</a:t>
            </a:r>
          </a:p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We differentiate and write it down the final expression</a:t>
            </a:r>
          </a:p>
        </p:txBody>
      </p:sp>
      <p:graphicFrame>
        <p:nvGraphicFramePr>
          <p:cNvPr id="144390" name="Object 6"/>
          <p:cNvGraphicFramePr>
            <a:graphicFrameLocks noChangeAspect="1"/>
          </p:cNvGraphicFramePr>
          <p:nvPr/>
        </p:nvGraphicFramePr>
        <p:xfrm>
          <a:off x="6443663" y="3660775"/>
          <a:ext cx="24495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6" name="Equation" r:id="rId8" imgW="1346040" imgH="228600" progId="Equation.3">
                  <p:embed/>
                </p:oleObj>
              </mc:Choice>
              <mc:Fallback>
                <p:oleObj name="Equation" r:id="rId8" imgW="1346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3660775"/>
                        <a:ext cx="244951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7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88913"/>
            <a:ext cx="8202613" cy="8382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4800"/>
              <a:t>THE ABEL SOLUTION</a:t>
            </a:r>
          </a:p>
        </p:txBody>
      </p:sp>
      <p:graphicFrame>
        <p:nvGraphicFramePr>
          <p:cNvPr id="146435" name="Object 3"/>
          <p:cNvGraphicFramePr>
            <a:graphicFrameLocks noChangeAspect="1"/>
          </p:cNvGraphicFramePr>
          <p:nvPr/>
        </p:nvGraphicFramePr>
        <p:xfrm>
          <a:off x="4932363" y="1741488"/>
          <a:ext cx="3502025" cy="233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5" name="Equation" r:id="rId4" imgW="1485720" imgH="990360" progId="Equation.3">
                  <p:embed/>
                </p:oleObj>
              </mc:Choice>
              <mc:Fallback>
                <p:oleObj name="Equation" r:id="rId4" imgW="148572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741488"/>
                        <a:ext cx="3502025" cy="233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1042988" y="2204864"/>
            <a:ext cx="35290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By </a:t>
            </a:r>
            <a:r>
              <a:rPr lang="fr-FR" sz="2400" dirty="0" err="1">
                <a:latin typeface="Times New Roman" pitchFamily="18" charset="0"/>
              </a:rPr>
              <a:t>changing</a:t>
            </a:r>
            <a:r>
              <a:rPr lang="fr-FR" sz="2400" dirty="0">
                <a:latin typeface="Times New Roman" pitchFamily="18" charset="0"/>
              </a:rPr>
              <a:t> variable </a:t>
            </a:r>
            <a:r>
              <a:rPr lang="fr-FR" sz="2400" dirty="0">
                <a:latin typeface="Symbol" pitchFamily="18" charset="2"/>
              </a:rPr>
              <a:t>x</a:t>
            </a:r>
            <a:r>
              <a:rPr lang="fr-FR" sz="2400" dirty="0">
                <a:latin typeface="Times New Roman" pitchFamily="18" charset="0"/>
              </a:rPr>
              <a:t> in a-</a:t>
            </a:r>
            <a:r>
              <a:rPr lang="fr-FR" sz="2400" dirty="0">
                <a:latin typeface="Symbol" pitchFamily="18" charset="2"/>
              </a:rPr>
              <a:t>x</a:t>
            </a:r>
            <a:r>
              <a:rPr lang="fr-FR" sz="2400" dirty="0">
                <a:latin typeface="Times New Roman" pitchFamily="18" charset="0"/>
              </a:rPr>
              <a:t> and x in a-x, </a:t>
            </a:r>
            <a:r>
              <a:rPr lang="fr-FR" sz="2400" dirty="0" err="1">
                <a:latin typeface="Times New Roman" pitchFamily="18" charset="0"/>
              </a:rPr>
              <a:t>we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get</a:t>
            </a:r>
            <a:r>
              <a:rPr lang="fr-FR" sz="2400" dirty="0">
                <a:latin typeface="Times New Roman" pitchFamily="18" charset="0"/>
              </a:rPr>
              <a:t> the standard </a:t>
            </a:r>
            <a:r>
              <a:rPr lang="fr-FR" sz="2400" dirty="0" err="1">
                <a:latin typeface="Times New Roman" pitchFamily="18" charset="0"/>
              </a:rPr>
              <a:t>formulae</a:t>
            </a:r>
            <a:endParaRPr lang="fr-FR" sz="2400" dirty="0">
              <a:latin typeface="Times New Roman" pitchFamily="18" charset="0"/>
            </a:endParaRP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395288" y="3573016"/>
            <a:ext cx="678815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400" dirty="0" err="1">
                <a:latin typeface="Times New Roman" pitchFamily="18" charset="0"/>
              </a:rPr>
              <a:t>We</a:t>
            </a:r>
            <a:r>
              <a:rPr lang="fr-FR" sz="2400" dirty="0">
                <a:latin typeface="Times New Roman" pitchFamily="18" charset="0"/>
              </a:rPr>
              <a:t> must have</a:t>
            </a:r>
          </a:p>
          <a:p>
            <a:r>
              <a:rPr lang="fr-FR" sz="2400" dirty="0">
                <a:latin typeface="Times New Roman" pitchFamily="18" charset="0"/>
              </a:rPr>
              <a:t>	t(x) </a:t>
            </a:r>
            <a:r>
              <a:rPr lang="fr-FR" sz="2400" dirty="0" err="1">
                <a:latin typeface="Times New Roman" pitchFamily="18" charset="0"/>
              </a:rPr>
              <a:t>should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be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continuous</a:t>
            </a:r>
            <a:r>
              <a:rPr lang="fr-FR" sz="2400" dirty="0">
                <a:latin typeface="Times New Roman" pitchFamily="18" charset="0"/>
              </a:rPr>
              <a:t>,</a:t>
            </a:r>
          </a:p>
          <a:p>
            <a:r>
              <a:rPr lang="fr-FR" sz="2400" dirty="0">
                <a:latin typeface="Times New Roman" pitchFamily="18" charset="0"/>
              </a:rPr>
              <a:t>            t(0)=0</a:t>
            </a:r>
          </a:p>
          <a:p>
            <a:r>
              <a:rPr lang="fr-FR" sz="2400" dirty="0">
                <a:latin typeface="Times New Roman" pitchFamily="18" charset="0"/>
              </a:rPr>
              <a:t>            t(x) </a:t>
            </a:r>
            <a:r>
              <a:rPr lang="fr-FR" sz="2400" dirty="0" err="1">
                <a:latin typeface="Times New Roman" pitchFamily="18" charset="0"/>
              </a:rPr>
              <a:t>should</a:t>
            </a:r>
            <a:r>
              <a:rPr lang="fr-FR" sz="2400" dirty="0">
                <a:latin typeface="Times New Roman" pitchFamily="18" charset="0"/>
              </a:rPr>
              <a:t> have a finit </a:t>
            </a:r>
            <a:r>
              <a:rPr lang="fr-FR" sz="2400" dirty="0" err="1">
                <a:latin typeface="Times New Roman" pitchFamily="18" charset="0"/>
              </a:rPr>
              <a:t>derivative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with</a:t>
            </a:r>
            <a:r>
              <a:rPr lang="fr-FR" sz="2400" dirty="0">
                <a:latin typeface="Times New Roman" pitchFamily="18" charset="0"/>
              </a:rPr>
              <a:t> a </a:t>
            </a:r>
            <a:r>
              <a:rPr lang="fr-FR" sz="2400" dirty="0" err="1">
                <a:latin typeface="Times New Roman" pitchFamily="18" charset="0"/>
              </a:rPr>
              <a:t>finite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number</a:t>
            </a:r>
            <a:r>
              <a:rPr lang="fr-FR" sz="2400" dirty="0">
                <a:latin typeface="Times New Roman" pitchFamily="18" charset="0"/>
              </a:rPr>
              <a:t> of </a:t>
            </a:r>
            <a:r>
              <a:rPr lang="fr-FR" sz="2400" dirty="0" err="1">
                <a:latin typeface="Times New Roman" pitchFamily="18" charset="0"/>
              </a:rPr>
              <a:t>discontinuities</a:t>
            </a:r>
            <a:r>
              <a:rPr lang="fr-FR" sz="2400" dirty="0">
                <a:latin typeface="Times New Roman" pitchFamily="18" charset="0"/>
              </a:rPr>
              <a:t>.</a:t>
            </a:r>
          </a:p>
          <a:p>
            <a:r>
              <a:rPr lang="fr-FR" sz="2400" dirty="0">
                <a:latin typeface="Times New Roman" pitchFamily="18" charset="0"/>
              </a:rPr>
              <a:t>The </a:t>
            </a:r>
            <a:r>
              <a:rPr lang="fr-FR" sz="2400" dirty="0" err="1">
                <a:latin typeface="Times New Roman" pitchFamily="18" charset="0"/>
              </a:rPr>
              <a:t>most</a:t>
            </a:r>
            <a:r>
              <a:rPr lang="fr-FR" sz="2400" dirty="0">
                <a:latin typeface="Times New Roman" pitchFamily="18" charset="0"/>
              </a:rPr>
              <a:t> restrictive </a:t>
            </a:r>
            <a:r>
              <a:rPr lang="fr-FR" sz="2400" dirty="0" err="1">
                <a:latin typeface="Times New Roman" pitchFamily="18" charset="0"/>
              </a:rPr>
              <a:t>assumption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the </a:t>
            </a:r>
            <a:r>
              <a:rPr lang="fr-FR" sz="2400" dirty="0" err="1">
                <a:latin typeface="Times New Roman" pitchFamily="18" charset="0"/>
              </a:rPr>
              <a:t>continuity</a:t>
            </a:r>
            <a:r>
              <a:rPr lang="fr-FR" sz="2400" dirty="0">
                <a:latin typeface="Times New Roman" pitchFamily="18" charset="0"/>
              </a:rPr>
              <a:t> of the </a:t>
            </a:r>
            <a:r>
              <a:rPr lang="fr-FR" sz="2400" dirty="0" err="1">
                <a:latin typeface="Times New Roman" pitchFamily="18" charset="0"/>
              </a:rPr>
              <a:t>function</a:t>
            </a:r>
            <a:r>
              <a:rPr lang="fr-FR" sz="2400" dirty="0">
                <a:latin typeface="Times New Roman" pitchFamily="18" charset="0"/>
              </a:rPr>
              <a:t> t(x).  </a:t>
            </a:r>
          </a:p>
        </p:txBody>
      </p:sp>
    </p:spTree>
    <p:extLst>
      <p:ext uri="{BB962C8B-B14F-4D97-AF65-F5344CB8AC3E}">
        <p14:creationId xmlns:p14="http://schemas.microsoft.com/office/powerpoint/2010/main" val="12664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4859338" y="4437063"/>
            <a:ext cx="3600450" cy="10080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755650" y="4437063"/>
            <a:ext cx="2952750" cy="10080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84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7338" y="404813"/>
            <a:ext cx="8748712" cy="8382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3200"/>
              <a:t>The solution HWB : </a:t>
            </a:r>
            <a:r>
              <a:rPr lang="fr-FR" sz="2800"/>
              <a:t>HERGLOTZ-WIECHERT-BATEMAN</a:t>
            </a:r>
            <a:br>
              <a:rPr lang="fr-FR" sz="2800"/>
            </a:br>
            <a:r>
              <a:rPr lang="fr-FR" sz="3200"/>
              <a:t>                        </a:t>
            </a:r>
          </a:p>
        </p:txBody>
      </p:sp>
      <p:graphicFrame>
        <p:nvGraphicFramePr>
          <p:cNvPr id="148485" name="Object 5"/>
          <p:cNvGraphicFramePr>
            <a:graphicFrameLocks noChangeAspect="1"/>
          </p:cNvGraphicFramePr>
          <p:nvPr/>
        </p:nvGraphicFramePr>
        <p:xfrm>
          <a:off x="971550" y="1700213"/>
          <a:ext cx="2913063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34" name="Equation" r:id="rId4" imgW="1688760" imgH="2082600" progId="Equation.3">
                  <p:embed/>
                </p:oleObj>
              </mc:Choice>
              <mc:Fallback>
                <p:oleObj name="Equation" r:id="rId4" imgW="1688760" imgH="20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00213"/>
                        <a:ext cx="2913063" cy="359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6" name="Text Box 6"/>
          <p:cNvSpPr txBox="1">
            <a:spLocks noChangeArrowheads="1"/>
          </p:cNvSpPr>
          <p:nvPr/>
        </p:nvSpPr>
        <p:spPr bwMode="auto">
          <a:xfrm>
            <a:off x="971550" y="5557044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In </a:t>
            </a:r>
            <a:r>
              <a:rPr lang="fr-FR" sz="2400" dirty="0" err="1">
                <a:latin typeface="Times New Roman" pitchFamily="18" charset="0"/>
              </a:rPr>
              <a:t>Cartesian</a:t>
            </a:r>
            <a:r>
              <a:rPr lang="fr-FR" sz="2400" dirty="0">
                <a:latin typeface="Times New Roman" pitchFamily="18" charset="0"/>
              </a:rPr>
              <a:t> frame</a:t>
            </a: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5436096" y="5734050"/>
            <a:ext cx="2700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In </a:t>
            </a:r>
            <a:r>
              <a:rPr lang="fr-FR" sz="2400" dirty="0" err="1">
                <a:latin typeface="Times New Roman" pitchFamily="18" charset="0"/>
              </a:rPr>
              <a:t>s</a:t>
            </a:r>
            <a:r>
              <a:rPr lang="fr-FR" sz="2400" dirty="0" err="1" smtClean="0">
                <a:latin typeface="Times New Roman" pitchFamily="18" charset="0"/>
              </a:rPr>
              <a:t>pherical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>
                <a:latin typeface="Times New Roman" pitchFamily="18" charset="0"/>
              </a:rPr>
              <a:t>frame</a:t>
            </a:r>
          </a:p>
        </p:txBody>
      </p:sp>
      <p:graphicFrame>
        <p:nvGraphicFramePr>
          <p:cNvPr id="148488" name="Object 8"/>
          <p:cNvGraphicFramePr>
            <a:graphicFrameLocks noChangeAspect="1"/>
          </p:cNvGraphicFramePr>
          <p:nvPr/>
        </p:nvGraphicFramePr>
        <p:xfrm>
          <a:off x="5219700" y="4508500"/>
          <a:ext cx="30241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35" name="Equation" r:id="rId6" imgW="1854000" imgH="482400" progId="Equation.3">
                  <p:embed/>
                </p:oleObj>
              </mc:Choice>
              <mc:Fallback>
                <p:oleObj name="Equation" r:id="rId6" imgW="18540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508500"/>
                        <a:ext cx="3024188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9" name="Text Box 9"/>
          <p:cNvSpPr txBox="1">
            <a:spLocks noChangeArrowheads="1"/>
          </p:cNvSpPr>
          <p:nvPr/>
        </p:nvSpPr>
        <p:spPr bwMode="auto">
          <a:xfrm>
            <a:off x="4211638" y="1773238"/>
            <a:ext cx="36718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From the direct solution, we can deduce the inverson solution</a:t>
            </a:r>
          </a:p>
        </p:txBody>
      </p:sp>
      <p:sp>
        <p:nvSpPr>
          <p:cNvPr id="148490" name="Text Box 10"/>
          <p:cNvSpPr txBox="1">
            <a:spLocks noChangeArrowheads="1"/>
          </p:cNvSpPr>
          <p:nvPr/>
        </p:nvSpPr>
        <p:spPr bwMode="auto">
          <a:xfrm>
            <a:off x="4213225" y="2852738"/>
            <a:ext cx="47513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latin typeface="Times New Roman" pitchFamily="18" charset="0"/>
              </a:rPr>
              <a:t>After few manipulations, we can move from the Cartesian expression towards the Spherical expression</a:t>
            </a:r>
          </a:p>
        </p:txBody>
      </p:sp>
      <p:sp>
        <p:nvSpPr>
          <p:cNvPr id="148491" name="Text Box 11"/>
          <p:cNvSpPr txBox="1">
            <a:spLocks noChangeArrowheads="1"/>
          </p:cNvSpPr>
          <p:nvPr/>
        </p:nvSpPr>
        <p:spPr bwMode="auto">
          <a:xfrm>
            <a:off x="4931792" y="5445224"/>
            <a:ext cx="4176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i="1" dirty="0" err="1">
                <a:latin typeface="Times New Roman" pitchFamily="18" charset="0"/>
              </a:rPr>
              <a:t>We</a:t>
            </a:r>
            <a:r>
              <a:rPr lang="fr-FR" i="1" dirty="0">
                <a:latin typeface="Times New Roman" pitchFamily="18" charset="0"/>
              </a:rPr>
              <a:t> </a:t>
            </a:r>
            <a:r>
              <a:rPr lang="fr-FR" i="1" dirty="0" err="1">
                <a:latin typeface="Times New Roman" pitchFamily="18" charset="0"/>
              </a:rPr>
              <a:t>find</a:t>
            </a:r>
            <a:r>
              <a:rPr lang="fr-FR" i="1" dirty="0">
                <a:latin typeface="Times New Roman" pitchFamily="18" charset="0"/>
              </a:rPr>
              <a:t> r(v) as a value of r/v</a:t>
            </a:r>
          </a:p>
        </p:txBody>
      </p:sp>
    </p:spTree>
    <p:extLst>
      <p:ext uri="{BB962C8B-B14F-4D97-AF65-F5344CB8AC3E}">
        <p14:creationId xmlns:p14="http://schemas.microsoft.com/office/powerpoint/2010/main" val="232298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125413"/>
            <a:ext cx="6096000" cy="1143000"/>
          </a:xfrm>
        </p:spPr>
        <p:txBody>
          <a:bodyPr/>
          <a:lstStyle/>
          <a:p>
            <a:r>
              <a:rPr lang="fr-FR" dirty="0" err="1"/>
              <a:t>Stratified</a:t>
            </a:r>
            <a:r>
              <a:rPr lang="fr-FR" dirty="0"/>
              <a:t> medium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75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1628800"/>
            <a:ext cx="718504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When</a:t>
            </a:r>
            <a:r>
              <a:rPr lang="fr-FR" sz="2000" dirty="0" smtClean="0"/>
              <a:t> </a:t>
            </a:r>
            <a:r>
              <a:rPr lang="fr-FR" sz="2000" dirty="0" err="1" smtClean="0"/>
              <a:t>considering</a:t>
            </a:r>
            <a:r>
              <a:rPr lang="fr-FR" sz="2000" dirty="0" smtClean="0"/>
              <a:t> </a:t>
            </a:r>
            <a:r>
              <a:rPr lang="fr-FR" sz="2000" dirty="0" err="1" smtClean="0"/>
              <a:t>discontinuities</a:t>
            </a:r>
            <a:r>
              <a:rPr lang="fr-FR" sz="2000" dirty="0" smtClean="0"/>
              <a:t>, ABEL/HWB </a:t>
            </a:r>
            <a:r>
              <a:rPr lang="fr-FR" sz="2000" dirty="0" err="1" smtClean="0"/>
              <a:t>method</a:t>
            </a:r>
            <a:r>
              <a:rPr lang="fr-FR" sz="2000" dirty="0" smtClean="0"/>
              <a:t>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first </a:t>
            </a:r>
            <a:r>
              <a:rPr lang="fr-FR" sz="2000" dirty="0" err="1" smtClean="0"/>
              <a:t>arrival</a:t>
            </a:r>
            <a:r>
              <a:rPr lang="fr-FR" sz="2000" dirty="0" smtClean="0"/>
              <a:t> times has not an unique solution.</a:t>
            </a:r>
          </a:p>
          <a:p>
            <a:endParaRPr lang="fr-FR" sz="2000" dirty="0" smtClean="0"/>
          </a:p>
          <a:p>
            <a:r>
              <a:rPr lang="fr-FR" sz="2000" dirty="0" smtClean="0"/>
              <a:t>More over </a:t>
            </a:r>
            <a:r>
              <a:rPr lang="fr-FR" sz="2000" dirty="0" err="1" smtClean="0"/>
              <a:t>there</a:t>
            </a:r>
            <a:r>
              <a:rPr lang="fr-FR" sz="2000" dirty="0" smtClean="0"/>
              <a:t> </a:t>
            </a:r>
            <a:r>
              <a:rPr lang="fr-FR" sz="2000" dirty="0" err="1" smtClean="0"/>
              <a:t>will</a:t>
            </a:r>
            <a:r>
              <a:rPr lang="fr-FR" sz="2000" dirty="0" smtClean="0"/>
              <a:t> </a:t>
            </a:r>
            <a:r>
              <a:rPr lang="fr-FR" sz="2000" dirty="0" err="1" smtClean="0"/>
              <a:t>be</a:t>
            </a:r>
            <a:r>
              <a:rPr lang="fr-FR" sz="2000" dirty="0" smtClean="0"/>
              <a:t> an </a:t>
            </a:r>
            <a:r>
              <a:rPr lang="fr-FR" sz="2000" dirty="0" err="1" smtClean="0"/>
              <a:t>ambiguity</a:t>
            </a:r>
            <a:r>
              <a:rPr lang="fr-FR" sz="2000" dirty="0" smtClean="0"/>
              <a:t> </a:t>
            </a:r>
            <a:r>
              <a:rPr lang="fr-FR" sz="2000" dirty="0" err="1" smtClean="0"/>
              <a:t>when</a:t>
            </a:r>
            <a:r>
              <a:rPr lang="fr-FR" sz="2000" dirty="0" smtClean="0"/>
              <a:t> the </a:t>
            </a:r>
            <a:r>
              <a:rPr lang="fr-FR" sz="2000" dirty="0" err="1" smtClean="0"/>
              <a:t>velocity</a:t>
            </a:r>
            <a:r>
              <a:rPr lang="fr-FR" sz="2000" dirty="0" smtClean="0"/>
              <a:t> </a:t>
            </a:r>
            <a:r>
              <a:rPr lang="fr-FR" sz="2000" dirty="0" err="1" smtClean="0"/>
              <a:t>decreases</a:t>
            </a:r>
            <a:r>
              <a:rPr lang="fr-FR" sz="2000" dirty="0" smtClean="0"/>
              <a:t> (</a:t>
            </a:r>
            <a:r>
              <a:rPr lang="fr-FR" sz="2000" dirty="0" err="1" smtClean="0"/>
              <a:t>can</a:t>
            </a:r>
            <a:r>
              <a:rPr lang="fr-FR" sz="2000" dirty="0" smtClean="0"/>
              <a:t> </a:t>
            </a:r>
            <a:r>
              <a:rPr lang="fr-FR" sz="2000" dirty="0" err="1" smtClean="0"/>
              <a:t>only</a:t>
            </a:r>
            <a:r>
              <a:rPr lang="fr-FR" sz="2000" dirty="0" smtClean="0"/>
              <a:t> </a:t>
            </a:r>
            <a:r>
              <a:rPr lang="fr-FR" sz="2000" dirty="0" err="1" smtClean="0"/>
              <a:t>defined</a:t>
            </a:r>
            <a:r>
              <a:rPr lang="fr-FR" sz="2000" dirty="0" smtClean="0"/>
              <a:t> the </a:t>
            </a:r>
            <a:r>
              <a:rPr lang="fr-FR" sz="2000" dirty="0" err="1" smtClean="0"/>
              <a:t>velocity</a:t>
            </a:r>
            <a:r>
              <a:rPr lang="fr-FR" sz="2000" dirty="0" smtClean="0"/>
              <a:t> jump in </a:t>
            </a:r>
            <a:r>
              <a:rPr lang="fr-FR" sz="2000" dirty="0" err="1" smtClean="0"/>
              <a:t>this</a:t>
            </a:r>
            <a:r>
              <a:rPr lang="fr-FR" sz="2000" dirty="0" smtClean="0"/>
              <a:t> zone)</a:t>
            </a:r>
          </a:p>
          <a:p>
            <a:endParaRPr lang="fr-FR" sz="2000" dirty="0"/>
          </a:p>
          <a:p>
            <a:r>
              <a:rPr lang="fr-FR" sz="2000" dirty="0" smtClean="0"/>
              <a:t>In </a:t>
            </a:r>
            <a:r>
              <a:rPr lang="fr-FR" sz="2000" dirty="0" err="1" smtClean="0"/>
              <a:t>fact</a:t>
            </a:r>
            <a:r>
              <a:rPr lang="fr-FR" sz="2000" dirty="0" smtClean="0"/>
              <a:t>, </a:t>
            </a:r>
            <a:r>
              <a:rPr lang="fr-FR" sz="2000" dirty="0" err="1" smtClean="0"/>
              <a:t>we</a:t>
            </a:r>
            <a:r>
              <a:rPr lang="fr-FR" sz="2000" dirty="0" smtClean="0"/>
              <a:t> avec an </a:t>
            </a:r>
            <a:r>
              <a:rPr lang="fr-FR" sz="2000" dirty="0" err="1" smtClean="0"/>
              <a:t>infinity</a:t>
            </a:r>
            <a:r>
              <a:rPr lang="fr-FR" sz="2000" dirty="0" smtClean="0"/>
              <a:t> of solutions </a:t>
            </a:r>
            <a:r>
              <a:rPr lang="fr-FR" sz="2000" dirty="0" err="1" smtClean="0"/>
              <a:t>when</a:t>
            </a:r>
            <a:r>
              <a:rPr lang="fr-FR" sz="2000" dirty="0" smtClean="0"/>
              <a:t> </a:t>
            </a:r>
            <a:r>
              <a:rPr lang="fr-FR" sz="2000" dirty="0" err="1" smtClean="0"/>
              <a:t>considering</a:t>
            </a:r>
            <a:r>
              <a:rPr lang="fr-FR" sz="2000" dirty="0" smtClean="0"/>
              <a:t> </a:t>
            </a:r>
            <a:r>
              <a:rPr lang="fr-FR" sz="2000" dirty="0" err="1" smtClean="0"/>
              <a:t>only</a:t>
            </a:r>
            <a:r>
              <a:rPr lang="fr-FR" sz="2000" dirty="0" smtClean="0"/>
              <a:t> direct and </a:t>
            </a:r>
            <a:r>
              <a:rPr lang="fr-FR" sz="2000" dirty="0" err="1" smtClean="0"/>
              <a:t>refracted</a:t>
            </a:r>
            <a:r>
              <a:rPr lang="fr-FR" sz="2000" dirty="0" smtClean="0"/>
              <a:t> </a:t>
            </a:r>
            <a:r>
              <a:rPr lang="fr-FR" sz="2000" dirty="0" err="1" smtClean="0"/>
              <a:t>waves</a:t>
            </a:r>
            <a:r>
              <a:rPr lang="fr-FR" sz="2000" dirty="0" smtClean="0"/>
              <a:t>.</a:t>
            </a:r>
          </a:p>
          <a:p>
            <a:endParaRPr lang="fr-FR" sz="2000" dirty="0"/>
          </a:p>
          <a:p>
            <a:r>
              <a:rPr lang="fr-FR" sz="2000" dirty="0" err="1" smtClean="0"/>
              <a:t>We</a:t>
            </a:r>
            <a:r>
              <a:rPr lang="fr-FR" sz="2000" dirty="0" smtClean="0"/>
              <a:t> </a:t>
            </a:r>
            <a:r>
              <a:rPr lang="fr-FR" sz="2000" dirty="0" err="1" smtClean="0"/>
              <a:t>may</a:t>
            </a:r>
            <a:r>
              <a:rPr lang="fr-FR" sz="2000" dirty="0" smtClean="0"/>
              <a:t> </a:t>
            </a:r>
            <a:r>
              <a:rPr lang="fr-FR" sz="2000" dirty="0" err="1" smtClean="0"/>
              <a:t>find</a:t>
            </a:r>
            <a:r>
              <a:rPr lang="fr-FR" sz="2000" dirty="0" smtClean="0"/>
              <a:t> interfaces </a:t>
            </a:r>
            <a:r>
              <a:rPr lang="fr-FR" sz="2000" dirty="0" err="1" smtClean="0"/>
              <a:t>when</a:t>
            </a:r>
            <a:r>
              <a:rPr lang="fr-FR" sz="2000" dirty="0" smtClean="0"/>
              <a:t> </a:t>
            </a:r>
            <a:r>
              <a:rPr lang="fr-FR" sz="2000" dirty="0" err="1" smtClean="0"/>
              <a:t>considering</a:t>
            </a:r>
            <a:r>
              <a:rPr lang="fr-FR" sz="2000" dirty="0" smtClean="0"/>
              <a:t> all </a:t>
            </a:r>
            <a:r>
              <a:rPr lang="fr-FR" sz="2000" dirty="0" err="1" smtClean="0"/>
              <a:t>waves</a:t>
            </a:r>
            <a:r>
              <a:rPr lang="fr-FR" sz="2000" dirty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reflection</a:t>
            </a:r>
            <a:r>
              <a:rPr lang="fr-FR" sz="2000" dirty="0" smtClean="0"/>
              <a:t> </a:t>
            </a:r>
            <a:r>
              <a:rPr lang="fr-FR" sz="2000" dirty="0" err="1" smtClean="0"/>
              <a:t>waves</a:t>
            </a:r>
            <a:r>
              <a:rPr lang="fr-FR" sz="2000" dirty="0"/>
              <a:t>)</a:t>
            </a:r>
            <a:endParaRPr lang="en-US" sz="2000" dirty="0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613" y="1915459"/>
            <a:ext cx="1649787" cy="290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980" y="0"/>
            <a:ext cx="6951595" cy="1143000"/>
          </a:xfrm>
        </p:spPr>
        <p:txBody>
          <a:bodyPr/>
          <a:lstStyle/>
          <a:p>
            <a:r>
              <a:rPr lang="fr-FR" dirty="0" err="1" smtClean="0"/>
              <a:t>Triplication</a:t>
            </a:r>
            <a:r>
              <a:rPr lang="fr-FR" dirty="0" smtClean="0"/>
              <a:t> &amp; </a:t>
            </a:r>
            <a:r>
              <a:rPr lang="fr-FR" dirty="0" err="1" smtClean="0"/>
              <a:t>shadow</a:t>
            </a:r>
            <a:r>
              <a:rPr lang="fr-FR" dirty="0" smtClean="0"/>
              <a:t> zone</a:t>
            </a:r>
            <a:endParaRPr lang="en-US" dirty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30" y="908720"/>
            <a:ext cx="3808214" cy="463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132" y="5556423"/>
            <a:ext cx="441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Increase</a:t>
            </a:r>
            <a:r>
              <a:rPr lang="fr-FR" dirty="0" smtClean="0"/>
              <a:t> of the </a:t>
            </a:r>
            <a:r>
              <a:rPr lang="fr-FR" dirty="0" err="1" smtClean="0"/>
              <a:t>velocity</a:t>
            </a:r>
            <a:r>
              <a:rPr lang="fr-FR" dirty="0" smtClean="0"/>
              <a:t>: </a:t>
            </a:r>
            <a:r>
              <a:rPr lang="fr-FR" dirty="0" err="1" smtClean="0"/>
              <a:t>triplication</a:t>
            </a:r>
            <a:r>
              <a:rPr lang="fr-FR" dirty="0" smtClean="0"/>
              <a:t> and </a:t>
            </a:r>
            <a:r>
              <a:rPr lang="fr-FR" dirty="0" err="1" smtClean="0"/>
              <a:t>retrograde</a:t>
            </a:r>
            <a:r>
              <a:rPr lang="fr-FR" dirty="0" smtClean="0"/>
              <a:t> </a:t>
            </a:r>
            <a:r>
              <a:rPr lang="fr-FR" dirty="0" err="1" smtClean="0"/>
              <a:t>branch</a:t>
            </a:r>
            <a:endParaRPr lang="en-US" dirty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908719"/>
            <a:ext cx="3816424" cy="443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485502" y="5556423"/>
            <a:ext cx="4521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</a:t>
            </a:r>
            <a:r>
              <a:rPr lang="fr-FR" dirty="0" err="1" smtClean="0"/>
              <a:t>ecrease</a:t>
            </a:r>
            <a:r>
              <a:rPr lang="fr-FR" dirty="0" smtClean="0"/>
              <a:t> of the </a:t>
            </a:r>
            <a:r>
              <a:rPr lang="fr-FR" dirty="0" err="1" smtClean="0"/>
              <a:t>velocity</a:t>
            </a:r>
            <a:r>
              <a:rPr lang="fr-FR" dirty="0" smtClean="0"/>
              <a:t>: </a:t>
            </a:r>
            <a:r>
              <a:rPr lang="fr-FR" dirty="0" err="1" smtClean="0"/>
              <a:t>shadow</a:t>
            </a:r>
            <a:r>
              <a:rPr lang="fr-FR" dirty="0" smtClean="0"/>
              <a:t> zone (and a </a:t>
            </a:r>
            <a:r>
              <a:rPr lang="fr-FR" dirty="0" err="1" smtClean="0"/>
              <a:t>retrograde</a:t>
            </a:r>
            <a:r>
              <a:rPr lang="fr-FR" dirty="0" smtClean="0"/>
              <a:t> </a:t>
            </a:r>
            <a:r>
              <a:rPr lang="fr-FR" dirty="0" err="1" smtClean="0"/>
              <a:t>branch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76</a:t>
            </a:fld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956-5D0A-4FC6-BE86-D04980FB22E9}" type="datetime1">
              <a:rPr lang="fr-FR" smtClean="0"/>
              <a:t>01/05/2016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M1 PSTE 4111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516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980" y="0"/>
            <a:ext cx="6951595" cy="1143000"/>
          </a:xfrm>
        </p:spPr>
        <p:txBody>
          <a:bodyPr/>
          <a:lstStyle/>
          <a:p>
            <a:r>
              <a:rPr lang="fr-FR" dirty="0" smtClean="0"/>
              <a:t>Shadow zone in the </a:t>
            </a:r>
            <a:r>
              <a:rPr lang="fr-FR" dirty="0" err="1" smtClean="0"/>
              <a:t>Earth</a:t>
            </a:r>
            <a:endParaRPr lang="en-US" dirty="0"/>
          </a:p>
        </p:txBody>
      </p:sp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" y="1034783"/>
            <a:ext cx="394335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0490"/>
            <a:ext cx="3936588" cy="207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6" y="7173416"/>
            <a:ext cx="8382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333096" y="3065660"/>
            <a:ext cx="4752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Abrupt </a:t>
            </a:r>
            <a:r>
              <a:rPr lang="fr-FR" dirty="0" err="1" smtClean="0"/>
              <a:t>decrease</a:t>
            </a:r>
            <a:r>
              <a:rPr lang="fr-FR" dirty="0" smtClean="0"/>
              <a:t> of </a:t>
            </a:r>
            <a:r>
              <a:rPr lang="fr-FR" dirty="0" err="1" smtClean="0"/>
              <a:t>velocity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CMB (2900 km)</a:t>
            </a:r>
          </a:p>
          <a:p>
            <a:endParaRPr lang="fr-FR" dirty="0"/>
          </a:p>
          <a:p>
            <a:r>
              <a:rPr lang="fr-FR" dirty="0" smtClean="0"/>
              <a:t>(Oldham, 1906, Gutenberg, 1912)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77</a:t>
            </a:fld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CC99-DCEE-4083-9CD8-B43BD42508A2}" type="datetime1">
              <a:rPr lang="fr-FR" smtClean="0"/>
              <a:t>01/05/2016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M1 PSTE 4111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759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6096000" cy="1143000"/>
          </a:xfrm>
        </p:spPr>
        <p:txBody>
          <a:bodyPr/>
          <a:lstStyle/>
          <a:p>
            <a:r>
              <a:rPr lang="fr-FR" dirty="0" err="1" smtClean="0"/>
              <a:t>Identify</a:t>
            </a:r>
            <a:r>
              <a:rPr lang="fr-FR" dirty="0" smtClean="0"/>
              <a:t> phases ?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7272808" cy="47036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>
                <a:lumMod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01EA-0475-4386-934D-AE35DFE8DE72}" type="datetime1">
              <a:rPr lang="fr-FR" smtClean="0"/>
              <a:t>01/05/2016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M1 PSTE 4111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8169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6096000" cy="1143000"/>
          </a:xfrm>
        </p:spPr>
        <p:txBody>
          <a:bodyPr/>
          <a:lstStyle/>
          <a:p>
            <a:r>
              <a:rPr lang="fr-FR" dirty="0" err="1" smtClean="0"/>
              <a:t>Identify</a:t>
            </a:r>
            <a:r>
              <a:rPr lang="fr-FR" dirty="0" smtClean="0"/>
              <a:t> phases ?</a:t>
            </a:r>
            <a:endParaRPr lang="en-US" dirty="0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268760"/>
            <a:ext cx="4680520" cy="4523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51520" y="2825641"/>
            <a:ext cx="3456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/>
              <a:t>Draw</a:t>
            </a:r>
            <a:r>
              <a:rPr lang="fr-FR" sz="4000" dirty="0" smtClean="0"/>
              <a:t> the SS phase?</a:t>
            </a:r>
            <a:endParaRPr lang="en-US" sz="4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7133C-A08B-4D43-AD99-0C4C999498F6}" type="datetime1">
              <a:rPr lang="fr-FR" smtClean="0"/>
              <a:t>01/05/2016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M1 PSTE 4111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05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11760" y="116632"/>
            <a:ext cx="6096000" cy="1143000"/>
          </a:xfrm>
        </p:spPr>
        <p:txBody>
          <a:bodyPr/>
          <a:lstStyle/>
          <a:p>
            <a:r>
              <a:rPr lang="fr-FR" dirty="0" err="1" smtClean="0"/>
              <a:t>References</a:t>
            </a:r>
            <a:r>
              <a:rPr lang="fr-FR" dirty="0" smtClean="0"/>
              <a:t> (</a:t>
            </a:r>
            <a:r>
              <a:rPr lang="fr-FR" dirty="0" err="1" smtClean="0"/>
              <a:t>selection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9592" y="2564904"/>
            <a:ext cx="7992888" cy="2376264"/>
          </a:xfrm>
        </p:spPr>
        <p:txBody>
          <a:bodyPr/>
          <a:lstStyle/>
          <a:p>
            <a:r>
              <a:rPr lang="fr-FR" sz="1600" dirty="0" err="1" smtClean="0">
                <a:solidFill>
                  <a:srgbClr val="FF0000"/>
                </a:solidFill>
              </a:rPr>
              <a:t>Červený</a:t>
            </a:r>
            <a:r>
              <a:rPr lang="fr-FR" sz="1600" dirty="0" smtClean="0">
                <a:solidFill>
                  <a:srgbClr val="FF0000"/>
                </a:solidFill>
              </a:rPr>
              <a:t>, V.,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 ray </a:t>
            </a:r>
            <a:r>
              <a:rPr lang="fr-FR" sz="1600" dirty="0" err="1" smtClean="0">
                <a:solidFill>
                  <a:srgbClr val="FF0000"/>
                </a:solidFill>
              </a:rPr>
              <a:t>theory</a:t>
            </a:r>
            <a:r>
              <a:rPr lang="fr-FR" sz="1600" dirty="0" smtClean="0">
                <a:solidFill>
                  <a:srgbClr val="FF0000"/>
                </a:solidFill>
              </a:rPr>
              <a:t>, Cambridge </a:t>
            </a:r>
            <a:r>
              <a:rPr lang="fr-FR" sz="1600" dirty="0" err="1" smtClean="0">
                <a:solidFill>
                  <a:srgbClr val="FF0000"/>
                </a:solidFill>
              </a:rPr>
              <a:t>University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Press</a:t>
            </a:r>
            <a:r>
              <a:rPr lang="fr-FR" sz="1600" dirty="0" smtClean="0">
                <a:solidFill>
                  <a:srgbClr val="FF0000"/>
                </a:solidFill>
              </a:rPr>
              <a:t>, 2001</a:t>
            </a:r>
          </a:p>
          <a:p>
            <a:endParaRPr lang="fr-FR" sz="1600" dirty="0">
              <a:solidFill>
                <a:srgbClr val="FF0000"/>
              </a:solidFill>
            </a:endParaRPr>
          </a:p>
          <a:p>
            <a:endParaRPr lang="fr-FR" sz="1600" dirty="0" smtClean="0">
              <a:solidFill>
                <a:srgbClr val="FF0000"/>
              </a:solidFill>
            </a:endParaRPr>
          </a:p>
          <a:p>
            <a:r>
              <a:rPr lang="fr-FR" sz="1600" dirty="0" smtClean="0">
                <a:solidFill>
                  <a:srgbClr val="FF0000"/>
                </a:solidFill>
              </a:rPr>
              <a:t>Chapman, C., Fundamentals of </a:t>
            </a:r>
            <a:r>
              <a:rPr lang="fr-FR" sz="1600" dirty="0" err="1" smtClean="0">
                <a:solidFill>
                  <a:srgbClr val="FF0000"/>
                </a:solidFill>
              </a:rPr>
              <a:t>seismic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wave</a:t>
            </a:r>
            <a:r>
              <a:rPr lang="fr-FR" sz="1600" dirty="0" smtClean="0">
                <a:solidFill>
                  <a:srgbClr val="FF0000"/>
                </a:solidFill>
              </a:rPr>
              <a:t> propagation, Cambridge </a:t>
            </a:r>
            <a:r>
              <a:rPr lang="fr-FR" sz="1600" dirty="0" err="1" smtClean="0">
                <a:solidFill>
                  <a:srgbClr val="FF0000"/>
                </a:solidFill>
              </a:rPr>
              <a:t>University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Press</a:t>
            </a:r>
            <a:r>
              <a:rPr lang="fr-FR" sz="1600" dirty="0" smtClean="0">
                <a:solidFill>
                  <a:srgbClr val="FF0000"/>
                </a:solidFill>
              </a:rPr>
              <a:t>, 2004</a:t>
            </a: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3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6096000" cy="1143000"/>
          </a:xfrm>
        </p:spPr>
        <p:txBody>
          <a:bodyPr/>
          <a:lstStyle/>
          <a:p>
            <a:r>
              <a:rPr lang="fr-FR" dirty="0" smtClean="0"/>
              <a:t>Picking time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75656" y="1196752"/>
            <a:ext cx="6096000" cy="648072"/>
          </a:xfrm>
        </p:spPr>
        <p:txBody>
          <a:bodyPr/>
          <a:lstStyle/>
          <a:p>
            <a:r>
              <a:rPr lang="fr-FR" dirty="0" err="1" smtClean="0"/>
              <a:t>Onset</a:t>
            </a:r>
            <a:r>
              <a:rPr lang="fr-FR" dirty="0" smtClean="0"/>
              <a:t> time  for first-</a:t>
            </a:r>
            <a:r>
              <a:rPr lang="fr-FR" dirty="0" err="1" smtClean="0"/>
              <a:t>arrival</a:t>
            </a:r>
            <a:r>
              <a:rPr lang="fr-FR" dirty="0" smtClean="0"/>
              <a:t> phases?</a:t>
            </a:r>
            <a:endParaRPr lang="en-US" dirty="0"/>
          </a:p>
        </p:txBody>
      </p:sp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6228184" cy="416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97286"/>
            <a:ext cx="92106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419872" y="3068960"/>
            <a:ext cx="5328592" cy="461665"/>
          </a:xfrm>
          <a:prstGeom prst="rect">
            <a:avLst/>
          </a:prstGeom>
          <a:solidFill>
            <a:schemeClr val="bg2">
              <a:lumMod val="25000"/>
              <a:lumOff val="75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Times, phase and </a:t>
            </a:r>
            <a:r>
              <a:rPr lang="fr-FR" dirty="0" err="1" smtClean="0"/>
              <a:t>polarity</a:t>
            </a:r>
            <a:r>
              <a:rPr lang="fr-FR" dirty="0" smtClean="0"/>
              <a:t> </a:t>
            </a:r>
            <a:r>
              <a:rPr lang="fr-FR" dirty="0" err="1" smtClean="0"/>
              <a:t>readings</a:t>
            </a:r>
            <a:r>
              <a:rPr lang="fr-FR" dirty="0" smtClean="0"/>
              <a:t> </a:t>
            </a:r>
            <a:r>
              <a:rPr lang="fr-FR" dirty="0" err="1" smtClean="0"/>
              <a:t>iPc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C42E-3E73-475D-92A1-0036240D41CA}" type="datetime1">
              <a:rPr lang="fr-FR" smtClean="0"/>
              <a:t>01/05/2016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M1 PSTE 4111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391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6096000" cy="1143000"/>
          </a:xfrm>
        </p:spPr>
        <p:txBody>
          <a:bodyPr/>
          <a:lstStyle/>
          <a:p>
            <a:r>
              <a:rPr lang="fr-FR" dirty="0" smtClean="0"/>
              <a:t>Picking time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35896" y="620688"/>
            <a:ext cx="5040560" cy="565939"/>
          </a:xfrm>
        </p:spPr>
        <p:txBody>
          <a:bodyPr/>
          <a:lstStyle/>
          <a:p>
            <a:r>
              <a:rPr lang="fr-FR" dirty="0" err="1" smtClean="0"/>
              <a:t>Deciphering</a:t>
            </a:r>
            <a:r>
              <a:rPr lang="fr-FR" dirty="0" smtClean="0"/>
              <a:t> the </a:t>
            </a:r>
            <a:r>
              <a:rPr lang="fr-FR" dirty="0" err="1" smtClean="0"/>
              <a:t>waveform</a:t>
            </a:r>
            <a:endParaRPr lang="en-US" dirty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" y="1242490"/>
            <a:ext cx="6156176" cy="492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3CBBA-C41E-4DB8-A644-D17A983B5B07}" type="datetime1">
              <a:rPr lang="fr-FR" smtClean="0"/>
              <a:t>01/05/2016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M1 PSTE 4111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278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3536" y="25602"/>
            <a:ext cx="8349952" cy="1143000"/>
          </a:xfrm>
        </p:spPr>
        <p:txBody>
          <a:bodyPr/>
          <a:lstStyle/>
          <a:p>
            <a:r>
              <a:rPr lang="fr-FR" dirty="0" err="1" smtClean="0"/>
              <a:t>Low-pass</a:t>
            </a:r>
            <a:r>
              <a:rPr lang="fr-FR" dirty="0" smtClean="0"/>
              <a:t> or band-</a:t>
            </a:r>
            <a:r>
              <a:rPr lang="fr-FR" dirty="0" err="1" smtClean="0"/>
              <a:t>pass</a:t>
            </a:r>
            <a:r>
              <a:rPr lang="fr-FR" dirty="0" smtClean="0"/>
              <a:t> </a:t>
            </a:r>
            <a:r>
              <a:rPr lang="fr-FR" dirty="0" err="1" smtClean="0"/>
              <a:t>signals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215980" cy="573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 rot="20329870">
            <a:off x="476822" y="3302753"/>
            <a:ext cx="8984407" cy="461665"/>
          </a:xfrm>
          <a:prstGeom prst="rect">
            <a:avLst/>
          </a:prstGeom>
          <a:solidFill>
            <a:schemeClr val="tx2">
              <a:lumMod val="20000"/>
              <a:lumOff val="80000"/>
              <a:alpha val="67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Time picking </a:t>
            </a:r>
            <a:r>
              <a:rPr lang="fr-FR" dirty="0" err="1" smtClean="0"/>
              <a:t>accuracy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 crucial as </a:t>
            </a:r>
            <a:r>
              <a:rPr lang="fr-FR" dirty="0" err="1" smtClean="0"/>
              <a:t>well</a:t>
            </a:r>
            <a:r>
              <a:rPr lang="fr-FR" dirty="0" smtClean="0"/>
              <a:t> as </a:t>
            </a:r>
            <a:r>
              <a:rPr lang="fr-FR" dirty="0" err="1" smtClean="0"/>
              <a:t>uncertainty</a:t>
            </a:r>
            <a:r>
              <a:rPr lang="fr-FR" dirty="0" smtClean="0"/>
              <a:t> estimation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683568" y="20608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East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52610" y="344756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North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835967" y="5162904"/>
            <a:ext cx="49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Up</a:t>
            </a:r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EE67-7801-4901-BD1D-5E584C4ED46C}" type="datetime1">
              <a:rPr lang="fr-FR" smtClean="0"/>
              <a:t>01/05/2016</a:t>
            </a:fld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M1 PSTE 4111</a:t>
            </a:r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3886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3426"/>
            <a:ext cx="6096000" cy="1143000"/>
          </a:xfrm>
        </p:spPr>
        <p:txBody>
          <a:bodyPr/>
          <a:lstStyle/>
          <a:p>
            <a:r>
              <a:rPr lang="fr-FR" dirty="0" smtClean="0"/>
              <a:t>Local </a:t>
            </a:r>
            <a:r>
              <a:rPr lang="fr-FR" dirty="0" err="1" smtClean="0"/>
              <a:t>shots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908720"/>
            <a:ext cx="6096000" cy="630972"/>
          </a:xfrm>
        </p:spPr>
        <p:txBody>
          <a:bodyPr/>
          <a:lstStyle/>
          <a:p>
            <a:r>
              <a:rPr lang="fr-FR" sz="3600" dirty="0" smtClean="0"/>
              <a:t>Picking </a:t>
            </a:r>
            <a:r>
              <a:rPr lang="fr-FR" sz="3600" dirty="0" err="1" smtClean="0"/>
              <a:t>onset</a:t>
            </a:r>
            <a:r>
              <a:rPr lang="fr-FR" sz="3600" dirty="0" smtClean="0"/>
              <a:t> times</a:t>
            </a:r>
            <a:endParaRPr lang="en-US" sz="3600" dirty="0"/>
          </a:p>
        </p:txBody>
      </p:sp>
      <p:pic>
        <p:nvPicPr>
          <p:cNvPr id="2160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9570"/>
            <a:ext cx="9144000" cy="3409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95536" y="1916832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Profile 70.5 m</a:t>
            </a:r>
          </a:p>
          <a:p>
            <a:r>
              <a:rPr lang="fr-FR" sz="2400" dirty="0" err="1" smtClean="0"/>
              <a:t>Geophone</a:t>
            </a:r>
            <a:r>
              <a:rPr lang="fr-FR" sz="2400" dirty="0" smtClean="0"/>
              <a:t> distance 1.5 m</a:t>
            </a:r>
          </a:p>
          <a:p>
            <a:r>
              <a:rPr lang="fr-FR" sz="2400" dirty="0" err="1" smtClean="0"/>
              <a:t>Shot</a:t>
            </a:r>
            <a:r>
              <a:rPr lang="fr-FR" sz="2400" dirty="0" smtClean="0"/>
              <a:t>  57 m</a:t>
            </a:r>
            <a:endParaRPr lang="en-US" sz="2400" dirty="0"/>
          </a:p>
        </p:txBody>
      </p:sp>
      <p:pic>
        <p:nvPicPr>
          <p:cNvPr id="2160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08720"/>
            <a:ext cx="3514976" cy="241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364088" y="404664"/>
            <a:ext cx="309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Water ponds </a:t>
            </a:r>
            <a:r>
              <a:rPr lang="fr-FR" dirty="0" err="1" smtClean="0"/>
              <a:t>below</a:t>
            </a:r>
            <a:r>
              <a:rPr lang="fr-FR" dirty="0" smtClean="0"/>
              <a:t> parking !</a:t>
            </a:r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E332-34B1-4185-A695-5FBC619EDE91}" type="datetime1">
              <a:rPr lang="fr-FR" smtClean="0"/>
              <a:t>01/05/2016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M1 PSTE 4111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0842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BD18F-1DDE-413B-9A5D-D0C69AD8777F}" type="slidenum">
              <a:rPr lang="fr-FR"/>
              <a:pPr/>
              <a:t>84</a:t>
            </a:fld>
            <a:endParaRPr lang="fr-FR"/>
          </a:p>
        </p:txBody>
      </p:sp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472"/>
            <a:ext cx="8364538" cy="1293813"/>
          </a:xfrm>
          <a:noFill/>
          <a:ln/>
        </p:spPr>
        <p:txBody>
          <a:bodyPr/>
          <a:lstStyle/>
          <a:p>
            <a:r>
              <a:rPr lang="fr-FR" dirty="0" smtClean="0"/>
              <a:t>Phase signature</a:t>
            </a:r>
            <a:endParaRPr lang="fr-FR" dirty="0"/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125538"/>
            <a:ext cx="8435280" cy="489575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sz="2400" dirty="0"/>
              <a:t>P : </a:t>
            </a:r>
            <a:r>
              <a:rPr lang="fr-FR" sz="2400" dirty="0" err="1" smtClean="0"/>
              <a:t>mantle</a:t>
            </a:r>
            <a:r>
              <a:rPr lang="fr-FR" sz="2400" dirty="0" smtClean="0"/>
              <a:t> P </a:t>
            </a:r>
            <a:r>
              <a:rPr lang="fr-FR" sz="2400" dirty="0" err="1" smtClean="0"/>
              <a:t>wave</a:t>
            </a: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S : </a:t>
            </a:r>
            <a:r>
              <a:rPr lang="fr-FR" sz="2400" dirty="0" err="1" smtClean="0"/>
              <a:t>mantle</a:t>
            </a:r>
            <a:r>
              <a:rPr lang="fr-FR" sz="2400" dirty="0" smtClean="0"/>
              <a:t> S </a:t>
            </a:r>
            <a:r>
              <a:rPr lang="fr-FR" sz="2400" dirty="0" err="1" smtClean="0"/>
              <a:t>wave</a:t>
            </a: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K : </a:t>
            </a:r>
            <a:r>
              <a:rPr lang="fr-FR" sz="2400" dirty="0" smtClean="0"/>
              <a:t>Outer </a:t>
            </a:r>
            <a:r>
              <a:rPr lang="fr-FR" sz="2400" dirty="0" err="1" smtClean="0"/>
              <a:t>core</a:t>
            </a:r>
            <a:r>
              <a:rPr lang="fr-FR" sz="2400" dirty="0" smtClean="0"/>
              <a:t> P </a:t>
            </a:r>
            <a:r>
              <a:rPr lang="fr-FR" sz="2400" dirty="0" err="1" smtClean="0"/>
              <a:t>wave</a:t>
            </a: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I : </a:t>
            </a:r>
            <a:r>
              <a:rPr lang="fr-FR" sz="2400" dirty="0" err="1" smtClean="0"/>
              <a:t>Inner</a:t>
            </a:r>
            <a:r>
              <a:rPr lang="fr-FR" sz="2400" dirty="0" smtClean="0"/>
              <a:t> </a:t>
            </a:r>
            <a:r>
              <a:rPr lang="fr-FR" sz="2400" dirty="0" err="1" smtClean="0"/>
              <a:t>core</a:t>
            </a:r>
            <a:r>
              <a:rPr lang="fr-FR" sz="2400" dirty="0" smtClean="0"/>
              <a:t> P </a:t>
            </a:r>
            <a:r>
              <a:rPr lang="fr-FR" sz="2400" dirty="0" err="1" smtClean="0"/>
              <a:t>wave</a:t>
            </a: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J : </a:t>
            </a:r>
            <a:r>
              <a:rPr lang="fr-FR" sz="2400" dirty="0" err="1" smtClean="0"/>
              <a:t>Inner</a:t>
            </a:r>
            <a:r>
              <a:rPr lang="fr-FR" sz="2400" dirty="0" smtClean="0"/>
              <a:t> </a:t>
            </a:r>
            <a:r>
              <a:rPr lang="fr-FR" sz="2400" dirty="0" err="1" smtClean="0"/>
              <a:t>core</a:t>
            </a:r>
            <a:r>
              <a:rPr lang="fr-FR" sz="2400" dirty="0" smtClean="0"/>
              <a:t> S </a:t>
            </a:r>
            <a:r>
              <a:rPr lang="fr-FR" sz="2400" dirty="0" err="1" smtClean="0"/>
              <a:t>wave</a:t>
            </a: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c : </a:t>
            </a:r>
            <a:r>
              <a:rPr lang="fr-FR" sz="2400" dirty="0" err="1" smtClean="0"/>
              <a:t>Reflected</a:t>
            </a:r>
            <a:r>
              <a:rPr lang="fr-FR" sz="2400" dirty="0" smtClean="0"/>
              <a:t> P </a:t>
            </a:r>
            <a:r>
              <a:rPr lang="fr-FR" sz="2400" dirty="0" err="1" smtClean="0"/>
              <a:t>wave</a:t>
            </a:r>
            <a:r>
              <a:rPr lang="fr-FR" sz="2400" dirty="0" smtClean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2400" dirty="0"/>
              <a:t> </a:t>
            </a:r>
            <a:r>
              <a:rPr lang="fr-FR" sz="2400" dirty="0" smtClean="0"/>
              <a:t>                      (</a:t>
            </a:r>
            <a:r>
              <a:rPr lang="fr-FR" sz="2400" dirty="0" err="1" smtClean="0"/>
              <a:t>outer</a:t>
            </a:r>
            <a:r>
              <a:rPr lang="fr-FR" sz="2400" dirty="0" smtClean="0"/>
              <a:t> </a:t>
            </a:r>
            <a:r>
              <a:rPr lang="fr-FR" sz="2400" dirty="0" err="1" smtClean="0"/>
              <a:t>core</a:t>
            </a:r>
            <a:r>
              <a:rPr lang="fr-FR" sz="2400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fr-FR" sz="2400" dirty="0" smtClean="0"/>
              <a:t>i </a:t>
            </a:r>
            <a:r>
              <a:rPr lang="fr-FR" sz="2400" dirty="0"/>
              <a:t>: </a:t>
            </a:r>
            <a:r>
              <a:rPr lang="fr-FR" sz="2400" dirty="0" err="1" smtClean="0"/>
              <a:t>Reflected</a:t>
            </a:r>
            <a:r>
              <a:rPr lang="fr-FR" sz="2400" dirty="0" smtClean="0"/>
              <a:t> P </a:t>
            </a:r>
            <a:r>
              <a:rPr lang="fr-FR" sz="2400" dirty="0" err="1" smtClean="0"/>
              <a:t>wave</a:t>
            </a:r>
            <a:endParaRPr lang="fr-FR" sz="24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fr-FR" sz="2400" dirty="0" smtClean="0"/>
              <a:t>                        (</a:t>
            </a:r>
            <a:r>
              <a:rPr lang="fr-FR" sz="2400" dirty="0" err="1" smtClean="0"/>
              <a:t>inner</a:t>
            </a:r>
            <a:r>
              <a:rPr lang="fr-FR" sz="2400" dirty="0" smtClean="0"/>
              <a:t> </a:t>
            </a:r>
            <a:r>
              <a:rPr lang="fr-FR" sz="2400" dirty="0" err="1" smtClean="0"/>
              <a:t>core</a:t>
            </a:r>
            <a:r>
              <a:rPr lang="fr-FR" sz="2400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fr-FR" sz="2400" dirty="0" smtClean="0"/>
              <a:t>m </a:t>
            </a:r>
            <a:r>
              <a:rPr lang="fr-FR" sz="2400" dirty="0"/>
              <a:t>: </a:t>
            </a:r>
            <a:r>
              <a:rPr lang="fr-FR" sz="2400" dirty="0" err="1" smtClean="0"/>
              <a:t>number</a:t>
            </a:r>
            <a:r>
              <a:rPr lang="fr-FR" sz="2400" dirty="0" smtClean="0"/>
              <a:t> of </a:t>
            </a:r>
            <a:r>
              <a:rPr lang="fr-FR" sz="2400" dirty="0" err="1" smtClean="0"/>
              <a:t>reflections</a:t>
            </a:r>
            <a:endParaRPr lang="fr-FR" sz="24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fr-FR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fr-FR" sz="2400" dirty="0" err="1" smtClean="0">
                <a:solidFill>
                  <a:srgbClr val="FF0000"/>
                </a:solidFill>
              </a:rPr>
              <a:t>Please</a:t>
            </a:r>
            <a:r>
              <a:rPr lang="fr-FR" sz="2400" dirty="0" smtClean="0">
                <a:solidFill>
                  <a:srgbClr val="FF0000"/>
                </a:solidFill>
              </a:rPr>
              <a:t>, </a:t>
            </a:r>
            <a:r>
              <a:rPr lang="fr-FR" sz="2400" dirty="0" err="1" smtClean="0">
                <a:solidFill>
                  <a:srgbClr val="FF0000"/>
                </a:solidFill>
              </a:rPr>
              <a:t>describe</a:t>
            </a:r>
            <a:r>
              <a:rPr lang="fr-FR" sz="2400" dirty="0" smtClean="0">
                <a:solidFill>
                  <a:srgbClr val="FF0000"/>
                </a:solidFill>
              </a:rPr>
              <a:t> the </a:t>
            </a:r>
            <a:r>
              <a:rPr lang="fr-FR" sz="2400" dirty="0" err="1" smtClean="0">
                <a:solidFill>
                  <a:srgbClr val="FF0000"/>
                </a:solidFill>
              </a:rPr>
              <a:t>wave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with</a:t>
            </a:r>
            <a:r>
              <a:rPr lang="fr-FR" sz="2400" dirty="0" smtClean="0">
                <a:solidFill>
                  <a:srgbClr val="FF0000"/>
                </a:solidFill>
              </a:rPr>
              <a:t> signature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fr-FR" sz="2400" dirty="0" smtClean="0">
                <a:solidFill>
                  <a:srgbClr val="FF0000"/>
                </a:solidFill>
              </a:rPr>
              <a:t>                                                    PKP</a:t>
            </a:r>
            <a:r>
              <a:rPr lang="fr-FR" sz="2400" dirty="0">
                <a:solidFill>
                  <a:srgbClr val="FF0000"/>
                </a:solidFill>
              </a:rPr>
              <a:t>, PKKP, </a:t>
            </a:r>
            <a:r>
              <a:rPr lang="fr-FR" sz="2400" dirty="0" smtClean="0">
                <a:solidFill>
                  <a:srgbClr val="FF0000"/>
                </a:solidFill>
              </a:rPr>
              <a:t>SKKKS=S3KS </a:t>
            </a:r>
            <a:endParaRPr lang="fr-FR" sz="2400" dirty="0">
              <a:solidFill>
                <a:srgbClr val="FF0000"/>
              </a:solidFill>
            </a:endParaRPr>
          </a:p>
        </p:txBody>
      </p:sp>
      <p:pic>
        <p:nvPicPr>
          <p:cNvPr id="226308" name="Picture 4" descr="Ra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52600"/>
            <a:ext cx="4108450" cy="348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33192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567737" cy="11430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/>
              <a:t>Velocity structure with depth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557338"/>
            <a:ext cx="7127875" cy="41148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>
                <a:solidFill>
                  <a:srgbClr val="33CC33"/>
                </a:solidFill>
              </a:rPr>
              <a:t>Velocity profile built without any a priori</a:t>
            </a:r>
          </a:p>
        </p:txBody>
      </p:sp>
      <p:pic>
        <p:nvPicPr>
          <p:cNvPr id="152580" name="Picture 4" descr="stru-v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2101850"/>
            <a:ext cx="4484688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581" name="Picture 5" descr="terr-2D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2708275"/>
            <a:ext cx="3887787" cy="22304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755650" y="5157788"/>
            <a:ext cx="3384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>
                <a:solidFill>
                  <a:srgbClr val="FF0000"/>
                </a:solidFill>
                <a:latin typeface="Times New Roman" pitchFamily="18" charset="0"/>
              </a:rPr>
              <a:t>An difficulty arises when the velocity decreases.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DCE4-3B9B-4CC6-801F-27CEE67CC209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00865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01588"/>
            <a:ext cx="9144000" cy="1143000"/>
          </a:xfrm>
        </p:spPr>
        <p:txBody>
          <a:bodyPr/>
          <a:lstStyle/>
          <a:p>
            <a:r>
              <a:rPr lang="fr-FR" dirty="0"/>
              <a:t>An initial model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 </a:t>
            </a:r>
            <a:r>
              <a:rPr lang="fr-FR" dirty="0" smtClean="0"/>
              <a:t>                   </a:t>
            </a: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dirty="0"/>
              <a:t>the HWB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304800" y="1412776"/>
            <a:ext cx="8610600" cy="4114800"/>
          </a:xfrm>
        </p:spPr>
        <p:txBody>
          <a:bodyPr/>
          <a:lstStyle/>
          <a:p>
            <a:r>
              <a:rPr lang="fr-FR" dirty="0">
                <a:latin typeface="Times New Roman" pitchFamily="18" charset="0"/>
              </a:rPr>
              <a:t>An initial model </a:t>
            </a:r>
            <a:r>
              <a:rPr lang="fr-FR" dirty="0" err="1">
                <a:latin typeface="Times New Roman" pitchFamily="18" charset="0"/>
              </a:rPr>
              <a:t>can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be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built</a:t>
            </a:r>
            <a:endParaRPr lang="fr-FR" dirty="0">
              <a:latin typeface="Times New Roman" pitchFamily="18" charset="0"/>
            </a:endParaRPr>
          </a:p>
          <a:p>
            <a:r>
              <a:rPr lang="fr-FR" dirty="0">
                <a:latin typeface="Times New Roman" pitchFamily="18" charset="0"/>
              </a:rPr>
              <a:t>The exact inverse </a:t>
            </a:r>
            <a:r>
              <a:rPr lang="fr-FR" dirty="0" err="1">
                <a:latin typeface="Times New Roman" pitchFamily="18" charset="0"/>
              </a:rPr>
              <a:t>formulae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does</a:t>
            </a:r>
            <a:r>
              <a:rPr lang="fr-FR" dirty="0">
                <a:latin typeface="Times New Roman" pitchFamily="18" charset="0"/>
              </a:rPr>
              <a:t> not </a:t>
            </a:r>
            <a:r>
              <a:rPr lang="fr-FR" dirty="0" err="1">
                <a:latin typeface="Times New Roman" pitchFamily="18" charset="0"/>
              </a:rPr>
              <a:t>allow</a:t>
            </a:r>
            <a:r>
              <a:rPr lang="fr-FR" dirty="0">
                <a:latin typeface="Times New Roman" pitchFamily="18" charset="0"/>
              </a:rPr>
              <a:t> to </a:t>
            </a:r>
            <a:r>
              <a:rPr lang="fr-FR" dirty="0" err="1">
                <a:latin typeface="Times New Roman" pitchFamily="18" charset="0"/>
              </a:rPr>
              <a:t>introduce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additional</a:t>
            </a:r>
            <a:r>
              <a:rPr lang="fr-FR" dirty="0">
                <a:latin typeface="Times New Roman" pitchFamily="18" charset="0"/>
              </a:rPr>
              <a:t> information, </a:t>
            </a:r>
          </a:p>
          <a:p>
            <a:pPr>
              <a:buNone/>
            </a:pPr>
            <a:r>
              <a:rPr lang="fr-FR" dirty="0">
                <a:latin typeface="Times New Roman" pitchFamily="18" charset="0"/>
              </a:rPr>
              <a:t>	</a:t>
            </a:r>
            <a:r>
              <a:rPr lang="fr-FR" sz="2400" dirty="0">
                <a:latin typeface="Times New Roman" pitchFamily="18" charset="0"/>
              </a:rPr>
              <a:t>F. </a:t>
            </a:r>
            <a:r>
              <a:rPr lang="fr-FR" sz="2400" dirty="0" err="1">
                <a:latin typeface="Times New Roman" pitchFamily="18" charset="0"/>
              </a:rPr>
              <a:t>Press</a:t>
            </a:r>
            <a:r>
              <a:rPr lang="fr-FR" sz="2400" dirty="0">
                <a:latin typeface="Times New Roman" pitchFamily="18" charset="0"/>
              </a:rPr>
              <a:t> in 1968 has </a:t>
            </a:r>
            <a:r>
              <a:rPr lang="fr-FR" sz="2400" dirty="0" err="1">
                <a:latin typeface="Times New Roman" pitchFamily="18" charset="0"/>
              </a:rPr>
              <a:t>preferred</a:t>
            </a:r>
            <a:r>
              <a:rPr lang="fr-FR" sz="2400" dirty="0">
                <a:latin typeface="Times New Roman" pitchFamily="18" charset="0"/>
              </a:rPr>
              <a:t> the exhaustive exploration of possible profiles (5 millions !). The </a:t>
            </a:r>
            <a:r>
              <a:rPr lang="fr-FR" sz="2400" dirty="0" err="1">
                <a:latin typeface="Times New Roman" pitchFamily="18" charset="0"/>
              </a:rPr>
              <a:t>quality</a:t>
            </a:r>
            <a:r>
              <a:rPr lang="fr-FR" sz="2400" dirty="0">
                <a:latin typeface="Times New Roman" pitchFamily="18" charset="0"/>
              </a:rPr>
              <a:t> of the profile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appreciated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using</a:t>
            </a:r>
            <a:r>
              <a:rPr lang="fr-FR" sz="2400" dirty="0">
                <a:latin typeface="Times New Roman" pitchFamily="18" charset="0"/>
              </a:rPr>
              <a:t> a </a:t>
            </a:r>
            <a:r>
              <a:rPr lang="fr-FR" sz="2400" dirty="0" err="1">
                <a:latin typeface="Times New Roman" pitchFamily="18" charset="0"/>
              </a:rPr>
              <a:t>misfit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function</a:t>
            </a:r>
            <a:r>
              <a:rPr lang="fr-FR" sz="2400" dirty="0">
                <a:latin typeface="Times New Roman" pitchFamily="18" charset="0"/>
              </a:rPr>
              <a:t> as the </a:t>
            </a:r>
            <a:r>
              <a:rPr lang="fr-FR" sz="2400" dirty="0" err="1">
                <a:latin typeface="Times New Roman" pitchFamily="18" charset="0"/>
              </a:rPr>
              <a:t>sum</a:t>
            </a:r>
            <a:r>
              <a:rPr lang="fr-FR" sz="2400" dirty="0">
                <a:latin typeface="Times New Roman" pitchFamily="18" charset="0"/>
              </a:rPr>
              <a:t> of the square of </a:t>
            </a:r>
            <a:r>
              <a:rPr lang="fr-FR" sz="2400" dirty="0" err="1">
                <a:latin typeface="Times New Roman" pitchFamily="18" charset="0"/>
              </a:rPr>
              <a:t>delayed</a:t>
            </a:r>
            <a:r>
              <a:rPr lang="fr-FR" sz="2400" dirty="0">
                <a:latin typeface="Times New Roman" pitchFamily="18" charset="0"/>
              </a:rPr>
              <a:t> times as </a:t>
            </a:r>
            <a:r>
              <a:rPr lang="fr-FR" sz="2400" dirty="0" err="1">
                <a:latin typeface="Times New Roman" pitchFamily="18" charset="0"/>
              </a:rPr>
              <a:t>well</a:t>
            </a:r>
            <a:r>
              <a:rPr lang="fr-FR" sz="2400" dirty="0">
                <a:latin typeface="Times New Roman" pitchFamily="18" charset="0"/>
              </a:rPr>
              <a:t> as total </a:t>
            </a:r>
            <a:r>
              <a:rPr lang="fr-FR" sz="2400" dirty="0" err="1">
                <a:latin typeface="Times New Roman" pitchFamily="18" charset="0"/>
              </a:rPr>
              <a:t>volumic</a:t>
            </a:r>
            <a:r>
              <a:rPr lang="fr-FR" sz="2400" dirty="0">
                <a:latin typeface="Times New Roman" pitchFamily="18" charset="0"/>
              </a:rPr>
              <a:t> mass and </a:t>
            </a:r>
            <a:r>
              <a:rPr lang="fr-FR" sz="2400" dirty="0" err="1">
                <a:latin typeface="Times New Roman" pitchFamily="18" charset="0"/>
              </a:rPr>
              <a:t>inertial</a:t>
            </a:r>
            <a:r>
              <a:rPr lang="fr-FR" sz="2400" dirty="0">
                <a:latin typeface="Times New Roman" pitchFamily="18" charset="0"/>
              </a:rPr>
              <a:t> moments </a:t>
            </a:r>
            <a:r>
              <a:rPr lang="fr-FR" sz="2400" dirty="0" err="1">
                <a:latin typeface="Times New Roman" pitchFamily="18" charset="0"/>
              </a:rPr>
              <a:t>well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constrained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from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celestial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mechanics</a:t>
            </a:r>
            <a:r>
              <a:rPr lang="fr-FR" sz="2400" dirty="0">
                <a:latin typeface="Times New Roman" pitchFamily="18" charset="0"/>
              </a:rPr>
              <a:t> ... </a:t>
            </a:r>
            <a:endParaRPr lang="fr-FR" dirty="0">
              <a:latin typeface="Times New Roman" pitchFamily="18" charset="0"/>
            </a:endParaRPr>
          </a:p>
          <a:p>
            <a:r>
              <a:rPr lang="fr-FR" dirty="0">
                <a:latin typeface="Times New Roman" pitchFamily="18" charset="0"/>
              </a:rPr>
              <a:t>Exploration </a:t>
            </a:r>
            <a:r>
              <a:rPr lang="fr-FR" dirty="0" err="1">
                <a:latin typeface="Times New Roman" pitchFamily="18" charset="0"/>
              </a:rPr>
              <a:t>through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grid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search</a:t>
            </a:r>
            <a:r>
              <a:rPr lang="fr-FR" dirty="0">
                <a:latin typeface="Times New Roman" pitchFamily="18" charset="0"/>
              </a:rPr>
              <a:t>, Monte Carlo </a:t>
            </a:r>
            <a:r>
              <a:rPr lang="fr-FR" dirty="0" err="1">
                <a:latin typeface="Times New Roman" pitchFamily="18" charset="0"/>
              </a:rPr>
              <a:t>search</a:t>
            </a:r>
            <a:r>
              <a:rPr lang="fr-FR" dirty="0">
                <a:latin typeface="Times New Roman" pitchFamily="18" charset="0"/>
              </a:rPr>
              <a:t>, </a:t>
            </a:r>
            <a:r>
              <a:rPr lang="fr-FR" dirty="0" err="1">
                <a:latin typeface="Times New Roman" pitchFamily="18" charset="0"/>
              </a:rPr>
              <a:t>simulated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annealing</a:t>
            </a:r>
            <a:r>
              <a:rPr lang="fr-FR" dirty="0">
                <a:latin typeface="Times New Roman" pitchFamily="18" charset="0"/>
              </a:rPr>
              <a:t>, </a:t>
            </a:r>
            <a:r>
              <a:rPr lang="fr-FR" dirty="0" err="1">
                <a:latin typeface="Times New Roman" pitchFamily="18" charset="0"/>
              </a:rPr>
              <a:t>genetic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algorithm</a:t>
            </a:r>
            <a:r>
              <a:rPr lang="fr-FR" dirty="0">
                <a:latin typeface="Times New Roman" pitchFamily="18" charset="0"/>
              </a:rPr>
              <a:t>, tabou </a:t>
            </a:r>
            <a:r>
              <a:rPr lang="fr-FR" dirty="0" err="1">
                <a:latin typeface="Times New Roman" pitchFamily="18" charset="0"/>
              </a:rPr>
              <a:t>method</a:t>
            </a:r>
            <a:r>
              <a:rPr lang="fr-FR" dirty="0">
                <a:latin typeface="Times New Roman" pitchFamily="18" charset="0"/>
              </a:rPr>
              <a:t>, </a:t>
            </a:r>
            <a:r>
              <a:rPr lang="fr-FR" dirty="0" err="1">
                <a:latin typeface="Times New Roman" pitchFamily="18" charset="0"/>
              </a:rPr>
              <a:t>hant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</a:rPr>
              <a:t>search</a:t>
            </a:r>
            <a:r>
              <a:rPr lang="fr-FR" dirty="0">
                <a:latin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</a:rPr>
              <a:t>and </a:t>
            </a:r>
            <a:r>
              <a:rPr lang="fr-FR" dirty="0" err="1" smtClean="0">
                <a:latin typeface="Times New Roman" pitchFamily="18" charset="0"/>
              </a:rPr>
              <a:t>so</a:t>
            </a:r>
            <a:r>
              <a:rPr lang="fr-FR" dirty="0" smtClean="0">
                <a:latin typeface="Times New Roman" pitchFamily="18" charset="0"/>
              </a:rPr>
              <a:t> on…</a:t>
            </a:r>
            <a:endParaRPr lang="fr-FR" dirty="0">
              <a:latin typeface="Times New Roman" pitchFamily="18" charset="0"/>
            </a:endParaRPr>
          </a:p>
          <a:p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DCE4-3B9B-4CC6-801F-27CEE67CC209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5160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04813"/>
            <a:ext cx="8280400" cy="1143000"/>
          </a:xfrm>
        </p:spPr>
        <p:txBody>
          <a:bodyPr/>
          <a:lstStyle/>
          <a:p>
            <a:r>
              <a:rPr lang="fr-FR"/>
              <a:t>The symmetrical radial EARTH</a:t>
            </a:r>
          </a:p>
        </p:txBody>
      </p:sp>
      <p:pic>
        <p:nvPicPr>
          <p:cNvPr id="177155" name="Picture 3" descr="terr-2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3938" y="1700213"/>
            <a:ext cx="7077075" cy="4465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97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55776" y="116632"/>
            <a:ext cx="4704928" cy="1143000"/>
          </a:xfrm>
        </p:spPr>
        <p:txBody>
          <a:bodyPr/>
          <a:lstStyle/>
          <a:p>
            <a:r>
              <a:rPr lang="fr-FR" dirty="0" smtClean="0"/>
              <a:t>Time </a:t>
            </a:r>
            <a:r>
              <a:rPr lang="fr-FR" dirty="0" err="1" smtClean="0"/>
              <a:t>tomography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39752" y="2492896"/>
            <a:ext cx="6096000" cy="4114800"/>
          </a:xfrm>
        </p:spPr>
        <p:txBody>
          <a:bodyPr/>
          <a:lstStyle/>
          <a:p>
            <a:pPr marL="0" indent="0" algn="ctr">
              <a:buNone/>
            </a:pPr>
            <a:r>
              <a:rPr lang="fr-FR" sz="4000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Only</a:t>
            </a:r>
            <a:r>
              <a:rPr lang="fr-FR" sz="40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 for one dimension … </a:t>
            </a:r>
            <a:r>
              <a:rPr lang="fr-FR" sz="4000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uptonow</a:t>
            </a:r>
            <a:endParaRPr lang="fr-FR" sz="40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88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99592" y="5013176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What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we</a:t>
            </a:r>
            <a:r>
              <a:rPr lang="fr-FR" sz="2400" dirty="0" smtClean="0"/>
              <a:t> do in 2D, 3D and 4D?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713231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364538" cy="129381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/>
              <a:t>A simple case : small perturbation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7086600" cy="41148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sz="3200"/>
              <a:t>Initiale structure of </a:t>
            </a:r>
          </a:p>
          <a:p>
            <a:pPr>
              <a:buFont typeface="Wingdings" pitchFamily="2" charset="2"/>
              <a:buNone/>
            </a:pPr>
            <a:r>
              <a:rPr lang="fr-FR" sz="3200"/>
              <a:t>velocity</a:t>
            </a:r>
          </a:p>
          <a:p>
            <a:r>
              <a:rPr lang="fr-FR" sz="3200"/>
              <a:t>Search of small variation</a:t>
            </a:r>
          </a:p>
          <a:p>
            <a:pPr>
              <a:buFont typeface="Wingdings" pitchFamily="2" charset="2"/>
              <a:buNone/>
            </a:pPr>
            <a:r>
              <a:rPr lang="fr-FR" sz="3200"/>
              <a:t>of velocity or slowness</a:t>
            </a:r>
          </a:p>
          <a:p>
            <a:r>
              <a:rPr lang="fr-FR" sz="3200"/>
              <a:t>Linear approach</a:t>
            </a:r>
          </a:p>
          <a:p>
            <a:pPr>
              <a:buFont typeface="Wingdings" pitchFamily="2" charset="2"/>
              <a:buNone/>
            </a:pPr>
            <a:endParaRPr lang="fr-FR" sz="3200"/>
          </a:p>
        </p:txBody>
      </p:sp>
      <p:pic>
        <p:nvPicPr>
          <p:cNvPr id="179204" name="Picture 4" descr="tomo-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71600"/>
            <a:ext cx="32734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83755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35496" y="-90264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fr-FR" smtClean="0"/>
              <a:t>Translucid Earth </a:t>
            </a:r>
            <a:endParaRPr lang="fr-FR" dirty="0"/>
          </a:p>
        </p:txBody>
      </p:sp>
      <p:pic>
        <p:nvPicPr>
          <p:cNvPr id="28" name="Picture 11" descr="fr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80171"/>
            <a:ext cx="3959225" cy="211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107504" y="5293133"/>
            <a:ext cx="360045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Diffracting</a:t>
            </a:r>
            <a:r>
              <a:rPr lang="fr-FR" dirty="0" smtClean="0"/>
              <a:t> medium:</a:t>
            </a:r>
          </a:p>
          <a:p>
            <a:pPr>
              <a:spcBef>
                <a:spcPct val="50000"/>
              </a:spcBef>
            </a:pPr>
            <a:r>
              <a:rPr lang="fr-FR" dirty="0" smtClean="0"/>
              <a:t> </a:t>
            </a:r>
            <a:r>
              <a:rPr lang="fr-FR" dirty="0" err="1"/>
              <a:t>wavefront</a:t>
            </a:r>
            <a:r>
              <a:rPr lang="fr-FR" dirty="0"/>
              <a:t> </a:t>
            </a:r>
            <a:r>
              <a:rPr lang="fr-FR" dirty="0" err="1"/>
              <a:t>coherence</a:t>
            </a:r>
            <a:r>
              <a:rPr lang="fr-FR" dirty="0"/>
              <a:t> </a:t>
            </a:r>
            <a:r>
              <a:rPr lang="fr-FR" dirty="0" err="1"/>
              <a:t>lost</a:t>
            </a:r>
            <a:r>
              <a:rPr lang="fr-FR" dirty="0"/>
              <a:t> !</a:t>
            </a:r>
          </a:p>
        </p:txBody>
      </p:sp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3239296" y="5301208"/>
            <a:ext cx="23764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Wavefront</a:t>
            </a:r>
            <a:r>
              <a:rPr lang="fr-FR" dirty="0"/>
              <a:t> </a:t>
            </a:r>
            <a:r>
              <a:rPr lang="fr-FR" dirty="0" err="1"/>
              <a:t>preserved</a:t>
            </a:r>
            <a:endParaRPr lang="fr-FR" dirty="0"/>
          </a:p>
        </p:txBody>
      </p: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5393982" y="4422628"/>
            <a:ext cx="25923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Wavefront</a:t>
            </a:r>
            <a:r>
              <a:rPr lang="fr-FR" dirty="0"/>
              <a:t> : T(x)=T</a:t>
            </a:r>
            <a:r>
              <a:rPr lang="fr-FR" baseline="-25000" dirty="0"/>
              <a:t>0</a:t>
            </a: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288628" y="2472077"/>
            <a:ext cx="51847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400" dirty="0" err="1"/>
              <a:t>Travel</a:t>
            </a:r>
            <a:r>
              <a:rPr lang="fr-FR" sz="2400" dirty="0"/>
              <a:t>-time </a:t>
            </a:r>
            <a:r>
              <a:rPr lang="fr-FR" sz="2400" dirty="0" smtClean="0"/>
              <a:t>T(x) and Amplitude </a:t>
            </a:r>
            <a:r>
              <a:rPr lang="fr-FR" sz="2400" dirty="0"/>
              <a:t>A(x)</a:t>
            </a:r>
          </a:p>
        </p:txBody>
      </p:sp>
      <p:grpSp>
        <p:nvGrpSpPr>
          <p:cNvPr id="33" name="Groupe 32"/>
          <p:cNvGrpSpPr/>
          <p:nvPr/>
        </p:nvGrpSpPr>
        <p:grpSpPr>
          <a:xfrm>
            <a:off x="4429125" y="188640"/>
            <a:ext cx="4535488" cy="2961720"/>
            <a:chOff x="4429125" y="1052513"/>
            <a:chExt cx="4535488" cy="2961719"/>
          </a:xfrm>
        </p:grpSpPr>
        <p:sp>
          <p:nvSpPr>
            <p:cNvPr id="34" name="Freeform 4"/>
            <p:cNvSpPr>
              <a:spLocks/>
            </p:cNvSpPr>
            <p:nvPr/>
          </p:nvSpPr>
          <p:spPr bwMode="auto">
            <a:xfrm>
              <a:off x="5280025" y="1628775"/>
              <a:ext cx="2244725" cy="1871663"/>
            </a:xfrm>
            <a:custGeom>
              <a:avLst/>
              <a:gdLst>
                <a:gd name="T0" fmla="*/ 8 w 1414"/>
                <a:gd name="T1" fmla="*/ 0 h 1179"/>
                <a:gd name="T2" fmla="*/ 234 w 1414"/>
                <a:gd name="T3" fmla="*/ 635 h 1179"/>
                <a:gd name="T4" fmla="*/ 1414 w 1414"/>
                <a:gd name="T5" fmla="*/ 1179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14" h="1179">
                  <a:moveTo>
                    <a:pt x="8" y="0"/>
                  </a:moveTo>
                  <a:cubicBezTo>
                    <a:pt x="4" y="219"/>
                    <a:pt x="0" y="438"/>
                    <a:pt x="234" y="635"/>
                  </a:cubicBezTo>
                  <a:cubicBezTo>
                    <a:pt x="468" y="832"/>
                    <a:pt x="941" y="1005"/>
                    <a:pt x="1414" y="117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5580063" y="1125538"/>
              <a:ext cx="503237" cy="995362"/>
            </a:xfrm>
            <a:custGeom>
              <a:avLst/>
              <a:gdLst>
                <a:gd name="T0" fmla="*/ 0 w 317"/>
                <a:gd name="T1" fmla="*/ 317 h 627"/>
                <a:gd name="T2" fmla="*/ 91 w 317"/>
                <a:gd name="T3" fmla="*/ 45 h 627"/>
                <a:gd name="T4" fmla="*/ 227 w 317"/>
                <a:gd name="T5" fmla="*/ 589 h 627"/>
                <a:gd name="T6" fmla="*/ 317 w 317"/>
                <a:gd name="T7" fmla="*/ 2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627">
                  <a:moveTo>
                    <a:pt x="0" y="317"/>
                  </a:moveTo>
                  <a:cubicBezTo>
                    <a:pt x="26" y="158"/>
                    <a:pt x="53" y="0"/>
                    <a:pt x="91" y="45"/>
                  </a:cubicBezTo>
                  <a:cubicBezTo>
                    <a:pt x="129" y="90"/>
                    <a:pt x="189" y="551"/>
                    <a:pt x="227" y="589"/>
                  </a:cubicBezTo>
                  <a:cubicBezTo>
                    <a:pt x="265" y="627"/>
                    <a:pt x="291" y="449"/>
                    <a:pt x="317" y="27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4429125" y="1412876"/>
              <a:ext cx="93503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Source</a:t>
              </a: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235825" y="3644900"/>
              <a:ext cx="14398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Receiver</a:t>
              </a:r>
            </a:p>
          </p:txBody>
        </p:sp>
        <p:sp>
          <p:nvSpPr>
            <p:cNvPr id="38" name="Text Box 9"/>
            <p:cNvSpPr txBox="1">
              <a:spLocks noChangeArrowheads="1"/>
            </p:cNvSpPr>
            <p:nvPr/>
          </p:nvSpPr>
          <p:spPr bwMode="auto">
            <a:xfrm>
              <a:off x="7092950" y="1844675"/>
              <a:ext cx="18716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Same shape !</a:t>
              </a:r>
            </a:p>
          </p:txBody>
        </p:sp>
        <p:sp>
          <p:nvSpPr>
            <p:cNvPr id="39" name="Text Box 10"/>
            <p:cNvSpPr txBox="1">
              <a:spLocks noChangeArrowheads="1"/>
            </p:cNvSpPr>
            <p:nvPr/>
          </p:nvSpPr>
          <p:spPr bwMode="auto">
            <a:xfrm>
              <a:off x="6135688" y="2439987"/>
              <a:ext cx="59503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/>
                <a:t>T(x)</a:t>
              </a:r>
            </a:p>
          </p:txBody>
        </p:sp>
        <p:sp>
          <p:nvSpPr>
            <p:cNvPr id="40" name="Text Box 17"/>
            <p:cNvSpPr txBox="1">
              <a:spLocks noChangeArrowheads="1"/>
            </p:cNvSpPr>
            <p:nvPr/>
          </p:nvSpPr>
          <p:spPr bwMode="auto">
            <a:xfrm>
              <a:off x="5940425" y="1052513"/>
              <a:ext cx="57626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S(t)</a:t>
              </a:r>
            </a:p>
          </p:txBody>
        </p:sp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7649936" y="3216105"/>
              <a:ext cx="503237" cy="406967"/>
            </a:xfrm>
            <a:custGeom>
              <a:avLst/>
              <a:gdLst>
                <a:gd name="T0" fmla="*/ 0 w 317"/>
                <a:gd name="T1" fmla="*/ 317 h 627"/>
                <a:gd name="T2" fmla="*/ 91 w 317"/>
                <a:gd name="T3" fmla="*/ 45 h 627"/>
                <a:gd name="T4" fmla="*/ 227 w 317"/>
                <a:gd name="T5" fmla="*/ 589 h 627"/>
                <a:gd name="T6" fmla="*/ 317 w 317"/>
                <a:gd name="T7" fmla="*/ 27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627">
                  <a:moveTo>
                    <a:pt x="0" y="317"/>
                  </a:moveTo>
                  <a:cubicBezTo>
                    <a:pt x="26" y="158"/>
                    <a:pt x="53" y="0"/>
                    <a:pt x="91" y="45"/>
                  </a:cubicBezTo>
                  <a:cubicBezTo>
                    <a:pt x="129" y="90"/>
                    <a:pt x="189" y="551"/>
                    <a:pt x="227" y="589"/>
                  </a:cubicBezTo>
                  <a:cubicBezTo>
                    <a:pt x="265" y="627"/>
                    <a:pt x="291" y="449"/>
                    <a:pt x="317" y="27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-36512" y="6428184"/>
            <a:ext cx="1905000" cy="457200"/>
          </a:xfrm>
        </p:spPr>
        <p:txBody>
          <a:bodyPr/>
          <a:lstStyle/>
          <a:p>
            <a:r>
              <a:rPr lang="fr-FR" smtClean="0"/>
              <a:t>2-4 MAY 2016</a:t>
            </a:r>
            <a:endParaRPr lang="fr-FR" dirty="0"/>
          </a:p>
        </p:txBody>
      </p:sp>
      <p:sp>
        <p:nvSpPr>
          <p:cNvPr id="4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979712" y="6428184"/>
            <a:ext cx="5400600" cy="457200"/>
          </a:xfrm>
        </p:spPr>
        <p:txBody>
          <a:bodyPr/>
          <a:lstStyle/>
          <a:p>
            <a:r>
              <a:rPr lang="en-US" smtClean="0"/>
              <a:t>SISPROBE</a:t>
            </a:r>
            <a:endParaRPr lang="fr-FR" dirty="0"/>
          </a:p>
        </p:txBody>
      </p:sp>
      <p:sp>
        <p:nvSpPr>
          <p:cNvPr id="4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131496" y="6428184"/>
            <a:ext cx="1905000" cy="457200"/>
          </a:xfrm>
        </p:spPr>
        <p:txBody>
          <a:bodyPr/>
          <a:lstStyle/>
          <a:p>
            <a:fld id="{27652460-C5DB-403A-9689-8AF39CCC3639}" type="slidenum">
              <a:rPr lang="fr-FR" smtClean="0"/>
              <a:pPr/>
              <a:t>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542328" y="1321421"/>
                <a:ext cx="4677372" cy="1027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r>
                        <a:rPr lang="fr-FR" sz="28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 </m:t>
                      </m:r>
                      <m:r>
                        <a:rPr lang="fr-FR" sz="2800" b="0" i="1" smtClean="0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sz="28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l-GR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r>
                        <a:rPr lang="fr-FR" sz="28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 </m:t>
                      </m:r>
                      <m:r>
                        <a:rPr lang="fr-FR" sz="2800" b="0" i="1" smtClean="0">
                          <a:latin typeface="Cambria Math"/>
                        </a:rPr>
                        <m:t>𝑆</m:t>
                      </m:r>
                      <m:r>
                        <a:rPr lang="fr-FR" sz="2800" b="0" i="1" smtClean="0">
                          <a:latin typeface="Cambria Math"/>
                        </a:rPr>
                        <m:t>(</m:t>
                      </m:r>
                      <m:r>
                        <a:rPr lang="el-GR" sz="28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fr-FR" sz="2800" b="0" i="1" smtClean="0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l-GR" sz="28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28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sz="2800" b="0" i="1" dirty="0" smtClean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28" y="1321421"/>
                <a:ext cx="4677372" cy="10274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4704665" y="3356992"/>
                <a:ext cx="39710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𝑇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sometimes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called</a:t>
                </a:r>
                <a:r>
                  <a:rPr lang="fr-FR" dirty="0" smtClean="0"/>
                  <a:t> the phase</a:t>
                </a:r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65" y="3356992"/>
                <a:ext cx="3971023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333" r="-307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3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 descr="mass-c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1000"/>
            <a:ext cx="6383338" cy="617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443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364538" cy="129381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/>
              <a:t>Example: </a:t>
            </a:r>
            <a:br>
              <a:rPr lang="fr-FR"/>
            </a:br>
            <a:r>
              <a:rPr lang="fr-FR"/>
              <a:t>Massif Central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01184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364538" cy="129381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fr-FR" dirty="0"/>
              <a:t>GLOBAL </a:t>
            </a:r>
            <a:r>
              <a:rPr lang="fr-FR" dirty="0" err="1"/>
              <a:t>Tomography</a:t>
            </a:r>
            <a:endParaRPr lang="fr-FR" dirty="0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1916832"/>
            <a:ext cx="3851275" cy="3741737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sz="2400" dirty="0" err="1"/>
              <a:t>Velocity</a:t>
            </a:r>
            <a:r>
              <a:rPr lang="fr-FR" sz="2400" dirty="0"/>
              <a:t> variation at a </a:t>
            </a:r>
            <a:r>
              <a:rPr lang="fr-FR" sz="2400" dirty="0" err="1"/>
              <a:t>depth</a:t>
            </a:r>
            <a:r>
              <a:rPr lang="fr-FR" sz="2400" dirty="0"/>
              <a:t> of 200 km : good </a:t>
            </a:r>
            <a:r>
              <a:rPr lang="fr-FR" sz="2400" dirty="0" err="1"/>
              <a:t>correlation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superficial</a:t>
            </a:r>
            <a:r>
              <a:rPr lang="fr-FR" sz="2400" dirty="0"/>
              <a:t> structures.</a:t>
            </a:r>
          </a:p>
          <a:p>
            <a:pPr>
              <a:lnSpc>
                <a:spcPct val="90000"/>
              </a:lnSpc>
            </a:pP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 err="1"/>
              <a:t>Velocity</a:t>
            </a:r>
            <a:r>
              <a:rPr lang="fr-FR" sz="2400" dirty="0"/>
              <a:t> variations at a </a:t>
            </a:r>
            <a:r>
              <a:rPr lang="fr-FR" sz="2400" dirty="0" err="1"/>
              <a:t>depth</a:t>
            </a:r>
            <a:r>
              <a:rPr lang="fr-FR" sz="2400" dirty="0"/>
              <a:t> of 1325 km : good </a:t>
            </a:r>
            <a:r>
              <a:rPr lang="fr-FR" sz="2400" dirty="0" err="1"/>
              <a:t>correlation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the </a:t>
            </a:r>
            <a:r>
              <a:rPr lang="fr-FR" sz="2400" dirty="0" err="1"/>
              <a:t>Geoid</a:t>
            </a:r>
            <a:r>
              <a:rPr lang="fr-FR" sz="2400" dirty="0"/>
              <a:t>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fr-FR" sz="2400" dirty="0" err="1"/>
              <a:t>Courtesy</a:t>
            </a:r>
            <a:r>
              <a:rPr lang="fr-FR" sz="2400" dirty="0"/>
              <a:t> of  W. </a:t>
            </a:r>
            <a:r>
              <a:rPr lang="fr-FR" sz="2400" dirty="0" err="1"/>
              <a:t>Spakman</a:t>
            </a:r>
            <a:endParaRPr lang="fr-FR" sz="2400" dirty="0"/>
          </a:p>
        </p:txBody>
      </p:sp>
      <p:pic>
        <p:nvPicPr>
          <p:cNvPr id="191492" name="Picture 4" descr="To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0" y="1052736"/>
            <a:ext cx="4640263" cy="5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46716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539750" y="5300663"/>
            <a:ext cx="3527425" cy="792162"/>
          </a:xfrm>
          <a:prstGeom prst="rect">
            <a:avLst/>
          </a:prstGeom>
          <a:solidFill>
            <a:schemeClr val="accent1">
              <a:alpha val="43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8880" y="-243408"/>
            <a:ext cx="8675688" cy="1143000"/>
          </a:xfrm>
        </p:spPr>
        <p:txBody>
          <a:bodyPr/>
          <a:lstStyle/>
          <a:p>
            <a:r>
              <a:rPr lang="fr-FR" sz="4400" dirty="0" err="1">
                <a:solidFill>
                  <a:srgbClr val="0070C0"/>
                </a:solidFill>
              </a:rPr>
              <a:t>Delayed</a:t>
            </a:r>
            <a:r>
              <a:rPr lang="fr-FR" sz="4400" dirty="0">
                <a:solidFill>
                  <a:srgbClr val="0070C0"/>
                </a:solidFill>
              </a:rPr>
              <a:t> </a:t>
            </a:r>
            <a:r>
              <a:rPr lang="fr-FR" sz="4400" dirty="0" err="1">
                <a:solidFill>
                  <a:srgbClr val="0070C0"/>
                </a:solidFill>
              </a:rPr>
              <a:t>Travel</a:t>
            </a:r>
            <a:r>
              <a:rPr lang="fr-FR" sz="4400" dirty="0">
                <a:solidFill>
                  <a:srgbClr val="0070C0"/>
                </a:solidFill>
              </a:rPr>
              <a:t>-time </a:t>
            </a:r>
            <a:r>
              <a:rPr lang="fr-FR" sz="4400" dirty="0" err="1">
                <a:solidFill>
                  <a:srgbClr val="0070C0"/>
                </a:solidFill>
              </a:rPr>
              <a:t>tomography</a:t>
            </a:r>
            <a:endParaRPr lang="fr-FR" sz="4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2" name="Text Box 8"/>
              <p:cNvSpPr txBox="1">
                <a:spLocks noChangeArrowheads="1"/>
              </p:cNvSpPr>
              <p:nvPr/>
            </p:nvSpPr>
            <p:spPr bwMode="auto">
              <a:xfrm>
                <a:off x="395288" y="2060575"/>
                <a:ext cx="8281168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2000" dirty="0" smtClean="0"/>
                  <a:t>Consider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small</a:t>
                </a:r>
                <a:r>
                  <a:rPr lang="fr-FR" sz="2000" dirty="0"/>
                  <a:t> perturbations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𝑠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𝑧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fr-FR" sz="2000" dirty="0" smtClean="0"/>
                  <a:t> </a:t>
                </a:r>
                <a:r>
                  <a:rPr lang="fr-FR" sz="2000" dirty="0"/>
                  <a:t>of the </a:t>
                </a:r>
                <a:r>
                  <a:rPr lang="fr-FR" sz="2000" dirty="0" err="1"/>
                  <a:t>slowness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field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(</m:t>
                    </m:r>
                    <m:r>
                      <a:rPr lang="fr-FR" sz="2000" b="0" i="1" smtClean="0">
                        <a:latin typeface="Cambria Math"/>
                      </a:rPr>
                      <m:t>𝑥</m:t>
                    </m:r>
                    <m:r>
                      <a:rPr lang="fr-FR" sz="2000" b="0" i="1" smtClean="0">
                        <a:latin typeface="Cambria Math"/>
                      </a:rPr>
                      <m:t>,</m:t>
                    </m:r>
                    <m:r>
                      <a:rPr lang="fr-FR" sz="2000" b="0" i="1" smtClean="0">
                        <a:latin typeface="Cambria Math"/>
                      </a:rPr>
                      <m:t>𝑦</m:t>
                    </m:r>
                    <m:r>
                      <a:rPr lang="fr-FR" sz="2000" b="0" i="1" smtClean="0">
                        <a:latin typeface="Cambria Math"/>
                      </a:rPr>
                      <m:t>,</m:t>
                    </m:r>
                    <m:r>
                      <a:rPr lang="fr-FR" sz="2000" b="0" i="1" smtClean="0">
                        <a:latin typeface="Cambria Math"/>
                      </a:rPr>
                      <m:t>𝑧</m:t>
                    </m:r>
                    <m:r>
                      <a:rPr lang="fr-FR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127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288" y="2060575"/>
                <a:ext cx="8281168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810" t="-7576" b="-257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4434694" y="1052735"/>
            <a:ext cx="46018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Finding</a:t>
            </a:r>
            <a:r>
              <a:rPr lang="fr-FR" dirty="0"/>
              <a:t> the </a:t>
            </a:r>
            <a:r>
              <a:rPr lang="fr-FR" dirty="0" err="1"/>
              <a:t>slowness</a:t>
            </a:r>
            <a:r>
              <a:rPr lang="fr-FR" dirty="0"/>
              <a:t> </a:t>
            </a:r>
            <a:r>
              <a:rPr lang="fr-FR" dirty="0" smtClean="0"/>
              <a:t>u(</a:t>
            </a:r>
            <a:r>
              <a:rPr lang="fr-FR" dirty="0" err="1" smtClean="0"/>
              <a:t>x,y,z</a:t>
            </a:r>
            <a:r>
              <a:rPr lang="fr-FR" dirty="0" smtClean="0"/>
              <a:t>) </a:t>
            </a:r>
            <a:r>
              <a:rPr lang="fr-FR" dirty="0" err="1"/>
              <a:t>from</a:t>
            </a:r>
            <a:r>
              <a:rPr lang="fr-FR" dirty="0"/>
              <a:t> t(</a:t>
            </a:r>
            <a:r>
              <a:rPr lang="fr-FR" dirty="0" err="1"/>
              <a:t>s,r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difficult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techniques for one </a:t>
            </a:r>
            <a:r>
              <a:rPr lang="fr-FR" dirty="0" smtClean="0"/>
              <a:t>variable u(z) (Abel) </a:t>
            </a:r>
            <a:r>
              <a:rPr lang="fr-FR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7" name="Text Box 13"/>
              <p:cNvSpPr txBox="1">
                <a:spLocks noChangeArrowheads="1"/>
              </p:cNvSpPr>
              <p:nvPr/>
            </p:nvSpPr>
            <p:spPr bwMode="auto">
              <a:xfrm>
                <a:off x="4067944" y="5373216"/>
                <a:ext cx="4661725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dirty="0" smtClean="0"/>
                  <a:t>LINEAR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IZED</a:t>
                </a:r>
                <a:r>
                  <a:rPr lang="fr-FR" dirty="0" smtClean="0"/>
                  <a:t> PROBLEM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𝑡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𝐽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𝑑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𝑚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𝑠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𝑚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fr-FR" dirty="0" smtClean="0">
                  <a:solidFill>
                    <a:srgbClr val="FF0000"/>
                  </a:solidFill>
                </a:endParaRPr>
              </a:p>
              <a:p>
                <a:r>
                  <a:rPr lang="fr-FR" dirty="0" err="1"/>
                  <a:t>f</a:t>
                </a:r>
                <a:r>
                  <a:rPr lang="fr-FR" dirty="0" err="1" smtClean="0"/>
                  <a:t>rom</a:t>
                </a:r>
                <a:r>
                  <a:rPr lang="fr-FR" dirty="0" smtClean="0"/>
                  <a:t> the model </a:t>
                </a:r>
                <a:r>
                  <a:rPr lang="fr-FR" dirty="0" err="1" smtClean="0"/>
                  <a:t>domain</a:t>
                </a:r>
                <a:r>
                  <a:rPr lang="fr-FR" dirty="0" smtClean="0"/>
                  <a:t> to the data </a:t>
                </a:r>
                <a:r>
                  <a:rPr lang="fr-FR" dirty="0" err="1" smtClean="0"/>
                  <a:t>domain</a:t>
                </a:r>
                <a:endParaRPr lang="fr-FR" dirty="0"/>
              </a:p>
            </p:txBody>
          </p:sp>
        </mc:Choice>
        <mc:Fallback xmlns="">
          <p:sp>
            <p:nvSpPr>
              <p:cNvPr id="11277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7944" y="5373216"/>
                <a:ext cx="4661725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046" t="-4717" b="-141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9EDB-05C1-4B6B-9CC9-32FF3C97A2DF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5" name="Flèche vers le bas 4"/>
          <p:cNvSpPr/>
          <p:nvPr/>
        </p:nvSpPr>
        <p:spPr>
          <a:xfrm rot="3092102">
            <a:off x="5680635" y="3302490"/>
            <a:ext cx="288039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5759624" y="3632327"/>
                <a:ext cx="3132856" cy="102080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fr-FR" dirty="0" smtClean="0"/>
                  <a:t>« </a:t>
                </a:r>
                <a:r>
                  <a:rPr lang="fr-FR" dirty="0" err="1" smtClean="0"/>
                  <a:t>frozen</a:t>
                </a:r>
                <a:r>
                  <a:rPr lang="fr-FR" dirty="0" smtClean="0"/>
                  <a:t> » ray approximation </a:t>
                </a:r>
              </a:p>
              <a:p>
                <a:r>
                  <a:rPr lang="fr-FR" dirty="0" smtClean="0"/>
                  <a:t>(ray </a:t>
                </a:r>
                <a:r>
                  <a:rPr lang="fr-FR" dirty="0" err="1" smtClean="0"/>
                  <a:t>connecting</a:t>
                </a:r>
                <a:r>
                  <a:rPr lang="fr-FR" dirty="0" smtClean="0"/>
                  <a:t> source/</a:t>
                </a:r>
                <a:r>
                  <a:rPr lang="fr-FR" dirty="0" err="1" smtClean="0"/>
                  <a:t>receiver</a:t>
                </a:r>
                <a:r>
                  <a:rPr lang="fr-FR" dirty="0" smtClean="0"/>
                  <a:t> for the </a:t>
                </a:r>
                <a:r>
                  <a:rPr lang="fr-FR" dirty="0" err="1" smtClean="0"/>
                  <a:t>known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slowness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)</m:t>
                    </m:r>
                  </m:oMath>
                </a14:m>
                <a:endParaRPr lang="fr-FR" dirty="0" smtClean="0"/>
              </a:p>
              <a:p>
                <a:endParaRPr lang="fr-FR" dirty="0" smtClean="0"/>
              </a:p>
              <a:p>
                <a:endParaRPr lang="fr-FR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24" y="3632327"/>
                <a:ext cx="3132856" cy="1020809"/>
              </a:xfrm>
              <a:prstGeom prst="rect">
                <a:avLst/>
              </a:prstGeom>
              <a:blipFill rotWithShape="1">
                <a:blip r:embed="rId5"/>
                <a:stretch>
                  <a:fillRect l="-1751" t="-2994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87553" y="1168247"/>
                <a:ext cx="3831818" cy="692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𝑠𝑜𝑢𝑟𝑐𝑒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𝑟𝑒𝑐𝑒𝑖𝑣𝑒𝑟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sub>
                        <m:sup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sup>
                        <m:e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53" y="1168247"/>
                <a:ext cx="3831818" cy="6923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683568" y="2736695"/>
                <a:ext cx="6067943" cy="692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sub>
                        <m:sup>
                          <m:r>
                            <a:rPr lang="fr-FR" b="0" i="1" smtClean="0">
                              <a:latin typeface="Cambria Math"/>
                            </a:rPr>
                            <m:t>𝑟</m:t>
                          </m:r>
                        </m:sup>
                        <m:e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/>
                            </a:rPr>
                            <m:t>𝑑𝑙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/>
                                </a:rPr>
                                <m:t>𝑑𝑙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𝑟</m:t>
                                  </m:r>
                                </m:sup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r>
                                        <a:rPr lang="fr-FR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𝑑𝑙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736695"/>
                <a:ext cx="6067943" cy="6923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83568" y="3618567"/>
                <a:ext cx="4946034" cy="797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/>
                            </a:rPr>
                            <m:t>𝑑𝑙</m:t>
                          </m:r>
                        </m:e>
                      </m:nary>
                      <m:r>
                        <a:rPr lang="fr-FR" sz="20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618567"/>
                <a:ext cx="4946034" cy="79739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83568" y="4437112"/>
                <a:ext cx="4040017" cy="797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7112"/>
                <a:ext cx="4040017" cy="79739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683568" y="5324814"/>
                <a:ext cx="3094757" cy="797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000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sz="20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fr-FR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000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324814"/>
                <a:ext cx="3094757" cy="797398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93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07504" y="116632"/>
            <a:ext cx="8375848" cy="1143000"/>
          </a:xfrm>
        </p:spPr>
        <p:txBody>
          <a:bodyPr/>
          <a:lstStyle/>
          <a:p>
            <a:r>
              <a:rPr lang="en-US" dirty="0"/>
              <a:t>Discretization 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slowness </a:t>
            </a:r>
            <a:r>
              <a:rPr lang="en-US" dirty="0"/>
              <a:t>perturbation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1187624" y="1556792"/>
                <a:ext cx="7488832" cy="2191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chemeClr val="hlink"/>
                  </a:buClr>
                  <a:buSzPct val="60000"/>
                </a:pPr>
                <a:r>
                  <a:rPr lang="fr-FR" dirty="0">
                    <a:latin typeface="Times New Roman" pitchFamily="18" charset="0"/>
                  </a:rPr>
                  <a:t>The </a:t>
                </a:r>
                <a:r>
                  <a:rPr lang="fr-FR" dirty="0" err="1">
                    <a:latin typeface="Times New Roman" pitchFamily="18" charset="0"/>
                  </a:rPr>
                  <a:t>velocity</a:t>
                </a:r>
                <a:r>
                  <a:rPr lang="fr-FR" dirty="0">
                    <a:latin typeface="Times New Roman" pitchFamily="18" charset="0"/>
                  </a:rPr>
                  <a:t> perturbation </a:t>
                </a:r>
                <a:r>
                  <a:rPr lang="fr-FR" dirty="0" err="1">
                    <a:latin typeface="Times New Roman" pitchFamily="18" charset="0"/>
                  </a:rPr>
                  <a:t>field</a:t>
                </a:r>
                <a:r>
                  <a:rPr lang="fr-FR" dirty="0">
                    <a:latin typeface="Times New Roman" pitchFamily="18" charset="0"/>
                  </a:rPr>
                  <a:t> (or the </a:t>
                </a:r>
                <a:r>
                  <a:rPr lang="fr-FR" dirty="0" err="1">
                    <a:latin typeface="Times New Roman" pitchFamily="18" charset="0"/>
                  </a:rPr>
                  <a:t>slowness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field</a:t>
                </a:r>
                <a:r>
                  <a:rPr lang="fr-FR" dirty="0">
                    <a:latin typeface="Times New Roman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𝑠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𝑦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𝑧</m:t>
                    </m:r>
                    <m:r>
                      <a:rPr lang="fr-FR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FF0000"/>
                    </a:solidFill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can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be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described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into</a:t>
                </a:r>
                <a:r>
                  <a:rPr lang="fr-FR" dirty="0">
                    <a:latin typeface="Times New Roman" pitchFamily="18" charset="0"/>
                  </a:rPr>
                  <a:t> a </a:t>
                </a:r>
                <a:r>
                  <a:rPr lang="fr-FR" dirty="0" err="1">
                    <a:latin typeface="Times New Roman" pitchFamily="18" charset="0"/>
                  </a:rPr>
                  <a:t>meshed</a:t>
                </a:r>
                <a:r>
                  <a:rPr lang="fr-FR" dirty="0">
                    <a:latin typeface="Times New Roman" pitchFamily="18" charset="0"/>
                  </a:rPr>
                  <a:t> cube </a:t>
                </a:r>
                <a:r>
                  <a:rPr lang="fr-FR" dirty="0" err="1">
                    <a:latin typeface="Times New Roman" pitchFamily="18" charset="0"/>
                  </a:rPr>
                  <a:t>regularly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spaced</a:t>
                </a:r>
                <a:r>
                  <a:rPr lang="fr-FR" dirty="0">
                    <a:latin typeface="Times New Roman" pitchFamily="18" charset="0"/>
                  </a:rPr>
                  <a:t> in the </a:t>
                </a:r>
                <a:r>
                  <a:rPr lang="fr-FR" dirty="0" err="1">
                    <a:latin typeface="Times New Roman" pitchFamily="18" charset="0"/>
                  </a:rPr>
                  <a:t>three</a:t>
                </a:r>
                <a:r>
                  <a:rPr lang="fr-FR" dirty="0">
                    <a:latin typeface="Times New Roman" pitchFamily="18" charset="0"/>
                  </a:rPr>
                  <a:t> directions.</a:t>
                </a:r>
              </a:p>
              <a:p>
                <a:pPr>
                  <a:spcBef>
                    <a:spcPct val="20000"/>
                  </a:spcBef>
                  <a:buClr>
                    <a:schemeClr val="hlink"/>
                  </a:buClr>
                  <a:buSzPct val="60000"/>
                </a:pPr>
                <a:endParaRPr lang="fr-FR" dirty="0">
                  <a:latin typeface="Times New Roman" pitchFamily="18" charset="0"/>
                </a:endParaRPr>
              </a:p>
              <a:p>
                <a:pPr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itchFamily="2" charset="2"/>
                  <a:buNone/>
                </a:pPr>
                <a:r>
                  <a:rPr lang="fr-FR" dirty="0">
                    <a:latin typeface="Times New Roman" pitchFamily="18" charset="0"/>
                  </a:rPr>
                  <a:t>For </a:t>
                </a:r>
                <a:r>
                  <a:rPr lang="fr-FR" dirty="0" err="1">
                    <a:latin typeface="Times New Roman" pitchFamily="18" charset="0"/>
                  </a:rPr>
                  <a:t>each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node</a:t>
                </a:r>
                <a:r>
                  <a:rPr lang="fr-FR" dirty="0">
                    <a:latin typeface="Times New Roman" pitchFamily="18" charset="0"/>
                  </a:rPr>
                  <a:t>, </a:t>
                </a:r>
                <a:r>
                  <a:rPr lang="fr-FR" dirty="0" err="1">
                    <a:latin typeface="Times New Roman" pitchFamily="18" charset="0"/>
                  </a:rPr>
                  <a:t>we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specify</a:t>
                </a:r>
                <a:r>
                  <a:rPr lang="fr-FR" dirty="0">
                    <a:latin typeface="Times New Roman" pitchFamily="18" charset="0"/>
                  </a:rPr>
                  <a:t>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  <m:sub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>
                    <a:latin typeface="Times New Roman" pitchFamily="18" charset="0"/>
                  </a:rPr>
                  <a:t>. The interpolation </a:t>
                </a:r>
                <a:r>
                  <a:rPr lang="fr-FR" dirty="0" err="1">
                    <a:latin typeface="Times New Roman" pitchFamily="18" charset="0"/>
                  </a:rPr>
                  <a:t>will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be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performed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with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functions</a:t>
                </a:r>
                <a:r>
                  <a:rPr lang="fr-FR" dirty="0">
                    <a:latin typeface="Times New Roman" pitchFamily="18" charset="0"/>
                  </a:rPr>
                  <a:t> as </a:t>
                </a:r>
                <a:r>
                  <a:rPr lang="fr-FR" dirty="0" err="1">
                    <a:latin typeface="Times New Roman" pitchFamily="18" charset="0"/>
                  </a:rPr>
                  <a:t>step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functions</a:t>
                </a:r>
                <a:r>
                  <a:rPr lang="fr-FR" dirty="0">
                    <a:latin typeface="Times New Roman" pitchFamily="18" charset="0"/>
                  </a:rPr>
                  <a:t>. For </a:t>
                </a:r>
                <a:r>
                  <a:rPr lang="fr-FR" dirty="0" err="1">
                    <a:latin typeface="Times New Roman" pitchFamily="18" charset="0"/>
                  </a:rPr>
                  <a:t>each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grid</a:t>
                </a:r>
                <a:r>
                  <a:rPr lang="fr-FR" dirty="0">
                    <a:latin typeface="Times New Roman" pitchFamily="18" charset="0"/>
                  </a:rPr>
                  <a:t> point (</a:t>
                </a:r>
                <a:r>
                  <a:rPr lang="fr-FR" dirty="0" err="1">
                    <a:latin typeface="Times New Roman" pitchFamily="18" charset="0"/>
                  </a:rPr>
                  <a:t>i,j,k</a:t>
                </a:r>
                <a:r>
                  <a:rPr lang="fr-FR" dirty="0">
                    <a:latin typeface="Times New Roman" pitchFamily="18" charset="0"/>
                  </a:rPr>
                  <a:t>), </a:t>
                </a:r>
                <a:r>
                  <a:rPr lang="fr-FR" dirty="0" err="1">
                    <a:latin typeface="Times New Roman" pitchFamily="18" charset="0"/>
                  </a:rPr>
                  <a:t>shape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:r>
                  <a:rPr lang="fr-FR" dirty="0" err="1">
                    <a:latin typeface="Times New Roman" pitchFamily="18" charset="0"/>
                  </a:rPr>
                  <a:t>functions</a:t>
                </a:r>
                <a:r>
                  <a:rPr lang="fr-FR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𝑖</m:t>
                        </m:r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</a:rPr>
                          <m:t>𝑗</m:t>
                        </m:r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=1</m:t>
                    </m:r>
                  </m:oMath>
                </a14:m>
                <a:r>
                  <a:rPr lang="fr-FR" dirty="0">
                    <a:latin typeface="Times New Roman" pitchFamily="18" charset="0"/>
                  </a:rPr>
                  <a:t> for </a:t>
                </a:r>
                <a:r>
                  <a:rPr lang="fr-FR" dirty="0" err="1">
                    <a:latin typeface="Times New Roman" pitchFamily="18" charset="0"/>
                  </a:rPr>
                  <a:t>i,j,k</a:t>
                </a:r>
                <a:r>
                  <a:rPr lang="fr-FR" dirty="0">
                    <a:latin typeface="Times New Roman" pitchFamily="18" charset="0"/>
                  </a:rPr>
                  <a:t>, and </a:t>
                </a:r>
                <a:r>
                  <a:rPr lang="fr-FR" dirty="0" err="1">
                    <a:latin typeface="Times New Roman" pitchFamily="18" charset="0"/>
                  </a:rPr>
                  <a:t>zero</a:t>
                </a:r>
                <a:r>
                  <a:rPr lang="fr-FR" dirty="0">
                    <a:latin typeface="Times New Roman" pitchFamily="18" charset="0"/>
                  </a:rPr>
                  <a:t> for </a:t>
                </a:r>
                <a:r>
                  <a:rPr lang="fr-FR" dirty="0" err="1">
                    <a:latin typeface="Times New Roman" pitchFamily="18" charset="0"/>
                  </a:rPr>
                  <a:t>other</a:t>
                </a:r>
                <a:r>
                  <a:rPr lang="fr-FR" dirty="0">
                    <a:latin typeface="Times New Roman" pitchFamily="18" charset="0"/>
                  </a:rPr>
                  <a:t> indices.</a:t>
                </a:r>
                <a:endParaRPr lang="fr-FR" sz="1600" dirty="0">
                  <a:latin typeface="Times New Roman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556792"/>
                <a:ext cx="7488832" cy="2191241"/>
              </a:xfrm>
              <a:prstGeom prst="rect">
                <a:avLst/>
              </a:prstGeom>
              <a:blipFill rotWithShape="1">
                <a:blip r:embed="rId3"/>
                <a:stretch>
                  <a:fillRect l="-733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2411760" y="3573016"/>
                <a:ext cx="3976923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𝑠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sz="24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573016"/>
                <a:ext cx="3976923" cy="9885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/>
          <p:cNvSpPr txBox="1"/>
          <p:nvPr/>
        </p:nvSpPr>
        <p:spPr>
          <a:xfrm>
            <a:off x="5724128" y="4376890"/>
            <a:ext cx="246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Nodal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19EDB-05C1-4B6B-9CC9-32FF3C97A2DF}" type="slidenum">
              <a:rPr lang="fr-FR" smtClean="0"/>
              <a:pPr/>
              <a:t>93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187624" y="5085184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shape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are possible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end </a:t>
            </a:r>
            <a:r>
              <a:rPr lang="fr-FR" dirty="0" err="1" smtClean="0"/>
              <a:t>members</a:t>
            </a:r>
            <a:r>
              <a:rPr lang="fr-FR" dirty="0" smtClean="0"/>
              <a:t> (nodal versus global):</a:t>
            </a:r>
          </a:p>
          <a:p>
            <a:r>
              <a:rPr lang="fr-FR" dirty="0" smtClean="0"/>
              <a:t>                  </a:t>
            </a:r>
            <a:r>
              <a:rPr lang="fr-FR" dirty="0" err="1" smtClean="0"/>
              <a:t>fourier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(</a:t>
            </a:r>
            <a:r>
              <a:rPr lang="fr-FR" dirty="0" err="1" smtClean="0"/>
              <a:t>cos,sin</a:t>
            </a:r>
            <a:r>
              <a:rPr lang="fr-FR" dirty="0" smtClean="0"/>
              <a:t>), </a:t>
            </a:r>
            <a:r>
              <a:rPr lang="fr-FR" dirty="0" err="1" smtClean="0"/>
              <a:t>chebychev</a:t>
            </a:r>
            <a:r>
              <a:rPr lang="fr-FR" dirty="0" smtClean="0"/>
              <a:t>, </a:t>
            </a:r>
            <a:r>
              <a:rPr lang="fr-FR" dirty="0" err="1" smtClean="0"/>
              <a:t>spline</a:t>
            </a:r>
            <a:r>
              <a:rPr lang="fr-FR" dirty="0" smtClean="0"/>
              <a:t> … and </a:t>
            </a:r>
            <a:r>
              <a:rPr lang="fr-FR" dirty="0" err="1" smtClean="0"/>
              <a:t>so</a:t>
            </a:r>
            <a:r>
              <a:rPr lang="fr-FR" dirty="0" smtClean="0"/>
              <a:t>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6949059" y="1293556"/>
            <a:ext cx="1151333" cy="936625"/>
          </a:xfrm>
          <a:prstGeom prst="rect">
            <a:avLst/>
          </a:prstGeom>
          <a:solidFill>
            <a:srgbClr val="B1A8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9475"/>
            <a:ext cx="6624638" cy="1143000"/>
          </a:xfrm>
        </p:spPr>
        <p:txBody>
          <a:bodyPr/>
          <a:lstStyle/>
          <a:p>
            <a:r>
              <a:rPr lang="fr-FR" dirty="0" err="1">
                <a:solidFill>
                  <a:srgbClr val="0070C0"/>
                </a:solidFill>
              </a:rPr>
              <a:t>Discrete</a:t>
            </a:r>
            <a:r>
              <a:rPr lang="fr-FR" dirty="0">
                <a:solidFill>
                  <a:srgbClr val="0070C0"/>
                </a:solidFill>
              </a:rPr>
              <a:t> Model </a:t>
            </a:r>
            <a:r>
              <a:rPr lang="fr-FR" dirty="0" err="1">
                <a:solidFill>
                  <a:srgbClr val="0070C0"/>
                </a:solidFill>
              </a:rPr>
              <a:t>Space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79884" name="Text Box 12"/>
          <p:cNvSpPr txBox="1">
            <a:spLocks noChangeArrowheads="1"/>
          </p:cNvSpPr>
          <p:nvPr/>
        </p:nvSpPr>
        <p:spPr bwMode="auto">
          <a:xfrm>
            <a:off x="189408" y="2358172"/>
            <a:ext cx="272640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Discretization</a:t>
            </a:r>
            <a:r>
              <a:rPr lang="fr-FR" dirty="0" smtClean="0"/>
              <a:t> </a:t>
            </a:r>
            <a:r>
              <a:rPr lang="fr-FR" dirty="0"/>
              <a:t>of the medium fats the ray</a:t>
            </a:r>
          </a:p>
          <a:p>
            <a:pPr>
              <a:spcBef>
                <a:spcPct val="50000"/>
              </a:spcBef>
            </a:pPr>
            <a:endParaRPr lang="fr-FR" dirty="0" smtClean="0"/>
          </a:p>
          <a:p>
            <a:pPr>
              <a:spcBef>
                <a:spcPct val="50000"/>
              </a:spcBef>
            </a:pP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94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100392" y="1323305"/>
            <a:ext cx="1152128" cy="9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Weighted</a:t>
            </a:r>
            <a:r>
              <a:rPr lang="fr-FR" dirty="0" smtClean="0">
                <a:solidFill>
                  <a:srgbClr val="FF0000"/>
                </a:solidFill>
              </a:rPr>
              <a:t>  ray segment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7308304" y="2358172"/>
            <a:ext cx="576809" cy="278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267744" y="1276614"/>
                <a:ext cx="5959580" cy="2669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s</m:t>
                          </m:r>
                          <m:r>
                            <a:rPr lang="fr-FR" b="0" i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  <a:ea typeface="Cambria Math"/>
                            </a:rPr>
                            <m:t>r</m:t>
                          </m:r>
                        </m:e>
                      </m:d>
                      <m:r>
                        <a:rPr lang="fr-FR" b="0" i="0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𝑟𝑎𝑦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𝑢𝑏𝑒</m:t>
                              </m:r>
                            </m:sub>
                            <m:sup/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𝑑𝑙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𝑟𝑎𝑦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𝑑𝑙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fr-FR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dirty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fr-FR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dirty="0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b="0" i="1" dirty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b="0" i="1" dirty="0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b="0" dirty="0" smtClean="0"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276614"/>
                <a:ext cx="5959580" cy="26697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66960" y="5262124"/>
            <a:ext cx="4354543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Sensitivity</a:t>
            </a:r>
            <a:r>
              <a:rPr lang="fr-FR" dirty="0" smtClean="0"/>
              <a:t> matrix J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/>
              <a:t>a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smtClean="0"/>
              <a:t>matrix</a:t>
            </a:r>
          </a:p>
          <a:p>
            <a:pPr>
              <a:spcBef>
                <a:spcPct val="50000"/>
              </a:spcBef>
            </a:pP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named</a:t>
            </a:r>
            <a:r>
              <a:rPr lang="fr-FR" dirty="0" smtClean="0"/>
              <a:t> Fréchet </a:t>
            </a:r>
            <a:r>
              <a:rPr lang="fr-FR" dirty="0" err="1" smtClean="0"/>
              <a:t>derivative</a:t>
            </a:r>
            <a:r>
              <a:rPr lang="fr-FR" dirty="0" smtClean="0"/>
              <a:t> or </a:t>
            </a:r>
            <a:r>
              <a:rPr lang="fr-FR" dirty="0" err="1" smtClean="0"/>
              <a:t>Jacobian</a:t>
            </a:r>
            <a:r>
              <a:rPr lang="fr-FR" dirty="0" smtClean="0"/>
              <a:t> matrix …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55576" y="4368888"/>
                <a:ext cx="2478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</m:e>
                      </m:d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) 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368888"/>
                <a:ext cx="247837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4046739" y="3645024"/>
                <a:ext cx="5133773" cy="2728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  <m:t>𝛿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39" y="3645024"/>
                <a:ext cx="5133773" cy="272837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207653" y="4831496"/>
            <a:ext cx="393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solved</a:t>
            </a:r>
            <a:r>
              <a:rPr lang="fr-FR" dirty="0" smtClean="0"/>
              <a:t> in least squares </a:t>
            </a:r>
            <a:r>
              <a:rPr lang="fr-FR" dirty="0" err="1" smtClean="0"/>
              <a:t>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0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7488832" cy="1143000"/>
          </a:xfrm>
        </p:spPr>
        <p:txBody>
          <a:bodyPr/>
          <a:lstStyle/>
          <a:p>
            <a:r>
              <a:rPr lang="fr-FR" dirty="0" smtClean="0"/>
              <a:t>Joint hypo-</a:t>
            </a:r>
            <a:r>
              <a:rPr lang="fr-FR" dirty="0" err="1" smtClean="0"/>
              <a:t>velocity</a:t>
            </a:r>
            <a:r>
              <a:rPr lang="fr-FR" dirty="0" smtClean="0"/>
              <a:t> inversion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CA988-138C-4B5A-9613-FA5705ACB757}" type="datetime1">
              <a:rPr lang="fr-FR" smtClean="0"/>
              <a:t>01/05/2016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SEISMIC TOMOGRAPHY M2PGER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95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39552" y="1412776"/>
                <a:ext cx="7482433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𝑠𝑟𝑐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𝑟𝑒𝑐</m:t>
                          </m:r>
                        </m:e>
                      </m:d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den>
                          </m:f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fr-FR" sz="28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fr-FR" sz="2800" b="0" i="1" smtClean="0">
                          <a:solidFill>
                            <a:srgbClr val="FFFF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7482433" cy="113787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827584" y="2852936"/>
                <a:ext cx="7732758" cy="2888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FR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9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𝑥𝑠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𝑦𝑠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𝑧𝑠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fr-FR" b="0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1,1,1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2,1,1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3,1,1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fr-FR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𝑜𝑠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852936"/>
                <a:ext cx="7732758" cy="28889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0292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624638" cy="1143000"/>
          </a:xfrm>
        </p:spPr>
        <p:txBody>
          <a:bodyPr/>
          <a:lstStyle/>
          <a:p>
            <a:r>
              <a:rPr lang="fr-FR" dirty="0" err="1" smtClean="0"/>
              <a:t>Linear</a:t>
            </a:r>
            <a:r>
              <a:rPr lang="fr-FR" dirty="0" smtClean="0"/>
              <a:t> system</a:t>
            </a:r>
            <a:endParaRPr lang="fr-FR" dirty="0"/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5076825" y="1406525"/>
            <a:ext cx="381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Slowness perturbation description</a:t>
            </a:r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467705" y="5733256"/>
            <a:ext cx="48962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/>
              <a:t>Matrice </a:t>
            </a:r>
            <a:r>
              <a:rPr lang="fr-FR" dirty="0"/>
              <a:t>of </a:t>
            </a:r>
            <a:r>
              <a:rPr lang="fr-FR" dirty="0" err="1"/>
              <a:t>sensitivity</a:t>
            </a:r>
            <a:r>
              <a:rPr lang="fr-FR" dirty="0"/>
              <a:t> or of partial </a:t>
            </a:r>
            <a:r>
              <a:rPr lang="fr-FR" dirty="0" err="1"/>
              <a:t>derivatives</a:t>
            </a:r>
            <a:endParaRPr lang="fr-FR" dirty="0"/>
          </a:p>
        </p:txBody>
      </p:sp>
      <p:sp>
        <p:nvSpPr>
          <p:cNvPr id="79884" name="Text Box 12"/>
          <p:cNvSpPr txBox="1">
            <a:spLocks noChangeArrowheads="1"/>
          </p:cNvSpPr>
          <p:nvPr/>
        </p:nvSpPr>
        <p:spPr bwMode="auto">
          <a:xfrm>
            <a:off x="251867" y="2892351"/>
            <a:ext cx="2447925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/>
              <a:t>Discretisation</a:t>
            </a:r>
            <a:r>
              <a:rPr lang="fr-FR" dirty="0"/>
              <a:t> of the medium fats the ray</a:t>
            </a:r>
          </a:p>
          <a:p>
            <a:pPr>
              <a:spcBef>
                <a:spcPct val="50000"/>
              </a:spcBef>
            </a:pPr>
            <a:r>
              <a:rPr lang="fr-FR" dirty="0" err="1"/>
              <a:t>Sensitivity</a:t>
            </a:r>
            <a:r>
              <a:rPr lang="fr-FR" dirty="0"/>
              <a:t> matrice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sparse</a:t>
            </a:r>
            <a:r>
              <a:rPr lang="fr-FR" dirty="0"/>
              <a:t> matrice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73B0-419F-4E76-A19E-3B46404D5FEA}" type="datetime1">
              <a:rPr lang="fr-FR" smtClean="0"/>
              <a:t>01/05/2016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SEISMIC TOMOGRAPHY M2PGER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16E47-875A-467D-8010-56FDF4CE57A8}" type="slidenum">
              <a:rPr lang="fr-FR" smtClean="0"/>
              <a:pPr/>
              <a:t>96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323850" y="1020943"/>
                <a:ext cx="4700261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020943"/>
                <a:ext cx="4700261" cy="11378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2915816" y="1983119"/>
                <a:ext cx="6183231" cy="3246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𝑠𝑟𝑐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𝑟𝑒𝑐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𝑠𝑟𝑐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𝑟𝑒𝑐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𝑠𝑟𝑐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𝑟𝑒𝑐</m:t>
                          </m:r>
                        </m:e>
                      </m:d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nary>
                        <m:naryPr>
                          <m:ctrlP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𝑠𝑟𝑐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𝑟𝑒𝑐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𝑑𝑙</m:t>
                          </m:r>
                        </m:e>
                      </m:nary>
                      <m:sSub>
                        <m:sSubPr>
                          <m:ctrlPr>
                            <a:rPr lang="fr-F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sz="2800" dirty="0" smtClean="0">
                  <a:solidFill>
                    <a:schemeClr val="bg2"/>
                  </a:solidFill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d>
                        <m:dPr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𝑠𝑟𝑐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𝑟𝑒𝑐</m:t>
                          </m:r>
                        </m:e>
                      </m:d>
                      <m:r>
                        <a:rPr lang="fr-FR" sz="2800" i="1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𝑢𝑏𝑒</m:t>
                          </m:r>
                        </m:sub>
                        <m:sup/>
                        <m:e>
                          <m:r>
                            <a:rPr lang="fr-FR" sz="28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fr-FR" sz="28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num>
                        <m:den>
                          <m: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1983119"/>
                <a:ext cx="6183231" cy="324608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867865" y="4539361"/>
                <a:ext cx="26933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fr-FR" sz="4000" b="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fr-FR" sz="4000" b="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solidFill>
                                <a:srgbClr val="00B0F0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fr-FR" sz="4000" b="0" i="1" smtClean="0">
                              <a:solidFill>
                                <a:srgbClr val="00B0F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sz="4000" b="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fr-FR" sz="4000" b="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65" y="4539361"/>
                <a:ext cx="2693301" cy="7078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5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7784" y="-99392"/>
            <a:ext cx="6096000" cy="1143000"/>
          </a:xfrm>
        </p:spPr>
        <p:txBody>
          <a:bodyPr/>
          <a:lstStyle/>
          <a:p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algebra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208902" y="2420888"/>
                <a:ext cx="2472215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44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fr-FR" sz="4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sz="4400" b="0" i="1" smtClean="0"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fr-FR" sz="44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4400" b="0" i="1" smtClean="0">
                          <a:latin typeface="Cambria Math"/>
                          <a:ea typeface="Cambria Math"/>
                        </a:rPr>
                        <m:t>𝑢</m:t>
                      </m:r>
                    </m:oMath>
                  </m:oMathPara>
                </a14:m>
                <a:endParaRPr lang="en-US" sz="4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/>
                        </a:rPr>
                        <m:t>𝑑</m:t>
                      </m:r>
                      <m:r>
                        <a:rPr lang="fr-FR" sz="4400" b="0" i="1" smtClean="0">
                          <a:latin typeface="Cambria Math"/>
                        </a:rPr>
                        <m:t>=</m:t>
                      </m:r>
                      <m:r>
                        <a:rPr lang="fr-FR" sz="4400" b="0" i="1" smtClean="0">
                          <a:latin typeface="Cambria Math"/>
                        </a:rPr>
                        <m:t>𝐺𝑚</m:t>
                      </m:r>
                    </m:oMath>
                  </m:oMathPara>
                </a14:m>
                <a:endParaRPr lang="fr-FR" sz="4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/>
                        </a:rPr>
                        <m:t>𝑏</m:t>
                      </m:r>
                      <m:r>
                        <a:rPr lang="fr-FR" sz="4400" b="0" i="1" smtClean="0">
                          <a:latin typeface="Cambria Math"/>
                        </a:rPr>
                        <m:t>=</m:t>
                      </m:r>
                      <m:r>
                        <a:rPr lang="fr-FR" sz="4400" b="0" i="1" smtClean="0">
                          <a:latin typeface="Cambria Math"/>
                        </a:rPr>
                        <m:t>𝐴𝑥</m:t>
                      </m:r>
                    </m:oMath>
                  </m:oMathPara>
                </a14:m>
                <a:endParaRPr lang="fr-FR" sz="4400" b="0" dirty="0" smtClean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902" y="2420888"/>
                <a:ext cx="2472215" cy="21236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327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81" y="0"/>
            <a:ext cx="6096000" cy="1143000"/>
          </a:xfrm>
        </p:spPr>
        <p:txBody>
          <a:bodyPr/>
          <a:lstStyle/>
          <a:p>
            <a:r>
              <a:rPr lang="fr-FR" dirty="0" smtClean="0"/>
              <a:t>Least-squares solution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98</a:t>
            </a:fld>
            <a:endParaRPr lang="fr-FR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83568" y="1496954"/>
            <a:ext cx="417651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fr-FR" sz="2400" dirty="0">
                <a:latin typeface="Times New Roman" pitchFamily="18" charset="0"/>
              </a:rPr>
              <a:t>The </a:t>
            </a:r>
            <a:r>
              <a:rPr lang="fr-FR" sz="2400" dirty="0" err="1" smtClean="0">
                <a:latin typeface="Times New Roman" pitchFamily="18" charset="0"/>
              </a:rPr>
              <a:t>rectangular</a:t>
            </a:r>
            <a:r>
              <a:rPr lang="fr-FR" sz="2400" dirty="0" smtClean="0">
                <a:latin typeface="Times New Roman" pitchFamily="18" charset="0"/>
              </a:rPr>
              <a:t> system </a:t>
            </a:r>
            <a:r>
              <a:rPr lang="fr-FR" sz="2400" dirty="0" err="1">
                <a:latin typeface="Times New Roman" pitchFamily="18" charset="0"/>
              </a:rPr>
              <a:t>can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be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recast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into</a:t>
            </a:r>
            <a:r>
              <a:rPr lang="fr-FR" sz="2400" dirty="0">
                <a:latin typeface="Times New Roman" pitchFamily="18" charset="0"/>
              </a:rPr>
              <a:t> a </a:t>
            </a:r>
            <a:r>
              <a:rPr lang="fr-FR" sz="2400" dirty="0" smtClean="0">
                <a:latin typeface="Times New Roman" pitchFamily="18" charset="0"/>
              </a:rPr>
              <a:t>square system (</a:t>
            </a:r>
            <a:r>
              <a:rPr lang="fr-FR" sz="2400" dirty="0" err="1" smtClean="0">
                <a:latin typeface="Times New Roman" pitchFamily="18" charset="0"/>
              </a:rPr>
              <a:t>sometimes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called</a:t>
            </a:r>
            <a:r>
              <a:rPr lang="fr-FR" sz="2400" dirty="0" smtClean="0">
                <a:latin typeface="Times New Roman" pitchFamily="18" charset="0"/>
              </a:rPr>
              <a:t> normal </a:t>
            </a:r>
            <a:r>
              <a:rPr lang="fr-FR" sz="2400" dirty="0" err="1" smtClean="0">
                <a:latin typeface="Times New Roman" pitchFamily="18" charset="0"/>
              </a:rPr>
              <a:t>equations</a:t>
            </a:r>
            <a:r>
              <a:rPr lang="fr-FR" sz="2400" dirty="0" smtClean="0">
                <a:latin typeface="Times New Roman" pitchFamily="18" charset="0"/>
              </a:rPr>
              <a:t>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Solving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this</a:t>
            </a:r>
            <a:r>
              <a:rPr lang="fr-FR" sz="2400" dirty="0" smtClean="0">
                <a:latin typeface="Times New Roman" pitchFamily="18" charset="0"/>
              </a:rPr>
              <a:t> square </a:t>
            </a:r>
            <a:r>
              <a:rPr lang="fr-FR" sz="2400" dirty="0" err="1" smtClean="0">
                <a:latin typeface="Times New Roman" pitchFamily="18" charset="0"/>
              </a:rPr>
              <a:t>linear</a:t>
            </a:r>
            <a:r>
              <a:rPr lang="fr-FR" sz="2400" dirty="0" smtClean="0">
                <a:latin typeface="Times New Roman" pitchFamily="18" charset="0"/>
              </a:rPr>
              <a:t> system </a:t>
            </a:r>
            <a:r>
              <a:rPr lang="fr-FR" sz="2400" dirty="0" err="1" smtClean="0">
                <a:latin typeface="Times New Roman" pitchFamily="18" charset="0"/>
              </a:rPr>
              <a:t>gives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>
                <a:latin typeface="Times New Roman" pitchFamily="18" charset="0"/>
              </a:rPr>
              <a:t>the </a:t>
            </a:r>
            <a:r>
              <a:rPr lang="fr-FR" sz="2400" dirty="0" err="1" smtClean="0">
                <a:latin typeface="Times New Roman" pitchFamily="18" charset="0"/>
              </a:rPr>
              <a:t>so-called</a:t>
            </a:r>
            <a:r>
              <a:rPr lang="fr-FR" sz="2400" dirty="0" smtClean="0">
                <a:latin typeface="Times New Roman" pitchFamily="18" charset="0"/>
              </a:rPr>
              <a:t> least-squares solution.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fr-FR" sz="2400" dirty="0" err="1" smtClean="0">
                <a:latin typeface="Times New Roman" pitchFamily="18" charset="0"/>
              </a:rPr>
              <a:t>Another</a:t>
            </a:r>
            <a:r>
              <a:rPr lang="fr-FR" sz="2400" dirty="0" smtClean="0">
                <a:latin typeface="Times New Roman" pitchFamily="18" charset="0"/>
              </a:rPr>
              <a:t> </a:t>
            </a:r>
            <a:r>
              <a:rPr lang="fr-FR" sz="2400" dirty="0" err="1" smtClean="0">
                <a:latin typeface="Times New Roman" pitchFamily="18" charset="0"/>
              </a:rPr>
              <a:t>interesting</a:t>
            </a:r>
            <a:r>
              <a:rPr lang="fr-FR" sz="2400" dirty="0" smtClean="0">
                <a:latin typeface="Times New Roman" pitchFamily="18" charset="0"/>
              </a:rPr>
              <a:t> solution </a:t>
            </a:r>
            <a:endParaRPr lang="fr-FR" sz="2400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endParaRPr lang="fr-FR" sz="2400" dirty="0">
              <a:latin typeface="Times New Roman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8972" y="5190291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>
                <a:latin typeface="Times New Roman" pitchFamily="18" charset="0"/>
              </a:rPr>
              <a:t>The system </a:t>
            </a:r>
            <a:r>
              <a:rPr lang="fr-FR" sz="2400" dirty="0" err="1">
                <a:latin typeface="Times New Roman" pitchFamily="18" charset="0"/>
              </a:rPr>
              <a:t>is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both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under-determined</a:t>
            </a:r>
            <a:r>
              <a:rPr lang="fr-FR" sz="2400" dirty="0">
                <a:latin typeface="Times New Roman" pitchFamily="18" charset="0"/>
              </a:rPr>
              <a:t> and over-</a:t>
            </a:r>
            <a:r>
              <a:rPr lang="fr-FR" sz="2400" dirty="0" err="1">
                <a:latin typeface="Times New Roman" pitchFamily="18" charset="0"/>
              </a:rPr>
              <a:t>determined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depending</a:t>
            </a:r>
            <a:r>
              <a:rPr lang="fr-FR" sz="2400" dirty="0">
                <a:latin typeface="Times New Roman" pitchFamily="18" charset="0"/>
              </a:rPr>
              <a:t> on the </a:t>
            </a:r>
            <a:r>
              <a:rPr lang="fr-FR" sz="2400" dirty="0" err="1">
                <a:latin typeface="Times New Roman" pitchFamily="18" charset="0"/>
              </a:rPr>
              <a:t>considered</a:t>
            </a:r>
            <a:r>
              <a:rPr lang="fr-FR" sz="2400" dirty="0">
                <a:latin typeface="Times New Roman" pitchFamily="18" charset="0"/>
              </a:rPr>
              <a:t> zone (and </a:t>
            </a:r>
            <a:r>
              <a:rPr lang="fr-FR" sz="2400" dirty="0" smtClean="0">
                <a:latin typeface="Times New Roman" pitchFamily="18" charset="0"/>
              </a:rPr>
              <a:t>the </a:t>
            </a:r>
            <a:r>
              <a:rPr lang="fr-FR" sz="2400" dirty="0" err="1">
                <a:latin typeface="Times New Roman" pitchFamily="18" charset="0"/>
              </a:rPr>
              <a:t>number</a:t>
            </a:r>
            <a:r>
              <a:rPr lang="fr-FR" sz="2400" dirty="0">
                <a:latin typeface="Times New Roman" pitchFamily="18" charset="0"/>
              </a:rPr>
              <a:t> of rays </a:t>
            </a:r>
            <a:r>
              <a:rPr lang="fr-FR" sz="2400" dirty="0" err="1">
                <a:latin typeface="Times New Roman" pitchFamily="18" charset="0"/>
              </a:rPr>
              <a:t>going</a:t>
            </a:r>
            <a:r>
              <a:rPr lang="fr-FR" sz="2400" dirty="0">
                <a:latin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</a:rPr>
              <a:t>through</a:t>
            </a:r>
            <a:r>
              <a:rPr lang="fr-FR" sz="2400" dirty="0">
                <a:latin typeface="Times New Roman" pitchFamily="18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5798021" y="1497351"/>
                <a:ext cx="2823658" cy="954107"/>
              </a:xfrm>
              <a:prstGeom prst="rect">
                <a:avLst/>
              </a:prstGeom>
              <a:solidFill>
                <a:schemeClr val="bg2">
                  <a:lumMod val="25000"/>
                  <a:lumOff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fr-FR" sz="2800" b="0" i="1" smtClean="0">
                          <a:latin typeface="Cambria Math"/>
                          <a:ea typeface="Cambria Math"/>
                        </a:rPr>
                        <m:t>𝑠</m:t>
                      </m:r>
                    </m:oMath>
                  </m:oMathPara>
                </a14:m>
                <a:endParaRPr lang="en-US" sz="2800" dirty="0" smtClean="0"/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b="0" i="1" smtClean="0">
                        <a:latin typeface="Cambria Math"/>
                        <a:ea typeface="Cambria Math"/>
                      </a:rPr>
                      <m:t>𝑠</m:t>
                    </m:r>
                    <m:r>
                      <a:rPr lang="fr-FR" sz="28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(</m:t>
                            </m:r>
                            <m:r>
                              <a:rPr lang="fr-FR" sz="2800" i="1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p>
                            <m:r>
                              <a:rPr lang="fr-FR" sz="28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fr-FR" sz="2800" i="1"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fr-FR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2800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fr-FR" sz="2800" i="1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21" y="1497351"/>
                <a:ext cx="2823658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/>
          <p:cNvSpPr txBox="1"/>
          <p:nvPr/>
        </p:nvSpPr>
        <p:spPr>
          <a:xfrm>
            <a:off x="5724128" y="1110621"/>
            <a:ext cx="284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Least-squares solution</a:t>
            </a:r>
            <a:endParaRPr lang="en-US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508104" y="3458286"/>
            <a:ext cx="2959116" cy="1482882"/>
            <a:chOff x="5508104" y="2924944"/>
            <a:chExt cx="2959116" cy="14828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5650551" y="3453719"/>
                  <a:ext cx="2816669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/>
                              </a:rPr>
                              <m:t>𝐽</m:t>
                            </m:r>
                          </m:e>
                          <m:sup>
                            <m:r>
                              <a:rPr lang="fr-FR" sz="28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e>
                          <m:sup>
                            <m:r>
                              <a:rPr lang="fr-FR" sz="28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oMath>
                    </m:oMathPara>
                  </a14:m>
                  <a:endParaRPr lang="en-US" sz="280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fr-FR" sz="28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i="1">
                                <a:latin typeface="Cambria Math"/>
                              </a:rPr>
                              <m:t>𝐽</m:t>
                            </m:r>
                          </m:e>
                          <m:sup>
                            <m:r>
                              <a:rPr lang="fr-FR" sz="2800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fr-F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800" b="0" i="1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800" b="0" i="1" smtClean="0"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fr-FR" sz="2800" i="1">
                                    <a:latin typeface="Cambria Math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fr-FR" sz="2800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fr-FR" sz="2800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fr-FR" sz="28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fr-FR" sz="2800" i="1">
                            <a:latin typeface="Cambria Math"/>
                            <a:ea typeface="Cambria Math"/>
                          </a:rPr>
                          <m:t>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551" y="3453719"/>
                  <a:ext cx="2816669" cy="95410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5904148" y="3020448"/>
              <a:ext cx="2309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Least-</a:t>
              </a:r>
              <a:r>
                <a:rPr lang="fr-FR" dirty="0" err="1" smtClean="0"/>
                <a:t>norm</a:t>
              </a:r>
              <a:r>
                <a:rPr lang="fr-FR" dirty="0" smtClean="0"/>
                <a:t> solution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08104" y="2924944"/>
              <a:ext cx="2959116" cy="1482882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516216" y="306896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180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-57150" y="-100013"/>
            <a:ext cx="8229600" cy="1143001"/>
          </a:xfrm>
        </p:spPr>
        <p:txBody>
          <a:bodyPr/>
          <a:lstStyle/>
          <a:p>
            <a:r>
              <a:rPr lang="fr-FR" sz="4400"/>
              <a:t>LINEAR INVERSE PROBLEM </a:t>
            </a:r>
          </a:p>
        </p:txBody>
      </p:sp>
      <p:graphicFrame>
        <p:nvGraphicFramePr>
          <p:cNvPr id="81924" name="Object 4"/>
          <p:cNvGraphicFramePr>
            <a:graphicFrameLocks noChangeAspect="1"/>
          </p:cNvGraphicFramePr>
          <p:nvPr/>
        </p:nvGraphicFramePr>
        <p:xfrm>
          <a:off x="5248275" y="1773238"/>
          <a:ext cx="354488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96" name="Equation" r:id="rId4" imgW="1562040" imgH="482400" progId="Equation.DSMT4">
                  <p:embed/>
                </p:oleObj>
              </mc:Choice>
              <mc:Fallback>
                <p:oleObj name="Equation" r:id="rId4" imgW="15620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8275" y="1773238"/>
                        <a:ext cx="3544888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971550" y="1052513"/>
            <a:ext cx="6624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Updating slowness perturbation values from time residuals</a:t>
            </a: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2557463" y="1928813"/>
            <a:ext cx="31670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Formally one can write</a:t>
            </a:r>
          </a:p>
          <a:p>
            <a:pPr>
              <a:spcBef>
                <a:spcPct val="50000"/>
              </a:spcBef>
            </a:pPr>
            <a:r>
              <a:rPr lang="fr-FR"/>
              <a:t>with the forward problem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684213" y="3068638"/>
            <a:ext cx="7343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Existence,     Uniqueness,            Stability,            Robustness</a:t>
            </a:r>
          </a:p>
        </p:txBody>
      </p:sp>
      <p:sp>
        <p:nvSpPr>
          <p:cNvPr id="81928" name="Text Box 8"/>
          <p:cNvSpPr txBox="1">
            <a:spLocks noChangeArrowheads="1"/>
          </p:cNvSpPr>
          <p:nvPr/>
        </p:nvSpPr>
        <p:spPr bwMode="auto">
          <a:xfrm>
            <a:off x="2051050" y="3373438"/>
            <a:ext cx="1800225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600" i="1"/>
              <a:t>Discretisation</a:t>
            </a:r>
          </a:p>
          <a:p>
            <a:pPr>
              <a:spcBef>
                <a:spcPct val="50000"/>
              </a:spcBef>
            </a:pPr>
            <a:r>
              <a:rPr lang="fr-FR" sz="1600" i="1"/>
              <a:t>Identifiability</a:t>
            </a:r>
          </a:p>
          <a:p>
            <a:pPr>
              <a:spcBef>
                <a:spcPct val="50000"/>
              </a:spcBef>
            </a:pPr>
            <a:r>
              <a:rPr lang="fr-FR" sz="1600" i="1"/>
              <a:t>of the model</a:t>
            </a:r>
          </a:p>
        </p:txBody>
      </p:sp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3924300" y="3500438"/>
            <a:ext cx="15843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600" i="1"/>
              <a:t>Small errors propagates</a:t>
            </a:r>
          </a:p>
        </p:txBody>
      </p:sp>
      <p:sp>
        <p:nvSpPr>
          <p:cNvPr id="81930" name="Text Box 10"/>
          <p:cNvSpPr txBox="1">
            <a:spLocks noChangeArrowheads="1"/>
          </p:cNvSpPr>
          <p:nvPr/>
        </p:nvSpPr>
        <p:spPr bwMode="auto">
          <a:xfrm>
            <a:off x="5795963" y="3573463"/>
            <a:ext cx="2016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600" i="1"/>
              <a:t>Outliers effects</a:t>
            </a:r>
          </a:p>
        </p:txBody>
      </p:sp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1016001" y="4645818"/>
            <a:ext cx="7777162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NON-UNIQUENESS &amp; NON-STABILITY : ILL-POSED PROBLEM</a:t>
            </a:r>
          </a:p>
          <a:p>
            <a:pPr>
              <a:spcBef>
                <a:spcPct val="50000"/>
              </a:spcBef>
            </a:pPr>
            <a:r>
              <a:rPr lang="fr-FR" dirty="0"/>
              <a:t>REGULARISATION  : ILL-POSED -&gt; WELL-POSED 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2-4 MAY 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SISPROBE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2460-C5DB-403A-9689-8AF39CCC3639}" type="slidenum">
              <a:rPr lang="fr-FR" smtClean="0"/>
              <a:pPr/>
              <a:t>99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39552" y="5627686"/>
                <a:ext cx="8149539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𝑔𝑒𝑛𝑒𝑟𝑎𝑙𝑖𝑧𝑒𝑑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𝑖𝑛𝑣𝑒𝑟𝑠𝑒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𝑑𝑖𝑓𝑓𝑖𝑐𝑢𝑙𝑡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𝑜𝑏𝑡𝑎𝑖𝑛</m:t>
                      </m:r>
                    </m:oMath>
                  </m:oMathPara>
                </a14:m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627686"/>
                <a:ext cx="8149539" cy="375872"/>
              </a:xfrm>
              <a:prstGeom prst="rect">
                <a:avLst/>
              </a:prstGeom>
              <a:blipFill>
                <a:blip r:embed="rId6"/>
                <a:stretch>
                  <a:fillRect l="-374" r="-449" b="-3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02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jet d'ordre général">
  <a:themeElements>
    <a:clrScheme name="Sujet d'ordre général 2">
      <a:dk1>
        <a:srgbClr val="009999"/>
      </a:dk1>
      <a:lt1>
        <a:srgbClr val="FFFFFF"/>
      </a:lt1>
      <a:dk2>
        <a:srgbClr val="336699"/>
      </a:dk2>
      <a:lt2>
        <a:srgbClr val="010000"/>
      </a:lt2>
      <a:accent1>
        <a:srgbClr val="CCECFF"/>
      </a:accent1>
      <a:accent2>
        <a:srgbClr val="FFFFCC"/>
      </a:accent2>
      <a:accent3>
        <a:srgbClr val="FFFFFF"/>
      </a:accent3>
      <a:accent4>
        <a:srgbClr val="008282"/>
      </a:accent4>
      <a:accent5>
        <a:srgbClr val="E2F4FF"/>
      </a:accent5>
      <a:accent6>
        <a:srgbClr val="E7E7B9"/>
      </a:accent6>
      <a:hlink>
        <a:srgbClr val="FF9966"/>
      </a:hlink>
      <a:folHlink>
        <a:srgbClr val="FFCC66"/>
      </a:folHlink>
    </a:clrScheme>
    <a:fontScheme name="Sujet d'ordre général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ujet d'ordre général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jet d'ordre général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jet d'ordre général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2265</TotalTime>
  <Words>6839</Words>
  <Application>Microsoft Office PowerPoint</Application>
  <PresentationFormat>Affichage à l'écran (4:3)</PresentationFormat>
  <Paragraphs>2140</Paragraphs>
  <Slides>200</Slides>
  <Notes>86</Notes>
  <HiddenSlides>3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200</vt:i4>
      </vt:variant>
    </vt:vector>
  </HeadingPairs>
  <TitlesOfParts>
    <vt:vector size="211" baseType="lpstr">
      <vt:lpstr>Arial</vt:lpstr>
      <vt:lpstr>Arial Narrow</vt:lpstr>
      <vt:lpstr>Cambria Math</vt:lpstr>
      <vt:lpstr>Script MT Bold</vt:lpstr>
      <vt:lpstr>Symbol</vt:lpstr>
      <vt:lpstr>Times</vt:lpstr>
      <vt:lpstr>Times New Roman</vt:lpstr>
      <vt:lpstr>Wingdings</vt:lpstr>
      <vt:lpstr>ヒラギノ角ゴ Pro W3</vt:lpstr>
      <vt:lpstr>Sujet d'ordre général</vt:lpstr>
      <vt:lpstr>Equation</vt:lpstr>
      <vt:lpstr>Présentation PowerPoint</vt:lpstr>
      <vt:lpstr>Time scales</vt:lpstr>
      <vt:lpstr>Length scales</vt:lpstr>
      <vt:lpstr>Examples</vt:lpstr>
      <vt:lpstr>Motivation</vt:lpstr>
      <vt:lpstr>FWI: Ray+Born approach</vt:lpstr>
      <vt:lpstr>References</vt:lpstr>
      <vt:lpstr>References (selection)</vt:lpstr>
      <vt:lpstr>Présentation PowerPoint</vt:lpstr>
      <vt:lpstr>Eikonal equation </vt:lpstr>
      <vt:lpstr>Transport Equation </vt:lpstr>
      <vt:lpstr>Présentation PowerPoint</vt:lpstr>
      <vt:lpstr>Various non-linear ray equations</vt:lpstr>
      <vt:lpstr>How to solve these equations   ODE versus PDE !</vt:lpstr>
      <vt:lpstr>ODE   Lagrangian formulation  Wavefront complexity  </vt:lpstr>
      <vt:lpstr>Methods of characteristics</vt:lpstr>
      <vt:lpstr>Properties of these ODEs</vt:lpstr>
      <vt:lpstr>Hamilton’s ray equations</vt:lpstr>
      <vt:lpstr>Velocity variation v(z)</vt:lpstr>
      <vt:lpstr>Velocity variation v(z)</vt:lpstr>
      <vt:lpstr>Velocity structure in the Earth</vt:lpstr>
      <vt:lpstr>System of ray tracing equations</vt:lpstr>
      <vt:lpstr>Time integration of ray equations </vt:lpstr>
      <vt:lpstr>Présentation PowerPoint</vt:lpstr>
      <vt:lpstr>Présentation PowerPoint</vt:lpstr>
      <vt:lpstr>Hamilton’s ray equations</vt:lpstr>
      <vt:lpstr>ODE resolution</vt:lpstr>
      <vt:lpstr>Analytical solutions</vt:lpstr>
      <vt:lpstr>Keeping complexity low</vt:lpstr>
      <vt:lpstr>Keeping complexity low</vt:lpstr>
      <vt:lpstr>Interpolation challenge</vt:lpstr>
      <vt:lpstr>Mitigating the interpolation issue</vt:lpstr>
      <vt:lpstr>Hamilton’s ray equations</vt:lpstr>
      <vt:lpstr>Présentation PowerPoint</vt:lpstr>
      <vt:lpstr>Local ODE  Semi-Lagrangian approach  Sampling control</vt:lpstr>
      <vt:lpstr>Ray tracing by wavefronts </vt:lpstr>
      <vt:lpstr>Présentation PowerPoint</vt:lpstr>
      <vt:lpstr>Ray tracing by wavefronts </vt:lpstr>
      <vt:lpstr>Présentation PowerPoint</vt:lpstr>
      <vt:lpstr>Geometrical optics resolution</vt:lpstr>
      <vt:lpstr>Few attempts</vt:lpstr>
      <vt:lpstr>PDE   Eulerian approach  Grid control</vt:lpstr>
      <vt:lpstr>Level-set functions</vt:lpstr>
      <vt:lpstr>Présentation PowerPoint</vt:lpstr>
      <vt:lpstr>Eikonal Solvers    Fast marching method (FMM) </vt:lpstr>
      <vt:lpstr>Fast marching method (FMM) </vt:lpstr>
      <vt:lpstr>The ENO or WENO stencil</vt:lpstr>
      <vt:lpstr>Fast sweeping method (FSM) </vt:lpstr>
      <vt:lpstr>Fast sweeping method (FSM) </vt:lpstr>
      <vt:lpstr>Causality and viscosity </vt:lpstr>
      <vt:lpstr>Fast sweeping method (FSM) </vt:lpstr>
      <vt:lpstr>Number of iterations</vt:lpstr>
      <vt:lpstr>2D examples</vt:lpstr>
      <vt:lpstr>3D example</vt:lpstr>
      <vt:lpstr>Drawback: only first-arrival times!</vt:lpstr>
      <vt:lpstr>Présentation PowerPoint</vt:lpstr>
      <vt:lpstr>Présentation PowerPoint</vt:lpstr>
      <vt:lpstr>Présentation PowerPoint</vt:lpstr>
      <vt:lpstr>Time error over the grid (0)</vt:lpstr>
      <vt:lpstr>Conclusion Rays and Waves </vt:lpstr>
      <vt:lpstr>Perspectives Rays and Waves </vt:lpstr>
      <vt:lpstr>Présentation PowerPoint</vt:lpstr>
      <vt:lpstr>Few hints</vt:lpstr>
      <vt:lpstr>Least-square method</vt:lpstr>
      <vt:lpstr>Occam’s razor</vt:lpstr>
      <vt:lpstr>Approximations           can’t be avoided …</vt:lpstr>
      <vt:lpstr>Présentation PowerPoint</vt:lpstr>
      <vt:lpstr>How to reconstruct     the velocity structure ?</vt:lpstr>
      <vt:lpstr>Tomographic approach</vt:lpstr>
      <vt:lpstr>  Travel Time tomography</vt:lpstr>
      <vt:lpstr>ABEL PROBLEM</vt:lpstr>
      <vt:lpstr>The exact inverse solution</vt:lpstr>
      <vt:lpstr>THE ABEL SOLUTION</vt:lpstr>
      <vt:lpstr>The solution HWB : HERGLOTZ-WIECHERT-BATEMAN                         </vt:lpstr>
      <vt:lpstr>Stratified medium</vt:lpstr>
      <vt:lpstr>Triplication &amp; shadow zone</vt:lpstr>
      <vt:lpstr>Shadow zone in the Earth</vt:lpstr>
      <vt:lpstr>Identify phases ?</vt:lpstr>
      <vt:lpstr>Identify phases ?</vt:lpstr>
      <vt:lpstr>Picking time ?</vt:lpstr>
      <vt:lpstr>Picking time ?</vt:lpstr>
      <vt:lpstr>Low-pass or band-pass signals</vt:lpstr>
      <vt:lpstr>Local shots</vt:lpstr>
      <vt:lpstr>Phase signature</vt:lpstr>
      <vt:lpstr>Velocity structure with depth</vt:lpstr>
      <vt:lpstr>An initial model                      through the HWB method</vt:lpstr>
      <vt:lpstr>The symmetrical radial EARTH</vt:lpstr>
      <vt:lpstr>Time tomography</vt:lpstr>
      <vt:lpstr>A simple case : small perturbation</vt:lpstr>
      <vt:lpstr>Example:  Massif Central</vt:lpstr>
      <vt:lpstr>GLOBAL Tomography</vt:lpstr>
      <vt:lpstr>Delayed Travel-time tomography</vt:lpstr>
      <vt:lpstr>Discretization of the              slowness perturbation</vt:lpstr>
      <vt:lpstr>Discrete Model Space</vt:lpstr>
      <vt:lpstr>Joint hypo-velocity inversion</vt:lpstr>
      <vt:lpstr>Linear system</vt:lpstr>
      <vt:lpstr>Linear algebra</vt:lpstr>
      <vt:lpstr>Least-squares solution</vt:lpstr>
      <vt:lpstr>LINEAR INVERSE PROBLEM </vt:lpstr>
      <vt:lpstr>Weighted least-squares problem</vt:lpstr>
      <vt:lpstr>More theory</vt:lpstr>
      <vt:lpstr>LEAST SQUARES METHOD </vt:lpstr>
      <vt:lpstr>SVD analysis for stability and uniqueness </vt:lpstr>
      <vt:lpstr>Solution, model &amp; data resolution </vt:lpstr>
      <vt:lpstr>Maximum Likelihood method </vt:lpstr>
      <vt:lpstr>PRIOR INFORMATION  </vt:lpstr>
      <vt:lpstr>Weighted Joint hypo-velocity inversion</vt:lpstr>
      <vt:lpstr>L curve </vt:lpstr>
      <vt:lpstr>UNCERTAINTY ESTIMATION </vt:lpstr>
      <vt:lpstr>A posteriori model covariance matrice </vt:lpstr>
      <vt:lpstr>A priori &amp; A posteriori information</vt:lpstr>
      <vt:lpstr>Local Newton methods </vt:lpstr>
      <vt:lpstr>LSQR method </vt:lpstr>
      <vt:lpstr>Linearized Inverse Problem</vt:lpstr>
      <vt:lpstr>Flow chart          </vt:lpstr>
      <vt:lpstr>Présentation PowerPoint</vt:lpstr>
      <vt:lpstr>Linearized Inverse Problem</vt:lpstr>
      <vt:lpstr>Linearized Inverse Problem</vt:lpstr>
      <vt:lpstr>Linearized Inverse Problem</vt:lpstr>
      <vt:lpstr>Sampling a posteriori distribution</vt:lpstr>
      <vt:lpstr>Sampling a posteriori distribution</vt:lpstr>
      <vt:lpstr>Coverage influence</vt:lpstr>
      <vt:lpstr>Ray approximation</vt:lpstr>
      <vt:lpstr>Ray approximation   reasonnable approximation</vt:lpstr>
      <vt:lpstr>Applications</vt:lpstr>
      <vt:lpstr>Corinth Gulf</vt:lpstr>
      <vt:lpstr>Seismic experiment 1991                         (and one in 2001)</vt:lpstr>
      <vt:lpstr>MEDIUM 1D : HWB AND                    RANDOM SELECTION</vt:lpstr>
      <vt:lpstr>Velocity structure image</vt:lpstr>
      <vt:lpstr>Velocity structure image</vt:lpstr>
      <vt:lpstr>Resolution matrix</vt:lpstr>
      <vt:lpstr>Vp/Vs ratio:                       fluid existence ?</vt:lpstr>
      <vt:lpstr>Other methods of exploration</vt:lpstr>
      <vt:lpstr>Conclusion FATT </vt:lpstr>
      <vt:lpstr>Présentation PowerPoint</vt:lpstr>
      <vt:lpstr>IRIS DATA CENTER</vt:lpstr>
      <vt:lpstr>THANK YOU !</vt:lpstr>
      <vt:lpstr>THANK YOU !</vt:lpstr>
      <vt:lpstr>Delayed Travel-time Tomography </vt:lpstr>
      <vt:lpstr>Delayed Fresnel Tomography</vt:lpstr>
      <vt:lpstr>Windows definition</vt:lpstr>
      <vt:lpstr>Phases measurements</vt:lpstr>
      <vt:lpstr>Workflow for DFT</vt:lpstr>
      <vt:lpstr>Phase differences</vt:lpstr>
      <vt:lpstr>Full Phases Inversion</vt:lpstr>
      <vt:lpstr>Workflow for FPI</vt:lpstr>
      <vt:lpstr>END HERE</vt:lpstr>
      <vt:lpstr>Another misfit function  </vt:lpstr>
      <vt:lpstr>Tomographic descent  </vt:lpstr>
      <vt:lpstr>THE Cm-1/2 MATRICE </vt:lpstr>
      <vt:lpstr>Analysis of coefficients </vt:lpstr>
      <vt:lpstr>An example </vt:lpstr>
      <vt:lpstr>Illustration of selection {l,sv}</vt:lpstr>
      <vt:lpstr>A posteriori information</vt:lpstr>
      <vt:lpstr>Probability density </vt:lpstr>
      <vt:lpstr>Different informations</vt:lpstr>
      <vt:lpstr>Perspectives</vt:lpstr>
      <vt:lpstr>Kirchhoff approximation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Born  approximation</vt:lpstr>
      <vt:lpstr>Présentation PowerPoint</vt:lpstr>
      <vt:lpstr>Présentation PowerPoint</vt:lpstr>
      <vt:lpstr>THANK YOU !</vt:lpstr>
      <vt:lpstr>Linearized Inverse Problem</vt:lpstr>
      <vt:lpstr>Linearized Inverse Problem</vt:lpstr>
      <vt:lpstr>Linearized Inverse Problem</vt:lpstr>
      <vt:lpstr>Présentation PowerPoint</vt:lpstr>
      <vt:lpstr>Linearized Inverse Problem</vt:lpstr>
      <vt:lpstr>Forward and adjoint problems</vt:lpstr>
      <vt:lpstr>Reflection configuration</vt:lpstr>
      <vt:lpstr>Eikonal solver</vt:lpstr>
      <vt:lpstr>Adjoint solver</vt:lpstr>
      <vt:lpstr>Présentation PowerPoint</vt:lpstr>
      <vt:lpstr>Présentation PowerPoint</vt:lpstr>
      <vt:lpstr>Présentation PowerPoint</vt:lpstr>
      <vt:lpstr>Présentation PowerPoint</vt:lpstr>
      <vt:lpstr>Single source gradient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Linearized Inverse Problem</vt:lpstr>
      <vt:lpstr>Linearized Inverse Problem</vt:lpstr>
      <vt:lpstr>Linearized Inverse Problem</vt:lpstr>
      <vt:lpstr>Linearized Inverse Problem</vt:lpstr>
      <vt:lpstr>Linearized Inverse Problem</vt:lpstr>
      <vt:lpstr>Joint hypocenter/velocity</vt:lpstr>
      <vt:lpstr>Joint hypocenter/velocity</vt:lpstr>
      <vt:lpstr>Vp/XYZT0 inversion</vt:lpstr>
      <vt:lpstr>A know example</vt:lpstr>
      <vt:lpstr>Vp inversion only</vt:lpstr>
      <vt:lpstr>Vp and XYZ through l-BFGS</vt:lpstr>
      <vt:lpstr>Présentation PowerPoint</vt:lpstr>
      <vt:lpstr>Vp and XYZT0 through TCN</vt:lpstr>
      <vt:lpstr>Partial conclusion</vt:lpstr>
    </vt:vector>
  </TitlesOfParts>
  <Company>GEOAZUR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Jean</dc:creator>
  <cp:lastModifiedBy>Jean</cp:lastModifiedBy>
  <cp:revision>111</cp:revision>
  <cp:lastPrinted>2014-02-03T17:32:42Z</cp:lastPrinted>
  <dcterms:created xsi:type="dcterms:W3CDTF">2006-09-09T08:59:25Z</dcterms:created>
  <dcterms:modified xsi:type="dcterms:W3CDTF">2016-05-01T20:46:40Z</dcterms:modified>
</cp:coreProperties>
</file>